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69"/>
  </p:notesMasterIdLst>
  <p:sldIdLst>
    <p:sldId id="479" r:id="rId2"/>
    <p:sldId id="495" r:id="rId3"/>
    <p:sldId id="498" r:id="rId4"/>
    <p:sldId id="344" r:id="rId5"/>
    <p:sldId id="480" r:id="rId6"/>
    <p:sldId id="481" r:id="rId7"/>
    <p:sldId id="346" r:id="rId8"/>
    <p:sldId id="347" r:id="rId9"/>
    <p:sldId id="348" r:id="rId10"/>
    <p:sldId id="350" r:id="rId11"/>
    <p:sldId id="351" r:id="rId12"/>
    <p:sldId id="352" r:id="rId13"/>
    <p:sldId id="271" r:id="rId14"/>
    <p:sldId id="272" r:id="rId15"/>
    <p:sldId id="355" r:id="rId16"/>
    <p:sldId id="455" r:id="rId17"/>
    <p:sldId id="457" r:id="rId18"/>
    <p:sldId id="362" r:id="rId19"/>
    <p:sldId id="360" r:id="rId20"/>
    <p:sldId id="361" r:id="rId21"/>
    <p:sldId id="364" r:id="rId22"/>
    <p:sldId id="430" r:id="rId23"/>
    <p:sldId id="367" r:id="rId24"/>
    <p:sldId id="371" r:id="rId25"/>
    <p:sldId id="372" r:id="rId26"/>
    <p:sldId id="373" r:id="rId27"/>
    <p:sldId id="383" r:id="rId28"/>
    <p:sldId id="384" r:id="rId29"/>
    <p:sldId id="385" r:id="rId30"/>
    <p:sldId id="386" r:id="rId31"/>
    <p:sldId id="436" r:id="rId32"/>
    <p:sldId id="492" r:id="rId33"/>
    <p:sldId id="439" r:id="rId34"/>
    <p:sldId id="440" r:id="rId35"/>
    <p:sldId id="441" r:id="rId36"/>
    <p:sldId id="493" r:id="rId37"/>
    <p:sldId id="433" r:id="rId38"/>
    <p:sldId id="434" r:id="rId39"/>
    <p:sldId id="447" r:id="rId40"/>
    <p:sldId id="490" r:id="rId41"/>
    <p:sldId id="491" r:id="rId42"/>
    <p:sldId id="451" r:id="rId43"/>
    <p:sldId id="399" r:id="rId44"/>
    <p:sldId id="404" r:id="rId45"/>
    <p:sldId id="453" r:id="rId46"/>
    <p:sldId id="412" r:id="rId47"/>
    <p:sldId id="411" r:id="rId48"/>
    <p:sldId id="413" r:id="rId49"/>
    <p:sldId id="416" r:id="rId50"/>
    <p:sldId id="425" r:id="rId51"/>
    <p:sldId id="488" r:id="rId52"/>
    <p:sldId id="454" r:id="rId53"/>
    <p:sldId id="459" r:id="rId54"/>
    <p:sldId id="489" r:id="rId55"/>
    <p:sldId id="461" r:id="rId56"/>
    <p:sldId id="462" r:id="rId57"/>
    <p:sldId id="465" r:id="rId58"/>
    <p:sldId id="322" r:id="rId59"/>
    <p:sldId id="482" r:id="rId60"/>
    <p:sldId id="483" r:id="rId61"/>
    <p:sldId id="487" r:id="rId62"/>
    <p:sldId id="484" r:id="rId63"/>
    <p:sldId id="485" r:id="rId64"/>
    <p:sldId id="486" r:id="rId65"/>
    <p:sldId id="330" r:id="rId66"/>
    <p:sldId id="499" r:id="rId67"/>
    <p:sldId id="500" r:id="rId6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84" autoAdjust="0"/>
    <p:restoredTop sz="94660"/>
  </p:normalViewPr>
  <p:slideViewPr>
    <p:cSldViewPr snapToGrid="0">
      <p:cViewPr varScale="1">
        <p:scale>
          <a:sx n="90" d="100"/>
          <a:sy n="90" d="100"/>
        </p:scale>
        <p:origin x="90" y="5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133677940775846E-2"/>
          <c:y val="6.6206940253963578E-2"/>
          <c:w val="0.60696628919641293"/>
          <c:h val="0.72014169957727237"/>
        </c:manualLayout>
      </c:layout>
      <c:barChart>
        <c:barDir val="col"/>
        <c:grouping val="clustered"/>
        <c:varyColors val="0"/>
        <c:ser>
          <c:idx val="0"/>
          <c:order val="0"/>
          <c:tx>
            <c:strRef>
              <c:f>Sheet1!$A$2</c:f>
              <c:strCache>
                <c:ptCount val="1"/>
                <c:pt idx="0">
                  <c:v>Standard Treatment</c:v>
                </c:pt>
              </c:strCache>
            </c:strRef>
          </c:tx>
          <c:spPr>
            <a:solidFill>
              <a:srgbClr val="FFFF99"/>
            </a:solidFill>
            <a:ln w="8473">
              <a:solidFill>
                <a:schemeClr val="tx1"/>
              </a:solidFill>
              <a:prstDash val="solid"/>
            </a:ln>
          </c:spPr>
          <c:invertIfNegative val="0"/>
          <c:dLbls>
            <c:dLbl>
              <c:idx val="0"/>
              <c:layout>
                <c:manualLayout>
                  <c:x val="-5.3470960178723546E-4"/>
                  <c:y val="-1.1713313873149033E-2"/>
                </c:manualLayout>
              </c:layout>
              <c:numFmt formatCode="0%" sourceLinked="0"/>
              <c:spPr>
                <a:noFill/>
                <a:ln w="16946">
                  <a:noFill/>
                </a:ln>
              </c:spPr>
              <c:txPr>
                <a:bodyPr/>
                <a:lstStyle/>
                <a:p>
                  <a:pPr>
                    <a:defRPr sz="1400" b="1" i="0" u="none" strike="noStrike" baseline="0">
                      <a:solidFill>
                        <a:schemeClr val="tx1"/>
                      </a:solidFill>
                      <a:latin typeface="Times New Roman"/>
                      <a:ea typeface="Times New Roman"/>
                      <a:cs typeface="Times New Roman"/>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E6C3-48B2-B43C-BBA258D82D33}"/>
                </c:ext>
              </c:extLst>
            </c:dLbl>
            <c:dLbl>
              <c:idx val="1"/>
              <c:layout>
                <c:manualLayout>
                  <c:x val="-4.3366807436791131E-4"/>
                  <c:y val="-6.5212058773027205E-3"/>
                </c:manualLayout>
              </c:layout>
              <c:numFmt formatCode="0%" sourceLinked="0"/>
              <c:spPr>
                <a:noFill/>
                <a:ln w="16946">
                  <a:noFill/>
                </a:ln>
              </c:spPr>
              <c:txPr>
                <a:bodyPr/>
                <a:lstStyle/>
                <a:p>
                  <a:pPr>
                    <a:defRPr sz="1400" b="1" i="0" u="none" strike="noStrike" baseline="0">
                      <a:solidFill>
                        <a:schemeClr val="tx1"/>
                      </a:solidFill>
                      <a:latin typeface="Times New Roman"/>
                      <a:ea typeface="Times New Roman"/>
                      <a:cs typeface="Times New Roman"/>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E6C3-48B2-B43C-BBA258D82D33}"/>
                </c:ext>
              </c:extLst>
            </c:dLbl>
            <c:dLbl>
              <c:idx val="2"/>
              <c:layout>
                <c:manualLayout>
                  <c:x val="3.2703954484412101E-3"/>
                  <c:y val="-2.3181126891848706E-2"/>
                </c:manualLayout>
              </c:layout>
              <c:numFmt formatCode="0%" sourceLinked="0"/>
              <c:spPr>
                <a:noFill/>
                <a:ln w="16946">
                  <a:noFill/>
                </a:ln>
              </c:spPr>
              <c:txPr>
                <a:bodyPr/>
                <a:lstStyle/>
                <a:p>
                  <a:pPr>
                    <a:defRPr sz="1400" b="1" i="0" u="none" strike="noStrike" baseline="0">
                      <a:solidFill>
                        <a:schemeClr val="tx1"/>
                      </a:solidFill>
                      <a:latin typeface="Times New Roman"/>
                      <a:ea typeface="Times New Roman"/>
                      <a:cs typeface="Times New Roman"/>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E6C3-48B2-B43C-BBA258D82D33}"/>
                </c:ext>
              </c:extLst>
            </c:dLbl>
            <c:numFmt formatCode="0%" sourceLinked="0"/>
            <c:spPr>
              <a:noFill/>
              <a:ln w="16946">
                <a:noFill/>
              </a:ln>
            </c:spPr>
            <c:txPr>
              <a:bodyPr wrap="square" lIns="38100" tIns="19050" rIns="38100" bIns="19050" anchor="ctr">
                <a:spAutoFit/>
              </a:bodyPr>
              <a:lstStyle/>
              <a:p>
                <a:pPr>
                  <a:defRPr sz="1400" b="1" i="0" u="none" strike="noStrike" baseline="0">
                    <a:solidFill>
                      <a:schemeClr val="tx1"/>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Completed Treatment </c:v>
                </c:pt>
                <c:pt idx="1">
                  <c:v>8 weeks continuous abstinence</c:v>
                </c:pt>
                <c:pt idx="2">
                  <c:v>16 weeks continuous abstinence</c:v>
                </c:pt>
              </c:strCache>
            </c:strRef>
          </c:cat>
          <c:val>
            <c:numRef>
              <c:f>Sheet1!$B$2:$D$2</c:f>
              <c:numCache>
                <c:formatCode>General</c:formatCode>
                <c:ptCount val="3"/>
                <c:pt idx="0">
                  <c:v>0.11</c:v>
                </c:pt>
                <c:pt idx="1">
                  <c:v>0.11</c:v>
                </c:pt>
                <c:pt idx="2">
                  <c:v>0.05</c:v>
                </c:pt>
              </c:numCache>
            </c:numRef>
          </c:val>
          <c:extLst>
            <c:ext xmlns:c16="http://schemas.microsoft.com/office/drawing/2014/chart" uri="{C3380CC4-5D6E-409C-BE32-E72D297353CC}">
              <c16:uniqueId val="{00000003-E6C3-48B2-B43C-BBA258D82D33}"/>
            </c:ext>
          </c:extLst>
        </c:ser>
        <c:ser>
          <c:idx val="1"/>
          <c:order val="1"/>
          <c:tx>
            <c:strRef>
              <c:f>Sheet1!$A$3</c:f>
              <c:strCache>
                <c:ptCount val="1"/>
                <c:pt idx="0">
                  <c:v>CRA &amp; CM</c:v>
                </c:pt>
              </c:strCache>
            </c:strRef>
          </c:tx>
          <c:spPr>
            <a:solidFill>
              <a:srgbClr val="FF00FF"/>
            </a:solidFill>
            <a:ln w="8473">
              <a:solidFill>
                <a:schemeClr val="tx1"/>
              </a:solidFill>
              <a:prstDash val="solid"/>
            </a:ln>
          </c:spPr>
          <c:invertIfNegative val="0"/>
          <c:dLbls>
            <c:dLbl>
              <c:idx val="0"/>
              <c:layout>
                <c:manualLayout>
                  <c:x val="4.9440105662421231E-3"/>
                  <c:y val="-3.9654213784024658E-3"/>
                </c:manualLayout>
              </c:layout>
              <c:numFmt formatCode="0%" sourceLinked="0"/>
              <c:spPr>
                <a:noFill/>
                <a:ln w="16946">
                  <a:noFill/>
                </a:ln>
              </c:spPr>
              <c:txPr>
                <a:bodyPr/>
                <a:lstStyle/>
                <a:p>
                  <a:pPr>
                    <a:defRPr sz="1400" b="1" i="0" u="none" strike="noStrike" baseline="0">
                      <a:solidFill>
                        <a:schemeClr val="tx1"/>
                      </a:solidFill>
                      <a:latin typeface="Times New Roman"/>
                      <a:ea typeface="Times New Roman"/>
                      <a:cs typeface="Times New Roman"/>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E6C3-48B2-B43C-BBA258D82D33}"/>
                </c:ext>
              </c:extLst>
            </c:dLbl>
            <c:dLbl>
              <c:idx val="1"/>
              <c:layout>
                <c:manualLayout>
                  <c:x val="5.6950679090920191E-5"/>
                  <c:y val="-1.4906255876893893E-2"/>
                </c:manualLayout>
              </c:layout>
              <c:numFmt formatCode="0%" sourceLinked="0"/>
              <c:spPr>
                <a:noFill/>
                <a:ln w="16946">
                  <a:noFill/>
                </a:ln>
              </c:spPr>
              <c:txPr>
                <a:bodyPr/>
                <a:lstStyle/>
                <a:p>
                  <a:pPr>
                    <a:defRPr sz="1400" b="1" i="0" u="none" strike="noStrike" baseline="0">
                      <a:solidFill>
                        <a:schemeClr val="tx1"/>
                      </a:solidFill>
                      <a:latin typeface="Times New Roman"/>
                      <a:ea typeface="Times New Roman"/>
                      <a:cs typeface="Times New Roman"/>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E6C3-48B2-B43C-BBA258D82D33}"/>
                </c:ext>
              </c:extLst>
            </c:dLbl>
            <c:dLbl>
              <c:idx val="2"/>
              <c:layout>
                <c:manualLayout>
                  <c:x val="-3.4577815538371411E-3"/>
                  <c:y val="-1.7213473315835569E-2"/>
                </c:manualLayout>
              </c:layout>
              <c:numFmt formatCode="0%" sourceLinked="0"/>
              <c:spPr>
                <a:noFill/>
                <a:ln w="16946">
                  <a:noFill/>
                </a:ln>
              </c:spPr>
              <c:txPr>
                <a:bodyPr/>
                <a:lstStyle/>
                <a:p>
                  <a:pPr>
                    <a:defRPr sz="1400" b="1" i="0" u="none" strike="noStrike" baseline="0">
                      <a:solidFill>
                        <a:schemeClr val="tx1"/>
                      </a:solidFill>
                      <a:latin typeface="Times New Roman"/>
                      <a:ea typeface="Times New Roman"/>
                      <a:cs typeface="Times New Roman"/>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E6C3-48B2-B43C-BBA258D82D33}"/>
                </c:ext>
              </c:extLst>
            </c:dLbl>
            <c:numFmt formatCode="0%" sourceLinked="0"/>
            <c:spPr>
              <a:noFill/>
              <a:ln w="16946">
                <a:noFill/>
              </a:ln>
            </c:spPr>
            <c:txPr>
              <a:bodyPr wrap="square" lIns="38100" tIns="19050" rIns="38100" bIns="19050" anchor="ctr">
                <a:spAutoFit/>
              </a:bodyPr>
              <a:lstStyle/>
              <a:p>
                <a:pPr>
                  <a:defRPr sz="1400" b="1" i="0" u="none" strike="noStrike" baseline="0">
                    <a:solidFill>
                      <a:schemeClr val="tx1"/>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Completed Treatment </c:v>
                </c:pt>
                <c:pt idx="1">
                  <c:v>8 weeks continuous abstinence</c:v>
                </c:pt>
                <c:pt idx="2">
                  <c:v>16 weeks continuous abstinence</c:v>
                </c:pt>
              </c:strCache>
            </c:strRef>
          </c:cat>
          <c:val>
            <c:numRef>
              <c:f>Sheet1!$B$3:$D$3</c:f>
              <c:numCache>
                <c:formatCode>General</c:formatCode>
                <c:ptCount val="3"/>
                <c:pt idx="0">
                  <c:v>0.57999999999999996</c:v>
                </c:pt>
                <c:pt idx="1">
                  <c:v>0.68</c:v>
                </c:pt>
                <c:pt idx="2">
                  <c:v>0.42</c:v>
                </c:pt>
              </c:numCache>
            </c:numRef>
          </c:val>
          <c:extLst>
            <c:ext xmlns:c16="http://schemas.microsoft.com/office/drawing/2014/chart" uri="{C3380CC4-5D6E-409C-BE32-E72D297353CC}">
              <c16:uniqueId val="{00000007-E6C3-48B2-B43C-BBA258D82D33}"/>
            </c:ext>
          </c:extLst>
        </c:ser>
        <c:dLbls>
          <c:showLegendKey val="0"/>
          <c:showVal val="0"/>
          <c:showCatName val="0"/>
          <c:showSerName val="0"/>
          <c:showPercent val="0"/>
          <c:showBubbleSize val="0"/>
        </c:dLbls>
        <c:gapWidth val="150"/>
        <c:axId val="184719688"/>
        <c:axId val="1"/>
      </c:barChart>
      <c:catAx>
        <c:axId val="184719688"/>
        <c:scaling>
          <c:orientation val="minMax"/>
        </c:scaling>
        <c:delete val="0"/>
        <c:axPos val="b"/>
        <c:numFmt formatCode="General" sourceLinked="1"/>
        <c:majorTickMark val="out"/>
        <c:minorTickMark val="none"/>
        <c:tickLblPos val="nextTo"/>
        <c:spPr>
          <a:ln w="2118">
            <a:solidFill>
              <a:schemeClr val="tx1"/>
            </a:solidFill>
            <a:prstDash val="solid"/>
          </a:ln>
        </c:spPr>
        <c:txPr>
          <a:bodyPr rot="0" vert="horz"/>
          <a:lstStyle/>
          <a:p>
            <a:pPr>
              <a:defRPr sz="1201" b="1" i="0" u="none" strike="noStrike" baseline="0">
                <a:solidFill>
                  <a:schemeClr val="tx1"/>
                </a:solidFill>
                <a:latin typeface="Times New Roman"/>
                <a:ea typeface="Times New Roman"/>
                <a:cs typeface="Times New Roman"/>
              </a:defRPr>
            </a:pPr>
            <a:endParaRPr lang="en-US"/>
          </a:p>
        </c:txPr>
        <c:crossAx val="1"/>
        <c:crosses val="autoZero"/>
        <c:auto val="1"/>
        <c:lblAlgn val="ctr"/>
        <c:lblOffset val="100"/>
        <c:tickLblSkip val="1"/>
        <c:tickMarkSkip val="1"/>
        <c:noMultiLvlLbl val="0"/>
      </c:catAx>
      <c:valAx>
        <c:axId val="1"/>
        <c:scaling>
          <c:orientation val="minMax"/>
          <c:max val="1"/>
        </c:scaling>
        <c:delete val="0"/>
        <c:axPos val="l"/>
        <c:majorGridlines>
          <c:spPr>
            <a:ln w="2118">
              <a:noFill/>
              <a:prstDash val="solid"/>
            </a:ln>
          </c:spPr>
        </c:majorGridlines>
        <c:numFmt formatCode="0%" sourceLinked="0"/>
        <c:majorTickMark val="out"/>
        <c:minorTickMark val="none"/>
        <c:tickLblPos val="nextTo"/>
        <c:spPr>
          <a:ln w="2118">
            <a:solidFill>
              <a:schemeClr val="tx1"/>
            </a:solidFill>
            <a:prstDash val="solid"/>
          </a:ln>
        </c:spPr>
        <c:txPr>
          <a:bodyPr rot="0" vert="horz"/>
          <a:lstStyle/>
          <a:p>
            <a:pPr>
              <a:defRPr sz="1201" b="1" i="0" u="none" strike="noStrike" baseline="0">
                <a:solidFill>
                  <a:schemeClr val="tx1"/>
                </a:solidFill>
                <a:latin typeface="Times New Roman"/>
                <a:ea typeface="Times New Roman"/>
                <a:cs typeface="Times New Roman"/>
              </a:defRPr>
            </a:pPr>
            <a:endParaRPr lang="en-US"/>
          </a:p>
        </c:txPr>
        <c:crossAx val="184719688"/>
        <c:crosses val="autoZero"/>
        <c:crossBetween val="between"/>
      </c:valAx>
      <c:spPr>
        <a:noFill/>
        <a:ln w="8473">
          <a:solidFill>
            <a:schemeClr val="tx1"/>
          </a:solidFill>
          <a:prstDash val="solid"/>
        </a:ln>
      </c:spPr>
    </c:plotArea>
    <c:legend>
      <c:legendPos val="r"/>
      <c:layout>
        <c:manualLayout>
          <c:xMode val="edge"/>
          <c:yMode val="edge"/>
          <c:x val="0.73571642927671232"/>
          <c:y val="0.29743746984897917"/>
          <c:w val="0.20119248454199715"/>
          <c:h val="0.16941316914824897"/>
        </c:manualLayout>
      </c:layout>
      <c:overlay val="0"/>
      <c:spPr>
        <a:noFill/>
        <a:ln w="2118">
          <a:solidFill>
            <a:schemeClr val="tx1"/>
          </a:solidFill>
          <a:prstDash val="solid"/>
        </a:ln>
      </c:spPr>
      <c:txPr>
        <a:bodyPr/>
        <a:lstStyle/>
        <a:p>
          <a:pPr>
            <a:defRPr sz="1100" b="1" i="0" u="none" strike="noStrike" baseline="0">
              <a:solidFill>
                <a:schemeClr val="tx1"/>
              </a:solidFill>
              <a:latin typeface="Tahoma"/>
              <a:ea typeface="Tahoma"/>
              <a:cs typeface="Tahoma"/>
            </a:defRPr>
          </a:pPr>
          <a:endParaRPr lang="en-US"/>
        </a:p>
      </c:txPr>
    </c:legend>
    <c:plotVisOnly val="1"/>
    <c:dispBlanksAs val="gap"/>
    <c:showDLblsOverMax val="0"/>
  </c:chart>
  <c:spPr>
    <a:noFill/>
    <a:ln>
      <a:noFill/>
    </a:ln>
  </c:spPr>
  <c:txPr>
    <a:bodyPr/>
    <a:lstStyle/>
    <a:p>
      <a:pPr>
        <a:defRPr sz="1201"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348" b="1" i="0" u="none" strike="noStrike" baseline="0">
                <a:solidFill>
                  <a:schemeClr val="tx1"/>
                </a:solidFill>
                <a:latin typeface="Times New Roman"/>
                <a:ea typeface="Times New Roman"/>
                <a:cs typeface="Times New Roman"/>
              </a:defRPr>
            </a:pPr>
            <a:r>
              <a:rPr lang="en-US"/>
              <a:t>Samples Negative for Stimulants and Alcohol</a:t>
            </a:r>
          </a:p>
        </c:rich>
      </c:tx>
      <c:layout>
        <c:manualLayout>
          <c:xMode val="edge"/>
          <c:yMode val="edge"/>
          <c:x val="0.13333333333333333"/>
          <c:y val="1.9370460048426151E-2"/>
        </c:manualLayout>
      </c:layout>
      <c:overlay val="0"/>
      <c:spPr>
        <a:noFill/>
        <a:ln w="19015">
          <a:noFill/>
        </a:ln>
      </c:spPr>
    </c:title>
    <c:autoTitleDeleted val="0"/>
    <c:plotArea>
      <c:layout>
        <c:manualLayout>
          <c:layoutTarget val="inner"/>
          <c:xMode val="edge"/>
          <c:yMode val="edge"/>
          <c:x val="0.152"/>
          <c:y val="0.23002421307506055"/>
          <c:w val="0.82133333333333336"/>
          <c:h val="0.61259079903147695"/>
        </c:manualLayout>
      </c:layout>
      <c:barChart>
        <c:barDir val="col"/>
        <c:grouping val="clustered"/>
        <c:varyColors val="0"/>
        <c:ser>
          <c:idx val="0"/>
          <c:order val="0"/>
          <c:tx>
            <c:strRef>
              <c:f>Sheet1!$A$2</c:f>
              <c:strCache>
                <c:ptCount val="1"/>
              </c:strCache>
            </c:strRef>
          </c:tx>
          <c:spPr>
            <a:solidFill>
              <a:schemeClr val="accent1"/>
            </a:solidFill>
            <a:ln w="9508">
              <a:solidFill>
                <a:schemeClr val="tx1"/>
              </a:solidFill>
              <a:prstDash val="solid"/>
            </a:ln>
          </c:spPr>
          <c:invertIfNegative val="0"/>
          <c:dPt>
            <c:idx val="0"/>
            <c:invertIfNegative val="0"/>
            <c:bubble3D val="0"/>
            <c:spPr>
              <a:solidFill>
                <a:srgbClr val="FFFF00"/>
              </a:solidFill>
              <a:ln w="9508">
                <a:solidFill>
                  <a:schemeClr val="tx1"/>
                </a:solidFill>
                <a:prstDash val="solid"/>
              </a:ln>
            </c:spPr>
            <c:extLst>
              <c:ext xmlns:c16="http://schemas.microsoft.com/office/drawing/2014/chart" uri="{C3380CC4-5D6E-409C-BE32-E72D297353CC}">
                <c16:uniqueId val="{00000000-DB84-45C0-BCA7-FAB49F697A79}"/>
              </c:ext>
            </c:extLst>
          </c:dPt>
          <c:dLbls>
            <c:dLbl>
              <c:idx val="0"/>
              <c:layout>
                <c:manualLayout>
                  <c:x val="-6.5529138225344785E-3"/>
                  <c:y val="-3.3820690595807223E-2"/>
                </c:manualLayout>
              </c:layout>
              <c:numFmt formatCode="0.0" sourceLinked="0"/>
              <c:spPr>
                <a:noFill/>
                <a:ln w="19015">
                  <a:noFill/>
                </a:ln>
              </c:spPr>
              <c:txPr>
                <a:bodyPr/>
                <a:lstStyle/>
                <a:p>
                  <a:pPr>
                    <a:defRPr sz="1348" b="1" i="0" u="none" strike="noStrike" baseline="0">
                      <a:solidFill>
                        <a:schemeClr val="tx1"/>
                      </a:solidFill>
                      <a:latin typeface="Times New Roman"/>
                      <a:ea typeface="Times New Roman"/>
                      <a:cs typeface="Times New Roman"/>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DB84-45C0-BCA7-FAB49F697A79}"/>
                </c:ext>
              </c:extLst>
            </c:dLbl>
            <c:dLbl>
              <c:idx val="1"/>
              <c:layout>
                <c:manualLayout>
                  <c:x val="-1.0911760862666526E-2"/>
                  <c:y val="-2.1733524125393897E-2"/>
                </c:manualLayout>
              </c:layout>
              <c:numFmt formatCode="0.0" sourceLinked="0"/>
              <c:spPr>
                <a:noFill/>
                <a:ln w="19015">
                  <a:noFill/>
                </a:ln>
              </c:spPr>
              <c:txPr>
                <a:bodyPr/>
                <a:lstStyle/>
                <a:p>
                  <a:pPr>
                    <a:defRPr sz="1348" b="1" i="0" u="none" strike="noStrike" baseline="0">
                      <a:solidFill>
                        <a:schemeClr val="tx1"/>
                      </a:solidFill>
                      <a:latin typeface="Times New Roman"/>
                      <a:ea typeface="Times New Roman"/>
                      <a:cs typeface="Times New Roman"/>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DB84-45C0-BCA7-FAB49F697A79}"/>
                </c:ext>
              </c:extLst>
            </c:dLbl>
            <c:numFmt formatCode="0.0" sourceLinked="0"/>
            <c:spPr>
              <a:noFill/>
              <a:ln w="19015">
                <a:noFill/>
              </a:ln>
            </c:spPr>
            <c:txPr>
              <a:bodyPr wrap="square" lIns="38100" tIns="19050" rIns="38100" bIns="19050" anchor="ctr">
                <a:spAutoFit/>
              </a:bodyPr>
              <a:lstStyle/>
              <a:p>
                <a:pPr>
                  <a:defRPr sz="1348" b="1" i="0" u="none" strike="noStrike" baseline="0">
                    <a:solidFill>
                      <a:schemeClr val="tx1"/>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TAU</c:v>
                </c:pt>
                <c:pt idx="1">
                  <c:v>CM</c:v>
                </c:pt>
              </c:strCache>
            </c:strRef>
          </c:cat>
          <c:val>
            <c:numRef>
              <c:f>Sheet1!$B$2:$C$2</c:f>
              <c:numCache>
                <c:formatCode>0.0</c:formatCode>
                <c:ptCount val="2"/>
                <c:pt idx="0">
                  <c:v>9.9</c:v>
                </c:pt>
                <c:pt idx="1">
                  <c:v>13.9</c:v>
                </c:pt>
              </c:numCache>
            </c:numRef>
          </c:val>
          <c:extLst>
            <c:ext xmlns:c16="http://schemas.microsoft.com/office/drawing/2014/chart" uri="{C3380CC4-5D6E-409C-BE32-E72D297353CC}">
              <c16:uniqueId val="{00000002-DB84-45C0-BCA7-FAB49F697A79}"/>
            </c:ext>
          </c:extLst>
        </c:ser>
        <c:dLbls>
          <c:showLegendKey val="0"/>
          <c:showVal val="0"/>
          <c:showCatName val="0"/>
          <c:showSerName val="0"/>
          <c:showPercent val="0"/>
          <c:showBubbleSize val="0"/>
        </c:dLbls>
        <c:gapWidth val="150"/>
        <c:axId val="176308000"/>
        <c:axId val="1"/>
      </c:barChart>
      <c:catAx>
        <c:axId val="176308000"/>
        <c:scaling>
          <c:orientation val="minMax"/>
        </c:scaling>
        <c:delete val="0"/>
        <c:axPos val="b"/>
        <c:numFmt formatCode="General" sourceLinked="1"/>
        <c:majorTickMark val="out"/>
        <c:minorTickMark val="none"/>
        <c:tickLblPos val="nextTo"/>
        <c:spPr>
          <a:ln w="2377">
            <a:solidFill>
              <a:schemeClr val="tx1"/>
            </a:solidFill>
            <a:prstDash val="solid"/>
          </a:ln>
        </c:spPr>
        <c:txPr>
          <a:bodyPr rot="0" vert="horz"/>
          <a:lstStyle/>
          <a:p>
            <a:pPr>
              <a:defRPr sz="1348" b="1" i="0" u="none" strike="noStrike" baseline="0">
                <a:solidFill>
                  <a:schemeClr val="tx1"/>
                </a:solidFill>
                <a:latin typeface="Times New Roman"/>
                <a:ea typeface="Times New Roman"/>
                <a:cs typeface="Times New Roman"/>
              </a:defRPr>
            </a:pPr>
            <a:endParaRPr lang="en-US"/>
          </a:p>
        </c:txPr>
        <c:crossAx val="1"/>
        <c:crosses val="autoZero"/>
        <c:auto val="1"/>
        <c:lblAlgn val="ctr"/>
        <c:lblOffset val="100"/>
        <c:tickLblSkip val="1"/>
        <c:tickMarkSkip val="1"/>
        <c:noMultiLvlLbl val="0"/>
      </c:catAx>
      <c:valAx>
        <c:axId val="1"/>
        <c:scaling>
          <c:orientation val="minMax"/>
          <c:max val="16"/>
        </c:scaling>
        <c:delete val="0"/>
        <c:axPos val="l"/>
        <c:majorGridlines>
          <c:spPr>
            <a:ln w="2377">
              <a:noFill/>
              <a:prstDash val="solid"/>
            </a:ln>
          </c:spPr>
        </c:majorGridlines>
        <c:numFmt formatCode="0" sourceLinked="0"/>
        <c:majorTickMark val="out"/>
        <c:minorTickMark val="none"/>
        <c:tickLblPos val="nextTo"/>
        <c:spPr>
          <a:ln w="2377">
            <a:solidFill>
              <a:schemeClr val="tx1"/>
            </a:solidFill>
            <a:prstDash val="solid"/>
          </a:ln>
        </c:spPr>
        <c:txPr>
          <a:bodyPr rot="0" vert="horz"/>
          <a:lstStyle/>
          <a:p>
            <a:pPr>
              <a:defRPr sz="1348" b="1" i="0" u="none" strike="noStrike" baseline="0">
                <a:solidFill>
                  <a:schemeClr val="tx1"/>
                </a:solidFill>
                <a:latin typeface="Times New Roman"/>
                <a:ea typeface="Times New Roman"/>
                <a:cs typeface="Times New Roman"/>
              </a:defRPr>
            </a:pPr>
            <a:endParaRPr lang="en-US"/>
          </a:p>
        </c:txPr>
        <c:crossAx val="176308000"/>
        <c:crosses val="autoZero"/>
        <c:crossBetween val="between"/>
        <c:majorUnit val="2"/>
        <c:minorUnit val="1"/>
      </c:valAx>
      <c:spPr>
        <a:noFill/>
        <a:ln w="9508">
          <a:solidFill>
            <a:schemeClr val="tx1"/>
          </a:solidFill>
          <a:prstDash val="solid"/>
        </a:ln>
      </c:spPr>
    </c:plotArea>
    <c:plotVisOnly val="1"/>
    <c:dispBlanksAs val="gap"/>
    <c:showDLblsOverMax val="0"/>
  </c:chart>
  <c:spPr>
    <a:noFill/>
    <a:ln w="2377">
      <a:solidFill>
        <a:schemeClr val="tx1"/>
      </a:solidFill>
      <a:prstDash val="solid"/>
    </a:ln>
  </c:spPr>
  <c:txPr>
    <a:bodyPr/>
    <a:lstStyle/>
    <a:p>
      <a:pPr>
        <a:defRPr sz="1348"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316" b="1" i="0" u="none" strike="noStrike" baseline="0">
                <a:solidFill>
                  <a:schemeClr val="tx1"/>
                </a:solidFill>
                <a:latin typeface="Times New Roman"/>
                <a:ea typeface="Times New Roman"/>
                <a:cs typeface="Times New Roman"/>
              </a:defRPr>
            </a:pPr>
            <a:r>
              <a:rPr lang="en-US"/>
              <a:t>Mean Weeks 
Continuous Abstinence</a:t>
            </a:r>
          </a:p>
        </c:rich>
      </c:tx>
      <c:layout>
        <c:manualLayout>
          <c:xMode val="edge"/>
          <c:yMode val="edge"/>
          <c:x val="0.16893732970027248"/>
          <c:y val="1.9370460048426151E-2"/>
        </c:manualLayout>
      </c:layout>
      <c:overlay val="0"/>
      <c:spPr>
        <a:noFill/>
        <a:ln w="18574">
          <a:noFill/>
        </a:ln>
      </c:spPr>
    </c:title>
    <c:autoTitleDeleted val="0"/>
    <c:plotArea>
      <c:layout>
        <c:manualLayout>
          <c:layoutTarget val="inner"/>
          <c:xMode val="edge"/>
          <c:yMode val="edge"/>
          <c:x val="0.1226158038147139"/>
          <c:y val="0.24697336561743341"/>
          <c:w val="0.85013623978201636"/>
          <c:h val="0.59564164648910412"/>
        </c:manualLayout>
      </c:layout>
      <c:barChart>
        <c:barDir val="col"/>
        <c:grouping val="clustered"/>
        <c:varyColors val="0"/>
        <c:ser>
          <c:idx val="0"/>
          <c:order val="0"/>
          <c:tx>
            <c:strRef>
              <c:f>Sheet1!$A$2</c:f>
              <c:strCache>
                <c:ptCount val="1"/>
              </c:strCache>
            </c:strRef>
          </c:tx>
          <c:spPr>
            <a:solidFill>
              <a:schemeClr val="accent1"/>
            </a:solidFill>
            <a:ln w="9287">
              <a:solidFill>
                <a:schemeClr val="tx1"/>
              </a:solidFill>
              <a:prstDash val="solid"/>
            </a:ln>
          </c:spPr>
          <c:invertIfNegative val="0"/>
          <c:dPt>
            <c:idx val="0"/>
            <c:invertIfNegative val="0"/>
            <c:bubble3D val="0"/>
            <c:spPr>
              <a:solidFill>
                <a:srgbClr val="FFFF00"/>
              </a:solidFill>
              <a:ln w="9287">
                <a:solidFill>
                  <a:schemeClr val="tx1"/>
                </a:solidFill>
                <a:prstDash val="solid"/>
              </a:ln>
            </c:spPr>
            <c:extLst>
              <c:ext xmlns:c16="http://schemas.microsoft.com/office/drawing/2014/chart" uri="{C3380CC4-5D6E-409C-BE32-E72D297353CC}">
                <c16:uniqueId val="{00000000-0D3F-4FBC-972E-3E8EF75B5C39}"/>
              </c:ext>
            </c:extLst>
          </c:dPt>
          <c:dLbls>
            <c:dLbl>
              <c:idx val="0"/>
              <c:layout>
                <c:manualLayout>
                  <c:x val="-1.2836513645779368E-2"/>
                  <c:y val="-3.7610811547360179E-2"/>
                </c:manualLayout>
              </c:layout>
              <c:numFmt formatCode="0.0" sourceLinked="0"/>
              <c:spPr>
                <a:noFill/>
                <a:ln w="18574">
                  <a:noFill/>
                </a:ln>
              </c:spPr>
              <c:txPr>
                <a:bodyPr/>
                <a:lstStyle/>
                <a:p>
                  <a:pPr>
                    <a:defRPr sz="1316" b="1" i="0" u="none" strike="noStrike" baseline="0">
                      <a:solidFill>
                        <a:schemeClr val="tx1"/>
                      </a:solidFill>
                      <a:latin typeface="Times New Roman"/>
                      <a:ea typeface="Times New Roman"/>
                      <a:cs typeface="Times New Roman"/>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0D3F-4FBC-972E-3E8EF75B5C39}"/>
                </c:ext>
              </c:extLst>
            </c:dLbl>
            <c:dLbl>
              <c:idx val="1"/>
              <c:layout>
                <c:manualLayout>
                  <c:x val="-1.5561261531242376E-2"/>
                  <c:y val="-4.5359039305032045E-2"/>
                </c:manualLayout>
              </c:layout>
              <c:numFmt formatCode="0.0" sourceLinked="0"/>
              <c:spPr>
                <a:noFill/>
                <a:ln w="18574">
                  <a:noFill/>
                </a:ln>
              </c:spPr>
              <c:txPr>
                <a:bodyPr/>
                <a:lstStyle/>
                <a:p>
                  <a:pPr>
                    <a:defRPr sz="1316" b="1" i="0" u="none" strike="noStrike" baseline="0">
                      <a:solidFill>
                        <a:schemeClr val="tx1"/>
                      </a:solidFill>
                      <a:latin typeface="Times New Roman"/>
                      <a:ea typeface="Times New Roman"/>
                      <a:cs typeface="Times New Roman"/>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0D3F-4FBC-972E-3E8EF75B5C39}"/>
                </c:ext>
              </c:extLst>
            </c:dLbl>
            <c:numFmt formatCode="0.0" sourceLinked="0"/>
            <c:spPr>
              <a:noFill/>
              <a:ln w="18574">
                <a:noFill/>
              </a:ln>
            </c:spPr>
            <c:txPr>
              <a:bodyPr wrap="square" lIns="38100" tIns="19050" rIns="38100" bIns="19050" anchor="ctr">
                <a:spAutoFit/>
              </a:bodyPr>
              <a:lstStyle/>
              <a:p>
                <a:pPr>
                  <a:defRPr sz="1316" b="1" i="0" u="none" strike="noStrike" baseline="0">
                    <a:solidFill>
                      <a:schemeClr val="tx1"/>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TAU</c:v>
                </c:pt>
                <c:pt idx="1">
                  <c:v>CM</c:v>
                </c:pt>
              </c:strCache>
            </c:strRef>
          </c:cat>
          <c:val>
            <c:numRef>
              <c:f>Sheet1!$B$2:$C$2</c:f>
              <c:numCache>
                <c:formatCode>0.0</c:formatCode>
                <c:ptCount val="2"/>
                <c:pt idx="0">
                  <c:v>2.8</c:v>
                </c:pt>
                <c:pt idx="1">
                  <c:v>4.5999999999999996</c:v>
                </c:pt>
              </c:numCache>
            </c:numRef>
          </c:val>
          <c:extLst>
            <c:ext xmlns:c16="http://schemas.microsoft.com/office/drawing/2014/chart" uri="{C3380CC4-5D6E-409C-BE32-E72D297353CC}">
              <c16:uniqueId val="{00000002-0D3F-4FBC-972E-3E8EF75B5C39}"/>
            </c:ext>
          </c:extLst>
        </c:ser>
        <c:dLbls>
          <c:showLegendKey val="0"/>
          <c:showVal val="0"/>
          <c:showCatName val="0"/>
          <c:showSerName val="0"/>
          <c:showPercent val="0"/>
          <c:showBubbleSize val="0"/>
        </c:dLbls>
        <c:gapWidth val="150"/>
        <c:axId val="180946512"/>
        <c:axId val="1"/>
      </c:barChart>
      <c:catAx>
        <c:axId val="180946512"/>
        <c:scaling>
          <c:orientation val="minMax"/>
        </c:scaling>
        <c:delete val="0"/>
        <c:axPos val="b"/>
        <c:numFmt formatCode="General" sourceLinked="1"/>
        <c:majorTickMark val="out"/>
        <c:minorTickMark val="none"/>
        <c:tickLblPos val="nextTo"/>
        <c:spPr>
          <a:ln w="2322">
            <a:solidFill>
              <a:schemeClr val="tx1"/>
            </a:solidFill>
            <a:prstDash val="solid"/>
          </a:ln>
        </c:spPr>
        <c:txPr>
          <a:bodyPr rot="0" vert="horz"/>
          <a:lstStyle/>
          <a:p>
            <a:pPr>
              <a:defRPr sz="1316" b="1" i="0" u="none" strike="noStrike" baseline="0">
                <a:solidFill>
                  <a:schemeClr val="tx1"/>
                </a:solidFill>
                <a:latin typeface="Times New Roman"/>
                <a:ea typeface="Times New Roman"/>
                <a:cs typeface="Times New Roman"/>
              </a:defRPr>
            </a:pPr>
            <a:endParaRPr lang="en-US"/>
          </a:p>
        </c:txPr>
        <c:crossAx val="1"/>
        <c:crosses val="autoZero"/>
        <c:auto val="1"/>
        <c:lblAlgn val="ctr"/>
        <c:lblOffset val="100"/>
        <c:tickLblSkip val="1"/>
        <c:tickMarkSkip val="1"/>
        <c:noMultiLvlLbl val="0"/>
      </c:catAx>
      <c:valAx>
        <c:axId val="1"/>
        <c:scaling>
          <c:orientation val="minMax"/>
          <c:max val="6"/>
        </c:scaling>
        <c:delete val="0"/>
        <c:axPos val="l"/>
        <c:majorGridlines>
          <c:spPr>
            <a:ln w="2322">
              <a:noFill/>
              <a:prstDash val="solid"/>
            </a:ln>
          </c:spPr>
        </c:majorGridlines>
        <c:numFmt formatCode="0" sourceLinked="0"/>
        <c:majorTickMark val="out"/>
        <c:minorTickMark val="none"/>
        <c:tickLblPos val="nextTo"/>
        <c:spPr>
          <a:ln w="2322">
            <a:solidFill>
              <a:schemeClr val="tx1"/>
            </a:solidFill>
            <a:prstDash val="solid"/>
          </a:ln>
        </c:spPr>
        <c:txPr>
          <a:bodyPr rot="0" vert="horz"/>
          <a:lstStyle/>
          <a:p>
            <a:pPr>
              <a:defRPr sz="1316" b="1" i="0" u="none" strike="noStrike" baseline="0">
                <a:solidFill>
                  <a:schemeClr val="tx1"/>
                </a:solidFill>
                <a:latin typeface="Times New Roman"/>
                <a:ea typeface="Times New Roman"/>
                <a:cs typeface="Times New Roman"/>
              </a:defRPr>
            </a:pPr>
            <a:endParaRPr lang="en-US"/>
          </a:p>
        </c:txPr>
        <c:crossAx val="180946512"/>
        <c:crosses val="autoZero"/>
        <c:crossBetween val="between"/>
        <c:majorUnit val="1"/>
        <c:minorUnit val="1"/>
      </c:valAx>
      <c:spPr>
        <a:noFill/>
        <a:ln w="9287">
          <a:solidFill>
            <a:schemeClr val="tx1"/>
          </a:solidFill>
          <a:prstDash val="solid"/>
        </a:ln>
      </c:spPr>
    </c:plotArea>
    <c:plotVisOnly val="1"/>
    <c:dispBlanksAs val="gap"/>
    <c:showDLblsOverMax val="0"/>
  </c:chart>
  <c:spPr>
    <a:noFill/>
    <a:ln w="2322">
      <a:solidFill>
        <a:schemeClr val="tx1"/>
      </a:solidFill>
      <a:prstDash val="solid"/>
    </a:ln>
  </c:spPr>
  <c:txPr>
    <a:bodyPr/>
    <a:lstStyle/>
    <a:p>
      <a:pPr>
        <a:defRPr sz="1316"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2DC917-1E06-4A44-8DBB-1A7242FEED11}" type="datetimeFigureOut">
              <a:rPr lang="en-US" smtClean="0"/>
              <a:t>12/12/2018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C7D8E1-8266-46F7-8932-C9815BD7DC00}" type="slidenum">
              <a:rPr lang="en-US" smtClean="0"/>
              <a:t>‹#›</a:t>
            </a:fld>
            <a:endParaRPr lang="en-US"/>
          </a:p>
        </p:txBody>
      </p:sp>
    </p:spTree>
    <p:extLst>
      <p:ext uri="{BB962C8B-B14F-4D97-AF65-F5344CB8AC3E}">
        <p14:creationId xmlns:p14="http://schemas.microsoft.com/office/powerpoint/2010/main" val="2070183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sciencedirect.com/topics/medicine-and-dentistry/methamphetamin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Fig. 1. The percent of SKIP respondents (N = 13,521) who endorsed past month use of </a:t>
            </a:r>
            <a:r>
              <a:rPr lang="en-US" sz="1200" b="0" i="0" u="none" strike="noStrike" kern="1200" dirty="0" smtClean="0">
                <a:solidFill>
                  <a:schemeClr val="tx1"/>
                </a:solidFill>
                <a:effectLst/>
                <a:latin typeface="+mn-lt"/>
                <a:ea typeface="+mn-ea"/>
                <a:cs typeface="+mn-cs"/>
                <a:hlinkClick r:id="rId3" tooltip="Learn more about Methamphetamine"/>
              </a:rPr>
              <a:t>methamphetamine</a:t>
            </a:r>
            <a:r>
              <a:rPr lang="en-US" sz="1200" b="0" i="0" kern="1200" dirty="0" smtClean="0">
                <a:solidFill>
                  <a:schemeClr val="tx1"/>
                </a:solidFill>
                <a:effectLst/>
                <a:latin typeface="+mn-lt"/>
                <a:ea typeface="+mn-ea"/>
                <a:cs typeface="+mn-cs"/>
              </a:rPr>
              <a:t> by year from 2011, quarters 2–4, to 2017, quarter 1.</a:t>
            </a:r>
            <a:endParaRPr lang="en-US" dirty="0"/>
          </a:p>
        </p:txBody>
      </p:sp>
      <p:sp>
        <p:nvSpPr>
          <p:cNvPr id="4" name="Slide Number Placeholder 3"/>
          <p:cNvSpPr>
            <a:spLocks noGrp="1"/>
          </p:cNvSpPr>
          <p:nvPr>
            <p:ph type="sldNum" sz="quarter" idx="10"/>
          </p:nvPr>
        </p:nvSpPr>
        <p:spPr/>
        <p:txBody>
          <a:bodyPr/>
          <a:lstStyle/>
          <a:p>
            <a:fld id="{F3C7D8E1-8266-46F7-8932-C9815BD7DC00}" type="slidenum">
              <a:rPr lang="en-US" smtClean="0"/>
              <a:t>5</a:t>
            </a:fld>
            <a:endParaRPr lang="en-US"/>
          </a:p>
        </p:txBody>
      </p:sp>
    </p:spTree>
    <p:extLst>
      <p:ext uri="{BB962C8B-B14F-4D97-AF65-F5344CB8AC3E}">
        <p14:creationId xmlns:p14="http://schemas.microsoft.com/office/powerpoint/2010/main" val="33283550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4A606C9-2C16-4528-BD3A-35C089451338}"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3924958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9118C496-186E-41D1-B3FB-3179EDFEB591}" type="slidenum">
              <a:rPr lang="en-US" smtClean="0">
                <a:latin typeface="Arial" pitchFamily="34" charset="0"/>
              </a:rPr>
              <a:pPr/>
              <a:t>53</a:t>
            </a:fld>
            <a:endParaRPr lang="en-US" smtClean="0">
              <a:latin typeface="Arial" pitchFamily="34"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2670092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B00A6BAB-8779-4CB2-AF40-153F69CE4CD4}" type="slidenum">
              <a:rPr lang="en-US" smtClean="0">
                <a:latin typeface="Arial" pitchFamily="34" charset="0"/>
              </a:rPr>
              <a:pPr/>
              <a:t>54</a:t>
            </a:fld>
            <a:endParaRPr lang="en-US" smtClean="0">
              <a:latin typeface="Arial" pitchFamily="34"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18886274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2AE5157E-1A02-4374-A9D4-C3C304DBC495}" type="slidenum">
              <a:rPr lang="en-US" smtClean="0">
                <a:latin typeface="Arial" pitchFamily="34" charset="0"/>
              </a:rPr>
              <a:pPr/>
              <a:t>55</a:t>
            </a:fld>
            <a:endParaRPr lang="en-US" smtClean="0">
              <a:latin typeface="Arial" pitchFamily="34"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8004750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FCD9735D-FEB2-43DE-9A31-9F20B93ED652}" type="slidenum">
              <a:rPr lang="en-US" smtClean="0">
                <a:latin typeface="Arial" pitchFamily="34" charset="0"/>
              </a:rPr>
              <a:pPr/>
              <a:t>56</a:t>
            </a:fld>
            <a:endParaRPr lang="en-US" smtClean="0">
              <a:latin typeface="Arial" pitchFamily="34"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14737986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58A1EBA9-F7D6-4D16-89CF-2EC2EB9440CA}" type="slidenum">
              <a:rPr lang="en-US" smtClean="0">
                <a:latin typeface="Arial" pitchFamily="34" charset="0"/>
              </a:rPr>
              <a:pPr/>
              <a:t>57</a:t>
            </a:fld>
            <a:endParaRPr lang="en-US" smtClean="0">
              <a:latin typeface="Arial" pitchFamily="34"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1539176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Tables show stimulant use by demographic. Note in</a:t>
            </a:r>
            <a:r>
              <a:rPr lang="en-US" baseline="0" dirty="0" smtClean="0"/>
              <a:t> the lower right corner, the West is indicated by the red line, demonstrating the largest increase in meth use in the Western region.</a:t>
            </a:r>
            <a:endParaRPr lang="en-US" dirty="0"/>
          </a:p>
        </p:txBody>
      </p:sp>
      <p:sp>
        <p:nvSpPr>
          <p:cNvPr id="4" name="Slide Number Placeholder 3"/>
          <p:cNvSpPr>
            <a:spLocks noGrp="1"/>
          </p:cNvSpPr>
          <p:nvPr>
            <p:ph type="sldNum" sz="quarter" idx="10"/>
          </p:nvPr>
        </p:nvSpPr>
        <p:spPr/>
        <p:txBody>
          <a:bodyPr/>
          <a:lstStyle/>
          <a:p>
            <a:fld id="{F3C7D8E1-8266-46F7-8932-C9815BD7DC00}" type="slidenum">
              <a:rPr lang="en-US" smtClean="0"/>
              <a:t>6</a:t>
            </a:fld>
            <a:endParaRPr lang="en-US"/>
          </a:p>
        </p:txBody>
      </p:sp>
    </p:spTree>
    <p:extLst>
      <p:ext uri="{BB962C8B-B14F-4D97-AF65-F5344CB8AC3E}">
        <p14:creationId xmlns:p14="http://schemas.microsoft.com/office/powerpoint/2010/main" val="3942621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2201929-ECB7-4FB9-8B92-036EB1D0EACB}" type="slidenum">
              <a:rPr lang="en-US" altLang="en-US"/>
              <a:pPr eaLnBrk="1" hangingPunct="1"/>
              <a:t>15</a:t>
            </a:fld>
            <a:endParaRPr lang="en-US" alt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136678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408911C-4B99-4D87-8D47-54FF2072453E}" type="slidenum">
              <a:rPr lang="en-US" altLang="en-US"/>
              <a:pPr/>
              <a:t>17</a:t>
            </a:fld>
            <a:endParaRPr lang="en-US" alt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u="sng" smtClean="0"/>
              <a:t>Slide 10</a:t>
            </a:r>
            <a:endParaRPr lang="en-US" altLang="en-US" smtClean="0"/>
          </a:p>
          <a:p>
            <a:pPr eaLnBrk="1" hangingPunct="1"/>
            <a:endParaRPr lang="en-US" altLang="en-US" smtClean="0"/>
          </a:p>
          <a:p>
            <a:pPr eaLnBrk="1" hangingPunct="1"/>
            <a:r>
              <a:rPr lang="en-US" altLang="en-US" smtClean="0"/>
              <a:t>Environmental stimuli (external triggers) or emotional conditions (internal triggers) will often cause the recovering addict to think of using drugs and/or alcohol.  For example, the patient runs into his old source of drugs at the market.  Or, the patient gets into a fight with her husband, and immediately thinks of having a drink.  Historically, she has always had a drink after fighting with her spouse.  A single thought of drinking or using will typically pass through one’s mind in 30 to 90 seconds, allowing one to continue thinking about AODs.  AOD use is often the beginning of the relapse process.  This inflames the neurochemistry of the addiction and moves the brain into the craving stage.  At this craving stage, it is very difficult, if not impossible, to stop the slide into drug or alcohol use.  To the actively using addict/alcoholic or the substance abuser in early recover, the </a:t>
            </a:r>
            <a:r>
              <a:rPr lang="en-US" altLang="en-US" b="1" smtClean="0"/>
              <a:t>Trigger - Thought - Craving - Use</a:t>
            </a:r>
            <a:r>
              <a:rPr lang="en-US" altLang="en-US" smtClean="0"/>
              <a:t> sequence feels as if it happens simultaneously.  You feel triggered, and you immediately want to use.  Knowing this process can be very helpful to the recovering addict/alcoholic.  The successful key in dealing with the process is to avoid it getting started.  It is extremely important to stop the thought when it first begins and to prevent it from building into an overpowering craving.  It is vitally important to do this as soon as you recognize the thoughts occurring.  This can be accomplished by using a number of </a:t>
            </a:r>
            <a:r>
              <a:rPr lang="en-US" altLang="en-US" b="1" smtClean="0"/>
              <a:t>Thought Stopping</a:t>
            </a:r>
            <a:r>
              <a:rPr lang="en-US" altLang="en-US" smtClean="0"/>
              <a:t> techniques.</a:t>
            </a:r>
            <a:endParaRPr lang="en-US" altLang="en-US" b="1" u="sng" smtClean="0"/>
          </a:p>
        </p:txBody>
      </p:sp>
    </p:spTree>
    <p:extLst>
      <p:ext uri="{BB962C8B-B14F-4D97-AF65-F5344CB8AC3E}">
        <p14:creationId xmlns:p14="http://schemas.microsoft.com/office/powerpoint/2010/main" val="3936878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1D6494-D3D1-4847-947E-C2E6C83C0EE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38763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B4B996-8B9E-4CF2-99A2-49E1316D62B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686065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5ED2A40-90FC-4D47-8F4A-5E3677AE0DB1}" type="slidenum">
              <a:rPr lang="en-US" altLang="en-US"/>
              <a:pPr>
                <a:spcBef>
                  <a:spcPct val="0"/>
                </a:spcBef>
              </a:pPr>
              <a:t>36</a:t>
            </a:fld>
            <a:endParaRPr lang="en-US" altLang="en-US"/>
          </a:p>
        </p:txBody>
      </p:sp>
      <p:sp>
        <p:nvSpPr>
          <p:cNvPr id="26627" name="Rectangle 2"/>
          <p:cNvSpPr>
            <a:spLocks noGrp="1" noRot="1" noChangeAspect="1" noChangeArrowheads="1" noTextEdit="1"/>
          </p:cNvSpPr>
          <p:nvPr>
            <p:ph type="sldImg"/>
          </p:nvPr>
        </p:nvSpPr>
        <p:spPr>
          <a:xfrm>
            <a:off x="406400" y="698500"/>
            <a:ext cx="6197600" cy="3486150"/>
          </a:xfrm>
          <a:ln/>
        </p:spPr>
      </p:sp>
      <p:sp>
        <p:nvSpPr>
          <p:cNvPr id="26628" name="Rectangle 3"/>
          <p:cNvSpPr>
            <a:spLocks noGrp="1" noChangeArrowheads="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anose="02020603050405020304" pitchFamily="18" charset="0"/>
                <a:cs typeface="Times New Roman" panose="02020603050405020304" pitchFamily="18" charset="0"/>
              </a:rPr>
              <a:t>The CTN study also found that incentives improve outcomes in methamphetamine users.</a:t>
            </a:r>
          </a:p>
          <a:p>
            <a:pPr eaLnBrk="1" hangingPunct="1"/>
            <a:endParaRPr lang="en-US" altLang="en-US" smtClean="0">
              <a:latin typeface="Times New Roman" panose="02020603050405020304" pitchFamily="18" charset="0"/>
              <a:cs typeface="Times New Roman" panose="02020603050405020304" pitchFamily="18" charset="0"/>
            </a:endParaRPr>
          </a:p>
          <a:p>
            <a:pPr eaLnBrk="1" hangingPunct="1"/>
            <a:r>
              <a:rPr lang="en-US" altLang="en-US" smtClean="0">
                <a:latin typeface="Times New Roman" panose="02020603050405020304" pitchFamily="18" charset="0"/>
                <a:cs typeface="Times New Roman" panose="02020603050405020304" pitchFamily="18" charset="0"/>
              </a:rPr>
              <a:t>At week 3 – 70% of those receiving incentives submitted drug-free urine samples for methamphetamines compared with the 41% of those receiving no incentives.</a:t>
            </a:r>
          </a:p>
          <a:p>
            <a:pPr eaLnBrk="1" hangingPunct="1"/>
            <a:r>
              <a:rPr lang="en-US" altLang="en-US" smtClean="0">
                <a:latin typeface="Times New Roman" panose="02020603050405020304" pitchFamily="18" charset="0"/>
                <a:cs typeface="Times New Roman" panose="02020603050405020304" pitchFamily="18" charset="0"/>
              </a:rPr>
              <a:t>At week 8 – 52% of the incentive group were still drug-free for methamphetamines compared to 28% of those in the treatment as usual group.</a:t>
            </a:r>
          </a:p>
          <a:p>
            <a:pPr eaLnBrk="1" hangingPunct="1"/>
            <a:r>
              <a:rPr lang="en-US" altLang="en-US" smtClean="0">
                <a:latin typeface="Times New Roman" panose="02020603050405020304" pitchFamily="18" charset="0"/>
                <a:cs typeface="Times New Roman" panose="02020603050405020304" pitchFamily="18" charset="0"/>
              </a:rPr>
              <a:t>In the final week of the study – 45% of the incentive group compared with 29% of the treatment as usual group submitted drug-free urine samples for methamphetamines.</a:t>
            </a:r>
          </a:p>
        </p:txBody>
      </p:sp>
    </p:spTree>
    <p:extLst>
      <p:ext uri="{BB962C8B-B14F-4D97-AF65-F5344CB8AC3E}">
        <p14:creationId xmlns:p14="http://schemas.microsoft.com/office/powerpoint/2010/main" val="1585319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A5F55CD-D6F8-48E1-83F6-D573E71B5727}" type="slidenum">
              <a:rPr lang="en-US" altLang="en-US"/>
              <a:pPr>
                <a:spcBef>
                  <a:spcPct val="0"/>
                </a:spcBef>
              </a:pPr>
              <a:t>37</a:t>
            </a:fld>
            <a:endParaRPr lang="en-US" altLang="en-US"/>
          </a:p>
        </p:txBody>
      </p:sp>
      <p:sp>
        <p:nvSpPr>
          <p:cNvPr id="22531" name="Rectangle 2"/>
          <p:cNvSpPr>
            <a:spLocks noGrp="1" noRot="1" noChangeAspect="1" noChangeArrowheads="1" noTextEdit="1"/>
          </p:cNvSpPr>
          <p:nvPr>
            <p:ph type="sldImg"/>
          </p:nvPr>
        </p:nvSpPr>
        <p:spPr>
          <a:xfrm>
            <a:off x="406400" y="698500"/>
            <a:ext cx="6197600" cy="3486150"/>
          </a:xfrm>
          <a:ln/>
        </p:spPr>
      </p:sp>
      <p:sp>
        <p:nvSpPr>
          <p:cNvPr id="22532" name="Rectangle 3"/>
          <p:cNvSpPr>
            <a:spLocks noGrp="1" noChangeArrowheads="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endParaRPr lang="en-US" altLang="en-US" b="1" smtClean="0">
              <a:latin typeface="Arial" panose="020B0604020202020204" pitchFamily="34" charset="0"/>
            </a:endParaRPr>
          </a:p>
          <a:p>
            <a:pPr marL="228600" indent="-228600" eaLnBrk="1" hangingPunct="1"/>
            <a:r>
              <a:rPr lang="en-US" altLang="en-US" b="1" smtClean="0">
                <a:latin typeface="Times New Roman" panose="02020603050405020304" pitchFamily="18" charset="0"/>
                <a:cs typeface="Times New Roman" panose="02020603050405020304" pitchFamily="18" charset="0"/>
              </a:rPr>
              <a:t>The intermittent schedule of incentives significantly increased retention and reduced drug/alcohol use.</a:t>
            </a:r>
          </a:p>
          <a:p>
            <a:pPr marL="228600" indent="-228600" eaLnBrk="1" hangingPunct="1"/>
            <a:r>
              <a:rPr lang="en-US" altLang="en-US" smtClean="0">
                <a:latin typeface="Times New Roman" panose="02020603050405020304" pitchFamily="18" charset="0"/>
                <a:cs typeface="Times New Roman" panose="02020603050405020304" pitchFamily="18" charset="0"/>
              </a:rPr>
              <a:t>Research conducted with cocaine abusers in drug-free and methadone treatment involves three central tenets: </a:t>
            </a:r>
          </a:p>
          <a:p>
            <a:pPr marL="685800" lvl="1" indent="-228600" eaLnBrk="1" hangingPunct="1">
              <a:buFont typeface="Wingdings" panose="05000000000000000000" pitchFamily="2" charset="2"/>
              <a:buAutoNum type="arabicPeriod"/>
            </a:pPr>
            <a:r>
              <a:rPr lang="en-US" altLang="en-US" smtClean="0">
                <a:latin typeface="Times New Roman" panose="02020603050405020304" pitchFamily="18" charset="0"/>
                <a:cs typeface="Times New Roman" panose="02020603050405020304" pitchFamily="18" charset="0"/>
              </a:rPr>
              <a:t>Substance use is readily detected;</a:t>
            </a:r>
          </a:p>
          <a:p>
            <a:pPr marL="685800" lvl="1" indent="-228600" eaLnBrk="1" hangingPunct="1">
              <a:buFont typeface="Wingdings" panose="05000000000000000000" pitchFamily="2" charset="2"/>
              <a:buAutoNum type="arabicPeriod"/>
            </a:pPr>
            <a:r>
              <a:rPr lang="en-US" altLang="en-US" smtClean="0">
                <a:latin typeface="Times New Roman" panose="02020603050405020304" pitchFamily="18" charset="0"/>
                <a:cs typeface="Times New Roman" panose="02020603050405020304" pitchFamily="18" charset="0"/>
              </a:rPr>
              <a:t>Tangible and immediate incentives when abstinence is demonstrated; </a:t>
            </a:r>
          </a:p>
          <a:p>
            <a:pPr marL="685800" lvl="1" indent="-228600" eaLnBrk="1" hangingPunct="1">
              <a:buFont typeface="Wingdings" panose="05000000000000000000" pitchFamily="2" charset="2"/>
              <a:buAutoNum type="arabicPeriod"/>
            </a:pPr>
            <a:r>
              <a:rPr lang="en-US" altLang="en-US" smtClean="0">
                <a:latin typeface="Times New Roman" panose="02020603050405020304" pitchFamily="18" charset="0"/>
                <a:cs typeface="Times New Roman" panose="02020603050405020304" pitchFamily="18" charset="0"/>
              </a:rPr>
              <a:t>Withhold incentives when drug use is detected. *</a:t>
            </a:r>
          </a:p>
          <a:p>
            <a:pPr marL="685800" lvl="1" indent="-228600" eaLnBrk="1" hangingPunct="1">
              <a:buFont typeface="Wingdings" panose="05000000000000000000" pitchFamily="2" charset="2"/>
              <a:buNone/>
            </a:pPr>
            <a:endParaRPr lang="en-US" altLang="en-US" smtClean="0">
              <a:latin typeface="Times New Roman" panose="02020603050405020304" pitchFamily="18" charset="0"/>
              <a:cs typeface="Times New Roman" panose="02020603050405020304" pitchFamily="18" charset="0"/>
            </a:endParaRPr>
          </a:p>
          <a:p>
            <a:pPr marL="228600" indent="-228600" eaLnBrk="1" hangingPunct="1">
              <a:buFont typeface="Wingdings" panose="05000000000000000000" pitchFamily="2" charset="2"/>
              <a:buNone/>
            </a:pPr>
            <a:r>
              <a:rPr lang="en-US" altLang="en-US" smtClean="0">
                <a:latin typeface="Times New Roman" panose="02020603050405020304" pitchFamily="18" charset="0"/>
                <a:cs typeface="Times New Roman" panose="02020603050405020304" pitchFamily="18" charset="0"/>
              </a:rPr>
              <a:t>This graph indicates that at week 8, 80% of patients in the incentive group were retained versus only 20% of the treatment as usual group.</a:t>
            </a:r>
          </a:p>
          <a:p>
            <a:pPr marL="228600" indent="-228600" eaLnBrk="1" hangingPunct="1">
              <a:buFont typeface="Wingdings" panose="05000000000000000000" pitchFamily="2" charset="2"/>
              <a:buNone/>
            </a:pPr>
            <a:endParaRPr lang="en-US" altLang="en-US" smtClean="0">
              <a:latin typeface="Times New Roman" panose="02020603050405020304" pitchFamily="18" charset="0"/>
              <a:cs typeface="Times New Roman" panose="02020603050405020304" pitchFamily="18" charset="0"/>
            </a:endParaRPr>
          </a:p>
          <a:p>
            <a:pPr marL="228600" indent="-228600" eaLnBrk="1" hangingPunct="1">
              <a:buFont typeface="Wingdings" panose="05000000000000000000" pitchFamily="2" charset="2"/>
              <a:buNone/>
            </a:pPr>
            <a:endParaRPr lang="en-US" altLang="en-US" smtClean="0">
              <a:latin typeface="Times New Roman" panose="02020603050405020304" pitchFamily="18" charset="0"/>
              <a:cs typeface="Times New Roman" panose="02020603050405020304" pitchFamily="18" charset="0"/>
            </a:endParaRPr>
          </a:p>
          <a:p>
            <a:pPr marL="228600" indent="-228600" eaLnBrk="1" hangingPunct="1">
              <a:buFont typeface="Wingdings" panose="05000000000000000000" pitchFamily="2" charset="2"/>
              <a:buNone/>
            </a:pPr>
            <a:endParaRPr lang="en-US" altLang="en-US" smtClean="0">
              <a:latin typeface="Arial" panose="020B0604020202020204" pitchFamily="34" charset="0"/>
            </a:endParaRPr>
          </a:p>
          <a:p>
            <a:pPr marL="228600" indent="-228600" eaLnBrk="1" hangingPunct="1"/>
            <a:r>
              <a:rPr lang="en-US" altLang="en-US" sz="900" smtClean="0">
                <a:latin typeface="Times New Roman" panose="02020603050405020304" pitchFamily="18" charset="0"/>
                <a:cs typeface="Times New Roman" panose="02020603050405020304" pitchFamily="18" charset="0"/>
              </a:rPr>
              <a:t>* Stitzer, Petry, &amp; Peirce (December 14, 2000)</a:t>
            </a:r>
          </a:p>
          <a:p>
            <a:pPr marL="228600" indent="-228600" eaLnBrk="1" hangingPunct="1"/>
            <a:endParaRPr lang="en-US" altLang="en-US" b="1" smtClean="0">
              <a:latin typeface="Times New Roman" panose="02020603050405020304" pitchFamily="18" charset="0"/>
              <a:cs typeface="Times New Roman" panose="02020603050405020304" pitchFamily="18" charset="0"/>
            </a:endParaRPr>
          </a:p>
          <a:p>
            <a:pPr marL="228600" indent="-228600" eaLnBrk="1" hangingPunct="1"/>
            <a:endParaRPr lang="en-US" altLang="en-US" b="1" smtClean="0">
              <a:latin typeface="Arial" panose="020B0604020202020204" pitchFamily="34" charset="0"/>
            </a:endParaRPr>
          </a:p>
        </p:txBody>
      </p:sp>
    </p:spTree>
    <p:extLst>
      <p:ext uri="{BB962C8B-B14F-4D97-AF65-F5344CB8AC3E}">
        <p14:creationId xmlns:p14="http://schemas.microsoft.com/office/powerpoint/2010/main" val="68312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E18D5EE-8680-4957-A30A-FA9325A3039B}" type="slidenum">
              <a:rPr lang="en-US" altLang="en-US"/>
              <a:pPr>
                <a:spcBef>
                  <a:spcPct val="0"/>
                </a:spcBef>
              </a:pPr>
              <a:t>38</a:t>
            </a:fld>
            <a:endParaRPr lang="en-US" altLang="en-US"/>
          </a:p>
        </p:txBody>
      </p:sp>
      <p:sp>
        <p:nvSpPr>
          <p:cNvPr id="24579" name="Rectangle 2"/>
          <p:cNvSpPr>
            <a:spLocks noGrp="1" noRot="1" noChangeAspect="1" noChangeArrowheads="1" noTextEdit="1"/>
          </p:cNvSpPr>
          <p:nvPr>
            <p:ph type="sldImg"/>
          </p:nvPr>
        </p:nvSpPr>
        <p:spPr>
          <a:xfrm>
            <a:off x="406400" y="698500"/>
            <a:ext cx="6197600" cy="3486150"/>
          </a:xfrm>
          <a:ln/>
        </p:spPr>
      </p:sp>
      <p:sp>
        <p:nvSpPr>
          <p:cNvPr id="24580" name="Rectangle 3"/>
          <p:cNvSpPr>
            <a:spLocks noGrp="1" noChangeArrowheads="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a:p>
            <a:pPr eaLnBrk="1" hangingPunct="1"/>
            <a:r>
              <a:rPr lang="en-US" altLang="en-US" smtClean="0">
                <a:latin typeface="Times New Roman" panose="02020603050405020304" pitchFamily="18" charset="0"/>
                <a:cs typeface="Times New Roman" panose="02020603050405020304" pitchFamily="18" charset="0"/>
              </a:rPr>
              <a:t>Dr. Petry and others found in their 2000 study that 43% of the treatment as usual participants tested </a:t>
            </a:r>
            <a:r>
              <a:rPr lang="en-US" altLang="en-US" b="1" smtClean="0">
                <a:latin typeface="Times New Roman" panose="02020603050405020304" pitchFamily="18" charset="0"/>
                <a:cs typeface="Times New Roman" panose="02020603050405020304" pitchFamily="18" charset="0"/>
              </a:rPr>
              <a:t>positive </a:t>
            </a:r>
            <a:r>
              <a:rPr lang="en-US" altLang="en-US" smtClean="0">
                <a:latin typeface="Times New Roman" panose="02020603050405020304" pitchFamily="18" charset="0"/>
                <a:cs typeface="Times New Roman" panose="02020603050405020304" pitchFamily="18" charset="0"/>
              </a:rPr>
              <a:t>for any illicit drug at 8 weeks; an </a:t>
            </a:r>
            <a:r>
              <a:rPr lang="en-US" altLang="en-US" b="1" smtClean="0">
                <a:latin typeface="Times New Roman" panose="02020603050405020304" pitchFamily="18" charset="0"/>
                <a:cs typeface="Times New Roman" panose="02020603050405020304" pitchFamily="18" charset="0"/>
              </a:rPr>
              <a:t>increase</a:t>
            </a:r>
            <a:r>
              <a:rPr lang="en-US" altLang="en-US" smtClean="0">
                <a:latin typeface="Times New Roman" panose="02020603050405020304" pitchFamily="18" charset="0"/>
                <a:cs typeface="Times New Roman" panose="02020603050405020304" pitchFamily="18" charset="0"/>
              </a:rPr>
              <a:t> from 17% at intake.  </a:t>
            </a:r>
          </a:p>
          <a:p>
            <a:pPr eaLnBrk="1" hangingPunct="1"/>
            <a:endParaRPr lang="en-US" altLang="en-US" smtClean="0">
              <a:latin typeface="Times New Roman" panose="02020603050405020304" pitchFamily="18" charset="0"/>
              <a:cs typeface="Times New Roman" panose="02020603050405020304" pitchFamily="18" charset="0"/>
            </a:endParaRPr>
          </a:p>
          <a:p>
            <a:pPr eaLnBrk="1" hangingPunct="1"/>
            <a:r>
              <a:rPr lang="en-US" altLang="en-US" smtClean="0">
                <a:latin typeface="Times New Roman" panose="02020603050405020304" pitchFamily="18" charset="0"/>
                <a:cs typeface="Times New Roman" panose="02020603050405020304" pitchFamily="18" charset="0"/>
              </a:rPr>
              <a:t>Whereas, only 10% of the incentives participants tested positive for any illicit drug at 8 weeks; a </a:t>
            </a:r>
            <a:r>
              <a:rPr lang="en-US" altLang="en-US" b="1" smtClean="0">
                <a:latin typeface="Times New Roman" panose="02020603050405020304" pitchFamily="18" charset="0"/>
                <a:cs typeface="Times New Roman" panose="02020603050405020304" pitchFamily="18" charset="0"/>
              </a:rPr>
              <a:t>decrease</a:t>
            </a:r>
            <a:r>
              <a:rPr lang="en-US" altLang="en-US" smtClean="0">
                <a:latin typeface="Times New Roman" panose="02020603050405020304" pitchFamily="18" charset="0"/>
                <a:cs typeface="Times New Roman" panose="02020603050405020304" pitchFamily="18" charset="0"/>
              </a:rPr>
              <a:t> from 21% at intake.</a:t>
            </a:r>
          </a:p>
          <a:p>
            <a:pPr eaLnBrk="1" hangingPunct="1"/>
            <a:endParaRPr lang="en-US" altLang="en-US" smtClean="0">
              <a:latin typeface="Times New Roman" panose="02020603050405020304" pitchFamily="18" charset="0"/>
              <a:cs typeface="Times New Roman" panose="02020603050405020304" pitchFamily="18" charset="0"/>
            </a:endParaRPr>
          </a:p>
          <a:p>
            <a:pPr eaLnBrk="1" hangingPunct="1"/>
            <a:endParaRPr lang="en-US" altLang="en-US" smtClean="0">
              <a:latin typeface="Arial" panose="020B0604020202020204" pitchFamily="34" charset="0"/>
            </a:endParaRPr>
          </a:p>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631224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467868" cy="7235887"/>
            <a:chOff x="0" y="-8467"/>
            <a:chExt cx="12467868" cy="7235887"/>
          </a:xfrm>
        </p:grpSpPr>
        <p:cxnSp>
          <p:nvCxnSpPr>
            <p:cNvPr id="32" name="Straight Connector 31"/>
            <p:cNvCxnSpPr/>
            <p:nvPr/>
          </p:nvCxnSpPr>
          <p:spPr>
            <a:xfrm>
              <a:off x="9801066"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704310" y="405083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10086089" y="-8467"/>
              <a:ext cx="2102736"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10089262" y="-8467"/>
              <a:ext cx="2102737"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9724324" y="3048000"/>
              <a:ext cx="2467676"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10252710" y="-8467"/>
              <a:ext cx="193611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11B5D98-F25A-41BD-A58B-79E68D25F33B}" type="datetimeFigureOut">
              <a:rPr lang="en-US" smtClean="0"/>
              <a:t>12/12/2018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7B5619-6357-4BA1-992D-FC03FC678F78}" type="slidenum">
              <a:rPr lang="en-US" smtClean="0"/>
              <a:t>‹#›</a:t>
            </a:fld>
            <a:endParaRPr lang="en-US"/>
          </a:p>
        </p:txBody>
      </p:sp>
    </p:spTree>
    <p:extLst>
      <p:ext uri="{BB962C8B-B14F-4D97-AF65-F5344CB8AC3E}">
        <p14:creationId xmlns:p14="http://schemas.microsoft.com/office/powerpoint/2010/main" val="83125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11B5D98-F25A-41BD-A58B-79E68D25F33B}" type="datetimeFigureOut">
              <a:rPr lang="en-US" smtClean="0"/>
              <a:t>12/12/2018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7B5619-6357-4BA1-992D-FC03FC678F78}" type="slidenum">
              <a:rPr lang="en-US" smtClean="0"/>
              <a:t>‹#›</a:t>
            </a:fld>
            <a:endParaRPr lang="en-US"/>
          </a:p>
        </p:txBody>
      </p:sp>
    </p:spTree>
    <p:extLst>
      <p:ext uri="{BB962C8B-B14F-4D97-AF65-F5344CB8AC3E}">
        <p14:creationId xmlns:p14="http://schemas.microsoft.com/office/powerpoint/2010/main" val="3449900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11B5D98-F25A-41BD-A58B-79E68D25F33B}" type="datetimeFigureOut">
              <a:rPr lang="en-US" smtClean="0"/>
              <a:t>12/12/2018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7B5619-6357-4BA1-992D-FC03FC678F78}"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1463076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11B5D98-F25A-41BD-A58B-79E68D25F33B}" type="datetimeFigureOut">
              <a:rPr lang="en-US" smtClean="0"/>
              <a:t>12/12/2018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7B5619-6357-4BA1-992D-FC03FC678F78}" type="slidenum">
              <a:rPr lang="en-US" smtClean="0"/>
              <a:t>‹#›</a:t>
            </a:fld>
            <a:endParaRPr lang="en-US"/>
          </a:p>
        </p:txBody>
      </p:sp>
    </p:spTree>
    <p:extLst>
      <p:ext uri="{BB962C8B-B14F-4D97-AF65-F5344CB8AC3E}">
        <p14:creationId xmlns:p14="http://schemas.microsoft.com/office/powerpoint/2010/main" val="21583690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11B5D98-F25A-41BD-A58B-79E68D25F33B}" type="datetimeFigureOut">
              <a:rPr lang="en-US" smtClean="0"/>
              <a:t>12/12/2018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7B5619-6357-4BA1-992D-FC03FC678F78}"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12210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11B5D98-F25A-41BD-A58B-79E68D25F33B}" type="datetimeFigureOut">
              <a:rPr lang="en-US" smtClean="0"/>
              <a:t>12/12/2018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7B5619-6357-4BA1-992D-FC03FC678F78}" type="slidenum">
              <a:rPr lang="en-US" smtClean="0"/>
              <a:t>‹#›</a:t>
            </a:fld>
            <a:endParaRPr lang="en-US"/>
          </a:p>
        </p:txBody>
      </p:sp>
    </p:spTree>
    <p:extLst>
      <p:ext uri="{BB962C8B-B14F-4D97-AF65-F5344CB8AC3E}">
        <p14:creationId xmlns:p14="http://schemas.microsoft.com/office/powerpoint/2010/main" val="31789271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11B5D98-F25A-41BD-A58B-79E68D25F33B}" type="datetimeFigureOut">
              <a:rPr lang="en-US" smtClean="0"/>
              <a:t>12/12/2018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7B5619-6357-4BA1-992D-FC03FC678F78}" type="slidenum">
              <a:rPr lang="en-US" smtClean="0"/>
              <a:t>‹#›</a:t>
            </a:fld>
            <a:endParaRPr lang="en-US"/>
          </a:p>
        </p:txBody>
      </p:sp>
    </p:spTree>
    <p:extLst>
      <p:ext uri="{BB962C8B-B14F-4D97-AF65-F5344CB8AC3E}">
        <p14:creationId xmlns:p14="http://schemas.microsoft.com/office/powerpoint/2010/main" val="10032713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11B5D98-F25A-41BD-A58B-79E68D25F33B}" type="datetimeFigureOut">
              <a:rPr lang="en-US" smtClean="0"/>
              <a:t>12/12/2018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7B5619-6357-4BA1-992D-FC03FC678F78}" type="slidenum">
              <a:rPr lang="en-US" smtClean="0"/>
              <a:t>‹#›</a:t>
            </a:fld>
            <a:endParaRPr lang="en-US"/>
          </a:p>
        </p:txBody>
      </p:sp>
    </p:spTree>
    <p:extLst>
      <p:ext uri="{BB962C8B-B14F-4D97-AF65-F5344CB8AC3E}">
        <p14:creationId xmlns:p14="http://schemas.microsoft.com/office/powerpoint/2010/main" val="3353715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914400" y="1981200"/>
            <a:ext cx="103632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A5B0173-ED80-40AA-83AE-0B1B90CC4DCF}" type="slidenum">
              <a:rPr lang="en-US" altLang="en-US"/>
              <a:pPr>
                <a:defRPr/>
              </a:pPr>
              <a:t>‹#›</a:t>
            </a:fld>
            <a:endParaRPr lang="en-US" altLang="en-US"/>
          </a:p>
        </p:txBody>
      </p:sp>
    </p:spTree>
    <p:extLst>
      <p:ext uri="{BB962C8B-B14F-4D97-AF65-F5344CB8AC3E}">
        <p14:creationId xmlns:p14="http://schemas.microsoft.com/office/powerpoint/2010/main" val="1764078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11B5D98-F25A-41BD-A58B-79E68D25F33B}" type="datetimeFigureOut">
              <a:rPr lang="en-US" smtClean="0"/>
              <a:t>12/12/2018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7B5619-6357-4BA1-992D-FC03FC678F78}" type="slidenum">
              <a:rPr lang="en-US" smtClean="0"/>
              <a:t>‹#›</a:t>
            </a:fld>
            <a:endParaRPr lang="en-US"/>
          </a:p>
        </p:txBody>
      </p:sp>
    </p:spTree>
    <p:extLst>
      <p:ext uri="{BB962C8B-B14F-4D97-AF65-F5344CB8AC3E}">
        <p14:creationId xmlns:p14="http://schemas.microsoft.com/office/powerpoint/2010/main" val="612171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11B5D98-F25A-41BD-A58B-79E68D25F33B}" type="datetimeFigureOut">
              <a:rPr lang="en-US" smtClean="0"/>
              <a:t>12/12/2018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7B5619-6357-4BA1-992D-FC03FC678F78}" type="slidenum">
              <a:rPr lang="en-US" smtClean="0"/>
              <a:t>‹#›</a:t>
            </a:fld>
            <a:endParaRPr lang="en-US"/>
          </a:p>
        </p:txBody>
      </p:sp>
    </p:spTree>
    <p:extLst>
      <p:ext uri="{BB962C8B-B14F-4D97-AF65-F5344CB8AC3E}">
        <p14:creationId xmlns:p14="http://schemas.microsoft.com/office/powerpoint/2010/main" val="816699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11B5D98-F25A-41BD-A58B-79E68D25F33B}" type="datetimeFigureOut">
              <a:rPr lang="en-US" smtClean="0"/>
              <a:t>12/12/2018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7B5619-6357-4BA1-992D-FC03FC678F78}" type="slidenum">
              <a:rPr lang="en-US" smtClean="0"/>
              <a:t>‹#›</a:t>
            </a:fld>
            <a:endParaRPr lang="en-US"/>
          </a:p>
        </p:txBody>
      </p:sp>
    </p:spTree>
    <p:extLst>
      <p:ext uri="{BB962C8B-B14F-4D97-AF65-F5344CB8AC3E}">
        <p14:creationId xmlns:p14="http://schemas.microsoft.com/office/powerpoint/2010/main" val="2300205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11B5D98-F25A-41BD-A58B-79E68D25F33B}" type="datetimeFigureOut">
              <a:rPr lang="en-US" smtClean="0"/>
              <a:t>12/12/2018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7B5619-6357-4BA1-992D-FC03FC678F78}" type="slidenum">
              <a:rPr lang="en-US" smtClean="0"/>
              <a:t>‹#›</a:t>
            </a:fld>
            <a:endParaRPr lang="en-US"/>
          </a:p>
        </p:txBody>
      </p:sp>
    </p:spTree>
    <p:extLst>
      <p:ext uri="{BB962C8B-B14F-4D97-AF65-F5344CB8AC3E}">
        <p14:creationId xmlns:p14="http://schemas.microsoft.com/office/powerpoint/2010/main" val="1945201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1B5D98-F25A-41BD-A58B-79E68D25F33B}" type="datetimeFigureOut">
              <a:rPr lang="en-US" smtClean="0"/>
              <a:t>12/12/2018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7B5619-6357-4BA1-992D-FC03FC678F78}" type="slidenum">
              <a:rPr lang="en-US" smtClean="0"/>
              <a:t>‹#›</a:t>
            </a:fld>
            <a:endParaRPr lang="en-US"/>
          </a:p>
        </p:txBody>
      </p:sp>
    </p:spTree>
    <p:extLst>
      <p:ext uri="{BB962C8B-B14F-4D97-AF65-F5344CB8AC3E}">
        <p14:creationId xmlns:p14="http://schemas.microsoft.com/office/powerpoint/2010/main" val="40120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1B5D98-F25A-41BD-A58B-79E68D25F33B}" type="datetimeFigureOut">
              <a:rPr lang="en-US" smtClean="0"/>
              <a:t>12/12/2018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7B5619-6357-4BA1-992D-FC03FC678F78}" type="slidenum">
              <a:rPr lang="en-US" smtClean="0"/>
              <a:t>‹#›</a:t>
            </a:fld>
            <a:endParaRPr lang="en-US"/>
          </a:p>
        </p:txBody>
      </p:sp>
    </p:spTree>
    <p:extLst>
      <p:ext uri="{BB962C8B-B14F-4D97-AF65-F5344CB8AC3E}">
        <p14:creationId xmlns:p14="http://schemas.microsoft.com/office/powerpoint/2010/main" val="583482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11B5D98-F25A-41BD-A58B-79E68D25F33B}" type="datetimeFigureOut">
              <a:rPr lang="en-US" smtClean="0"/>
              <a:t>12/12/2018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7B5619-6357-4BA1-992D-FC03FC678F78}" type="slidenum">
              <a:rPr lang="en-US" smtClean="0"/>
              <a:t>‹#›</a:t>
            </a:fld>
            <a:endParaRPr lang="en-US"/>
          </a:p>
        </p:txBody>
      </p:sp>
    </p:spTree>
    <p:extLst>
      <p:ext uri="{BB962C8B-B14F-4D97-AF65-F5344CB8AC3E}">
        <p14:creationId xmlns:p14="http://schemas.microsoft.com/office/powerpoint/2010/main" val="2296434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11B5D98-F25A-41BD-A58B-79E68D25F33B}" type="datetimeFigureOut">
              <a:rPr lang="en-US" smtClean="0"/>
              <a:t>12/12/2018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7B5619-6357-4BA1-992D-FC03FC678F78}" type="slidenum">
              <a:rPr lang="en-US" smtClean="0"/>
              <a:t>‹#›</a:t>
            </a:fld>
            <a:endParaRPr lang="en-US"/>
          </a:p>
        </p:txBody>
      </p:sp>
    </p:spTree>
    <p:extLst>
      <p:ext uri="{BB962C8B-B14F-4D97-AF65-F5344CB8AC3E}">
        <p14:creationId xmlns:p14="http://schemas.microsoft.com/office/powerpoint/2010/main" val="3775055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11B5D98-F25A-41BD-A58B-79E68D25F33B}" type="datetimeFigureOut">
              <a:rPr lang="en-US" smtClean="0"/>
              <a:t>12/12/2018</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27B5619-6357-4BA1-992D-FC03FC678F78}" type="slidenum">
              <a:rPr lang="en-US" smtClean="0"/>
              <a:t>‹#›</a:t>
            </a:fld>
            <a:endParaRPr lang="en-US"/>
          </a:p>
        </p:txBody>
      </p:sp>
    </p:spTree>
    <p:extLst>
      <p:ext uri="{BB962C8B-B14F-4D97-AF65-F5344CB8AC3E}">
        <p14:creationId xmlns:p14="http://schemas.microsoft.com/office/powerpoint/2010/main" val="424602257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80"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2.wmf"/><Relationship Id="rId5" Type="http://schemas.openxmlformats.org/officeDocument/2006/relationships/oleObject" Target="../embeddings/oleObject2.bin"/><Relationship Id="rId4" Type="http://schemas.openxmlformats.org/officeDocument/2006/relationships/image" Target="../media/image11.wmf"/><Relationship Id="rId9" Type="http://schemas.openxmlformats.org/officeDocument/2006/relationships/image" Target="../media/image14.gif"/></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chart" Target="../charts/chart3.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17.emf"/><Relationship Id="rId4" Type="http://schemas.openxmlformats.org/officeDocument/2006/relationships/oleObject" Target="../embeddings/oleObject4.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7.xml"/><Relationship Id="rId1" Type="http://schemas.openxmlformats.org/officeDocument/2006/relationships/vmlDrawing" Target="../drawings/vmlDrawing3.vml"/><Relationship Id="rId5" Type="http://schemas.openxmlformats.org/officeDocument/2006/relationships/image" Target="../media/image18.emf"/><Relationship Id="rId4" Type="http://schemas.openxmlformats.org/officeDocument/2006/relationships/oleObject" Target="../embeddings/oleObject5.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7.xml"/><Relationship Id="rId1" Type="http://schemas.openxmlformats.org/officeDocument/2006/relationships/vmlDrawing" Target="../drawings/vmlDrawing4.vml"/><Relationship Id="rId5" Type="http://schemas.openxmlformats.org/officeDocument/2006/relationships/image" Target="../media/image19.emf"/><Relationship Id="rId4" Type="http://schemas.openxmlformats.org/officeDocument/2006/relationships/oleObject" Target="../embeddings/oleObject6.bin"/></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20.e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21.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179882"/>
            <a:ext cx="12192000" cy="1499016"/>
          </a:xfrm>
        </p:spPr>
        <p:txBody>
          <a:bodyPr/>
          <a:lstStyle/>
          <a:p>
            <a:pPr algn="ctr"/>
            <a:r>
              <a:rPr lang="en-US" sz="3600" dirty="0" smtClean="0"/>
              <a:t>Stimulant Use Among </a:t>
            </a:r>
            <a:r>
              <a:rPr lang="en-US" sz="3600" dirty="0"/>
              <a:t>Patients on </a:t>
            </a:r>
            <a:r>
              <a:rPr lang="en-US" sz="3600" dirty="0" smtClean="0"/>
              <a:t>Medication</a:t>
            </a:r>
            <a:br>
              <a:rPr lang="en-US" sz="3600" dirty="0" smtClean="0"/>
            </a:br>
            <a:r>
              <a:rPr lang="en-US" sz="3600" dirty="0" smtClean="0"/>
              <a:t>for </a:t>
            </a:r>
            <a:r>
              <a:rPr lang="en-US" sz="3600" dirty="0"/>
              <a:t>Opioid </a:t>
            </a:r>
            <a:r>
              <a:rPr lang="en-US" sz="3600" dirty="0" smtClean="0"/>
              <a:t>Use Disorder (MOUD): </a:t>
            </a:r>
            <a:br>
              <a:rPr lang="en-US" sz="3600" dirty="0" smtClean="0"/>
            </a:br>
            <a:r>
              <a:rPr lang="en-US" sz="3600" i="1" dirty="0" smtClean="0"/>
              <a:t>Do </a:t>
            </a:r>
            <a:r>
              <a:rPr lang="en-US" sz="3600" i="1" dirty="0"/>
              <a:t>We Have Any Answers?</a:t>
            </a:r>
          </a:p>
        </p:txBody>
      </p:sp>
      <p:sp>
        <p:nvSpPr>
          <p:cNvPr id="5" name="Subtitle 4"/>
          <p:cNvSpPr>
            <a:spLocks noGrp="1"/>
          </p:cNvSpPr>
          <p:nvPr>
            <p:ph type="subTitle" idx="1"/>
          </p:nvPr>
        </p:nvSpPr>
        <p:spPr>
          <a:xfrm>
            <a:off x="0" y="5452674"/>
            <a:ext cx="12192000" cy="1301525"/>
          </a:xfrm>
        </p:spPr>
        <p:txBody>
          <a:bodyPr>
            <a:normAutofit fontScale="85000" lnSpcReduction="20000"/>
          </a:bodyPr>
          <a:lstStyle/>
          <a:p>
            <a:pPr algn="ctr"/>
            <a:r>
              <a:rPr lang="en-US" sz="2400" b="1" dirty="0">
                <a:solidFill>
                  <a:schemeClr val="tx1"/>
                </a:solidFill>
              </a:rPr>
              <a:t>Richard Rawson, </a:t>
            </a:r>
            <a:r>
              <a:rPr lang="en-US" sz="2400" b="1" dirty="0" smtClean="0">
                <a:solidFill>
                  <a:schemeClr val="tx1"/>
                </a:solidFill>
              </a:rPr>
              <a:t>Ph.D.</a:t>
            </a:r>
            <a:r>
              <a:rPr lang="en-US" sz="2400" b="1" dirty="0" smtClean="0"/>
              <a:t> </a:t>
            </a:r>
          </a:p>
          <a:p>
            <a:pPr algn="ctr"/>
            <a:r>
              <a:rPr lang="en-US" b="1" dirty="0" smtClean="0">
                <a:solidFill>
                  <a:schemeClr val="tx1"/>
                </a:solidFill>
              </a:rPr>
              <a:t>Professor Emeritus, UCLA </a:t>
            </a:r>
            <a:r>
              <a:rPr lang="en-US" b="1" dirty="0">
                <a:solidFill>
                  <a:schemeClr val="tx1"/>
                </a:solidFill>
              </a:rPr>
              <a:t>Integrated Substance Abuse </a:t>
            </a:r>
            <a:r>
              <a:rPr lang="en-US" b="1" dirty="0" smtClean="0">
                <a:solidFill>
                  <a:schemeClr val="tx1"/>
                </a:solidFill>
              </a:rPr>
              <a:t>Programs</a:t>
            </a:r>
          </a:p>
          <a:p>
            <a:pPr algn="ctr"/>
            <a:r>
              <a:rPr lang="en-US" b="1" dirty="0" smtClean="0">
                <a:solidFill>
                  <a:schemeClr val="tx1"/>
                </a:solidFill>
              </a:rPr>
              <a:t>Research Professor, University of Vermont</a:t>
            </a:r>
            <a:endParaRPr lang="en-US" b="1" dirty="0">
              <a:solidFill>
                <a:schemeClr val="tx1"/>
              </a:solidFill>
            </a:endParaRPr>
          </a:p>
          <a:p>
            <a:pPr algn="ctr"/>
            <a:r>
              <a:rPr lang="en-US" b="1" dirty="0" smtClean="0">
                <a:solidFill>
                  <a:schemeClr val="tx1"/>
                </a:solidFill>
              </a:rPr>
              <a:t>December 6, 2018</a:t>
            </a:r>
            <a:endParaRPr lang="en-US" b="1" dirty="0">
              <a:solidFill>
                <a:schemeClr val="tx1"/>
              </a:solidFill>
            </a:endParaRPr>
          </a:p>
          <a:p>
            <a:pPr algn="ctr"/>
            <a:endParaRPr lang="en-US" dirty="0"/>
          </a:p>
        </p:txBody>
      </p:sp>
      <p:grpSp>
        <p:nvGrpSpPr>
          <p:cNvPr id="6" name="Group 3" descr="Various pictures related to drug abuse - rolled up dollar with razor blade, assorted prescription pills, meth crystals, syringe and bottle of substance "/>
          <p:cNvGrpSpPr>
            <a:grpSpLocks/>
          </p:cNvGrpSpPr>
          <p:nvPr/>
        </p:nvGrpSpPr>
        <p:grpSpPr bwMode="auto">
          <a:xfrm>
            <a:off x="1648918" y="1678898"/>
            <a:ext cx="8544393" cy="3620011"/>
            <a:chOff x="0" y="1296"/>
            <a:chExt cx="5760" cy="2688"/>
          </a:xfrm>
        </p:grpSpPr>
        <p:pic>
          <p:nvPicPr>
            <p:cNvPr id="7" name="Picture 4" descr="MPj03988450000[1]"/>
            <p:cNvPicPr>
              <a:picLocks noChangeAspect="1" noChangeArrowheads="1"/>
            </p:cNvPicPr>
            <p:nvPr/>
          </p:nvPicPr>
          <p:blipFill>
            <a:blip r:embed="rId2" cstate="print"/>
            <a:srcRect/>
            <a:stretch>
              <a:fillRect/>
            </a:stretch>
          </p:blipFill>
          <p:spPr bwMode="auto">
            <a:xfrm>
              <a:off x="0" y="2544"/>
              <a:ext cx="1968" cy="1406"/>
            </a:xfrm>
            <a:prstGeom prst="rect">
              <a:avLst/>
            </a:prstGeom>
            <a:noFill/>
            <a:ln w="9525">
              <a:noFill/>
              <a:miter lim="800000"/>
              <a:headEnd/>
              <a:tailEnd/>
            </a:ln>
          </p:spPr>
        </p:pic>
        <p:pic>
          <p:nvPicPr>
            <p:cNvPr id="8" name="Picture 5" descr="MPj03417860000[1]"/>
            <p:cNvPicPr>
              <a:picLocks noChangeAspect="1" noChangeArrowheads="1"/>
            </p:cNvPicPr>
            <p:nvPr/>
          </p:nvPicPr>
          <p:blipFill>
            <a:blip r:embed="rId3" cstate="print"/>
            <a:srcRect/>
            <a:stretch>
              <a:fillRect/>
            </a:stretch>
          </p:blipFill>
          <p:spPr bwMode="auto">
            <a:xfrm>
              <a:off x="0" y="1296"/>
              <a:ext cx="1920" cy="1248"/>
            </a:xfrm>
            <a:prstGeom prst="rect">
              <a:avLst/>
            </a:prstGeom>
            <a:noFill/>
            <a:ln w="9525">
              <a:noFill/>
              <a:miter lim="800000"/>
              <a:headEnd/>
              <a:tailEnd/>
            </a:ln>
          </p:spPr>
        </p:pic>
        <p:pic>
          <p:nvPicPr>
            <p:cNvPr id="9" name="Picture 6" descr="MPj03088970000[1]"/>
            <p:cNvPicPr>
              <a:picLocks noChangeAspect="1" noChangeArrowheads="1"/>
            </p:cNvPicPr>
            <p:nvPr/>
          </p:nvPicPr>
          <p:blipFill>
            <a:blip r:embed="rId4" cstate="print"/>
            <a:srcRect/>
            <a:stretch>
              <a:fillRect/>
            </a:stretch>
          </p:blipFill>
          <p:spPr bwMode="auto">
            <a:xfrm>
              <a:off x="3936" y="2707"/>
              <a:ext cx="1824" cy="1277"/>
            </a:xfrm>
            <a:prstGeom prst="rect">
              <a:avLst/>
            </a:prstGeom>
            <a:noFill/>
            <a:ln w="9525">
              <a:noFill/>
              <a:miter lim="800000"/>
              <a:headEnd/>
              <a:tailEnd/>
            </a:ln>
          </p:spPr>
        </p:pic>
        <p:pic>
          <p:nvPicPr>
            <p:cNvPr id="10" name="Picture 7" descr="ICE"/>
            <p:cNvPicPr>
              <a:picLocks noChangeAspect="1" noChangeArrowheads="1"/>
            </p:cNvPicPr>
            <p:nvPr/>
          </p:nvPicPr>
          <p:blipFill>
            <a:blip r:embed="rId5" cstate="print"/>
            <a:srcRect/>
            <a:stretch>
              <a:fillRect/>
            </a:stretch>
          </p:blipFill>
          <p:spPr bwMode="auto">
            <a:xfrm>
              <a:off x="3936" y="1296"/>
              <a:ext cx="1824" cy="1414"/>
            </a:xfrm>
            <a:prstGeom prst="rect">
              <a:avLst/>
            </a:prstGeom>
            <a:noFill/>
            <a:ln w="9525">
              <a:noFill/>
              <a:miter lim="800000"/>
              <a:headEnd/>
              <a:tailEnd/>
            </a:ln>
          </p:spPr>
        </p:pic>
        <p:pic>
          <p:nvPicPr>
            <p:cNvPr id="11" name="Picture 8" descr="MPj04387460000[1]"/>
            <p:cNvPicPr>
              <a:picLocks noChangeAspect="1" noChangeArrowheads="1"/>
            </p:cNvPicPr>
            <p:nvPr/>
          </p:nvPicPr>
          <p:blipFill>
            <a:blip r:embed="rId6" cstate="print"/>
            <a:srcRect/>
            <a:stretch>
              <a:fillRect/>
            </a:stretch>
          </p:blipFill>
          <p:spPr bwMode="auto">
            <a:xfrm>
              <a:off x="1824" y="1296"/>
              <a:ext cx="2156" cy="2640"/>
            </a:xfrm>
            <a:prstGeom prst="rect">
              <a:avLst/>
            </a:prstGeom>
            <a:noFill/>
            <a:ln w="9525">
              <a:noFill/>
              <a:miter lim="800000"/>
              <a:headEnd/>
              <a:tailEnd/>
            </a:ln>
          </p:spPr>
        </p:pic>
      </p:grpSp>
    </p:spTree>
    <p:extLst>
      <p:ext uri="{BB962C8B-B14F-4D97-AF65-F5344CB8AC3E}">
        <p14:creationId xmlns:p14="http://schemas.microsoft.com/office/powerpoint/2010/main" val="12779408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Continued: What </a:t>
            </a:r>
            <a:r>
              <a:rPr lang="en-US" dirty="0"/>
              <a:t>did the patients say?</a:t>
            </a:r>
          </a:p>
        </p:txBody>
      </p:sp>
      <p:sp>
        <p:nvSpPr>
          <p:cNvPr id="3" name="Content Placeholder 2"/>
          <p:cNvSpPr>
            <a:spLocks noGrp="1"/>
          </p:cNvSpPr>
          <p:nvPr>
            <p:ph idx="1"/>
          </p:nvPr>
        </p:nvSpPr>
        <p:spPr>
          <a:xfrm>
            <a:off x="422357" y="1562460"/>
            <a:ext cx="10640240" cy="4686276"/>
          </a:xfrm>
        </p:spPr>
        <p:txBody>
          <a:bodyPr>
            <a:normAutofit/>
          </a:bodyPr>
          <a:lstStyle/>
          <a:p>
            <a:pPr marL="0" indent="0">
              <a:buNone/>
            </a:pPr>
            <a:r>
              <a:rPr lang="en-US" sz="2400" dirty="0" smtClean="0"/>
              <a:t>Was any form of treatment useful?</a:t>
            </a:r>
          </a:p>
          <a:p>
            <a:pPr lvl="1"/>
            <a:r>
              <a:rPr lang="en-US" sz="2400" dirty="0" smtClean="0"/>
              <a:t>2 people reported that drug court was the key to their stopping</a:t>
            </a:r>
          </a:p>
          <a:p>
            <a:pPr lvl="1"/>
            <a:r>
              <a:rPr lang="en-US" sz="2400" dirty="0" smtClean="0"/>
              <a:t>2 people had previously been in a study of contingency management and found it very useful</a:t>
            </a:r>
          </a:p>
          <a:p>
            <a:pPr lvl="1"/>
            <a:r>
              <a:rPr lang="en-US" sz="2400" dirty="0" smtClean="0"/>
              <a:t>With both of these “interventions” patients said the immediate certain consequences resulting from the results of a UA gave them something to “hold on to”.  Although in drug court the main focus is on the negative contingency, the 2 patients talked about how rewarding it was to get the praise from the drug court folks and the judge for giving stimulant free samples.</a:t>
            </a:r>
            <a:endParaRPr lang="en-US" sz="2400" dirty="0"/>
          </a:p>
        </p:txBody>
      </p:sp>
    </p:spTree>
    <p:extLst>
      <p:ext uri="{BB962C8B-B14F-4D97-AF65-F5344CB8AC3E}">
        <p14:creationId xmlns:p14="http://schemas.microsoft.com/office/powerpoint/2010/main" val="15363182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94872"/>
            <a:ext cx="8596668" cy="1124262"/>
          </a:xfrm>
        </p:spPr>
        <p:txBody>
          <a:bodyPr>
            <a:normAutofit fontScale="90000"/>
          </a:bodyPr>
          <a:lstStyle/>
          <a:p>
            <a:r>
              <a:rPr lang="en-US" dirty="0" smtClean="0"/>
              <a:t>Methadone vs Buprenorphine:  Is there a different response to stimulant use?</a:t>
            </a:r>
            <a:endParaRPr lang="en-US" dirty="0"/>
          </a:p>
        </p:txBody>
      </p:sp>
      <p:sp>
        <p:nvSpPr>
          <p:cNvPr id="3" name="Content Placeholder 2"/>
          <p:cNvSpPr>
            <a:spLocks noGrp="1"/>
          </p:cNvSpPr>
          <p:nvPr>
            <p:ph idx="1"/>
          </p:nvPr>
        </p:nvSpPr>
        <p:spPr>
          <a:xfrm>
            <a:off x="677334" y="1319135"/>
            <a:ext cx="8596668" cy="4653648"/>
          </a:xfrm>
        </p:spPr>
        <p:txBody>
          <a:bodyPr>
            <a:noAutofit/>
          </a:bodyPr>
          <a:lstStyle/>
          <a:p>
            <a:r>
              <a:rPr lang="en-US" sz="2400" dirty="0" smtClean="0"/>
              <a:t>Don’t know.  We do not have good data on rates of stimulant use comparing patients on methadone with those on buprenorphine.</a:t>
            </a:r>
          </a:p>
          <a:p>
            <a:r>
              <a:rPr lang="en-US" sz="2400" dirty="0" smtClean="0"/>
              <a:t>Preclinical research in the 80s and 90s suggested that buprenorphine may be useful in reducing stimulant use.</a:t>
            </a:r>
          </a:p>
          <a:p>
            <a:r>
              <a:rPr lang="en-US" sz="2400" dirty="0" smtClean="0"/>
              <a:t>Several studies compared methadone and buprenorphine for the treatment of individuals who used opioids and cocaine.  </a:t>
            </a:r>
            <a:r>
              <a:rPr lang="en-US" sz="2400" dirty="0"/>
              <a:t>B</a:t>
            </a:r>
            <a:r>
              <a:rPr lang="en-US" sz="2400" dirty="0" smtClean="0"/>
              <a:t>oth studies showed that both medications reduced opioid use but did not affect cocaine use.</a:t>
            </a:r>
          </a:p>
          <a:p>
            <a:r>
              <a:rPr lang="en-US" sz="2400" dirty="0" smtClean="0"/>
              <a:t>Ling et al 2016 reported mixed results when buprenorphine was used to treat cocaine dependent individuals.  Some measures indicated a reduction of cocaine use, other measures concluded no effect. </a:t>
            </a:r>
          </a:p>
          <a:p>
            <a:endParaRPr lang="en-US" sz="2000" dirty="0"/>
          </a:p>
        </p:txBody>
      </p:sp>
    </p:spTree>
    <p:extLst>
      <p:ext uri="{BB962C8B-B14F-4D97-AF65-F5344CB8AC3E}">
        <p14:creationId xmlns:p14="http://schemas.microsoft.com/office/powerpoint/2010/main" val="37086401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43050" y="2122714"/>
            <a:ext cx="8275320" cy="1808641"/>
          </a:xfrm>
        </p:spPr>
        <p:txBody>
          <a:bodyPr>
            <a:noAutofit/>
          </a:bodyPr>
          <a:lstStyle/>
          <a:p>
            <a:pPr algn="ctr"/>
            <a:r>
              <a:rPr lang="en-US" sz="4400" dirty="0" smtClean="0"/>
              <a:t>Important Clinical Issues </a:t>
            </a:r>
            <a:br>
              <a:rPr lang="en-US" sz="4400" dirty="0" smtClean="0"/>
            </a:br>
            <a:r>
              <a:rPr lang="en-US" sz="4400" dirty="0" smtClean="0"/>
              <a:t>When Treating Stimulant Users</a:t>
            </a:r>
            <a:r>
              <a:rPr lang="en-US" sz="4400" dirty="0"/>
              <a:t/>
            </a:r>
            <a:br>
              <a:rPr lang="en-US" sz="4400" dirty="0"/>
            </a:br>
            <a:r>
              <a:rPr lang="en-US" sz="4400" dirty="0" smtClean="0"/>
              <a:t/>
            </a:r>
            <a:br>
              <a:rPr lang="en-US" sz="4400" dirty="0" smtClean="0"/>
            </a:br>
            <a:endParaRPr lang="en-US" sz="4400" dirty="0"/>
          </a:p>
        </p:txBody>
      </p:sp>
    </p:spTree>
    <p:extLst>
      <p:ext uri="{BB962C8B-B14F-4D97-AF65-F5344CB8AC3E}">
        <p14:creationId xmlns:p14="http://schemas.microsoft.com/office/powerpoint/2010/main" val="15886314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2"/>
          <p:cNvSpPr>
            <a:spLocks noGrp="1" noChangeArrowheads="1"/>
          </p:cNvSpPr>
          <p:nvPr>
            <p:ph type="title"/>
          </p:nvPr>
        </p:nvSpPr>
        <p:spPr>
          <a:xfrm>
            <a:off x="677334" y="134911"/>
            <a:ext cx="8329506" cy="1169233"/>
          </a:xfrm>
        </p:spPr>
        <p:txBody>
          <a:bodyPr>
            <a:noAutofit/>
          </a:bodyPr>
          <a:lstStyle/>
          <a:p>
            <a:pPr eaLnBrk="1" hangingPunct="1">
              <a:defRPr/>
            </a:pPr>
            <a:r>
              <a:rPr lang="en-US" dirty="0"/>
              <a:t>Clinical Challenges with Stimulant Dependent Individuals</a:t>
            </a:r>
          </a:p>
        </p:txBody>
      </p:sp>
      <p:sp>
        <p:nvSpPr>
          <p:cNvPr id="463875" name="Rectangle 3"/>
          <p:cNvSpPr>
            <a:spLocks noGrp="1" noChangeArrowheads="1"/>
          </p:cNvSpPr>
          <p:nvPr>
            <p:ph idx="1"/>
          </p:nvPr>
        </p:nvSpPr>
        <p:spPr>
          <a:xfrm>
            <a:off x="677334" y="1499017"/>
            <a:ext cx="8991322" cy="5006714"/>
          </a:xfrm>
        </p:spPr>
        <p:txBody>
          <a:bodyPr>
            <a:normAutofit lnSpcReduction="10000"/>
          </a:bodyPr>
          <a:lstStyle/>
          <a:p>
            <a:pPr eaLnBrk="1" hangingPunct="1">
              <a:lnSpc>
                <a:spcPct val="90000"/>
              </a:lnSpc>
              <a:defRPr/>
            </a:pPr>
            <a:r>
              <a:rPr lang="en-US" sz="2400" dirty="0"/>
              <a:t>Limited Understanding of Stimulant Addiction</a:t>
            </a:r>
          </a:p>
          <a:p>
            <a:pPr eaLnBrk="1" hangingPunct="1">
              <a:lnSpc>
                <a:spcPct val="90000"/>
              </a:lnSpc>
              <a:defRPr/>
            </a:pPr>
            <a:r>
              <a:rPr lang="en-US" sz="2400" u="sng" dirty="0"/>
              <a:t>Ambivalence about need to stop </a:t>
            </a:r>
            <a:r>
              <a:rPr lang="en-US" sz="2400" u="sng" dirty="0" smtClean="0"/>
              <a:t>use**</a:t>
            </a:r>
            <a:endParaRPr lang="en-US" sz="2400" u="sng" dirty="0"/>
          </a:p>
          <a:p>
            <a:pPr eaLnBrk="1" hangingPunct="1">
              <a:lnSpc>
                <a:spcPct val="90000"/>
              </a:lnSpc>
              <a:defRPr/>
            </a:pPr>
            <a:r>
              <a:rPr lang="en-US" sz="2400" dirty="0"/>
              <a:t>Cognitive Impairment and poor memory </a:t>
            </a:r>
          </a:p>
          <a:p>
            <a:pPr eaLnBrk="1" hangingPunct="1">
              <a:lnSpc>
                <a:spcPct val="90000"/>
              </a:lnSpc>
              <a:defRPr/>
            </a:pPr>
            <a:r>
              <a:rPr lang="en-US" sz="2400" dirty="0"/>
              <a:t>Short attention span</a:t>
            </a:r>
          </a:p>
          <a:p>
            <a:pPr eaLnBrk="1" hangingPunct="1">
              <a:lnSpc>
                <a:spcPct val="90000"/>
              </a:lnSpc>
              <a:defRPr/>
            </a:pPr>
            <a:r>
              <a:rPr lang="en-US" sz="2400" dirty="0"/>
              <a:t>Anhedonia</a:t>
            </a:r>
          </a:p>
          <a:p>
            <a:pPr eaLnBrk="1" hangingPunct="1">
              <a:lnSpc>
                <a:spcPct val="90000"/>
              </a:lnSpc>
              <a:defRPr/>
            </a:pPr>
            <a:r>
              <a:rPr lang="en-US" sz="2400" dirty="0"/>
              <a:t>Powerful Pavlovian trigger-craving response</a:t>
            </a:r>
          </a:p>
          <a:p>
            <a:pPr eaLnBrk="1" hangingPunct="1">
              <a:lnSpc>
                <a:spcPct val="90000"/>
              </a:lnSpc>
              <a:defRPr/>
            </a:pPr>
            <a:r>
              <a:rPr lang="en-US" sz="2400" dirty="0"/>
              <a:t>Sleep Disorders</a:t>
            </a:r>
          </a:p>
          <a:p>
            <a:pPr eaLnBrk="1" hangingPunct="1">
              <a:lnSpc>
                <a:spcPct val="90000"/>
              </a:lnSpc>
              <a:defRPr/>
            </a:pPr>
            <a:r>
              <a:rPr lang="en-US" sz="2400" dirty="0"/>
              <a:t>Poor Retention in Outpatient Treatment</a:t>
            </a:r>
          </a:p>
          <a:p>
            <a:pPr eaLnBrk="1" hangingPunct="1">
              <a:lnSpc>
                <a:spcPct val="90000"/>
              </a:lnSpc>
              <a:defRPr/>
            </a:pPr>
            <a:r>
              <a:rPr lang="en-US" sz="2400" dirty="0"/>
              <a:t>Elevated Rates of Psychiatric </a:t>
            </a:r>
            <a:r>
              <a:rPr lang="en-US" sz="2400" dirty="0" smtClean="0"/>
              <a:t>Co-morbidity</a:t>
            </a:r>
          </a:p>
          <a:p>
            <a:pPr eaLnBrk="1" hangingPunct="1">
              <a:lnSpc>
                <a:spcPct val="90000"/>
              </a:lnSpc>
              <a:defRPr/>
            </a:pPr>
            <a:endParaRPr lang="en-US" sz="2400" dirty="0"/>
          </a:p>
          <a:p>
            <a:pPr marL="0" indent="0" eaLnBrk="1" hangingPunct="1">
              <a:lnSpc>
                <a:spcPct val="90000"/>
              </a:lnSpc>
              <a:buNone/>
              <a:defRPr/>
            </a:pPr>
            <a:r>
              <a:rPr lang="en-US" sz="2800" b="1" dirty="0" smtClean="0"/>
              <a:t>***Especially true for individuals on MOUD</a:t>
            </a:r>
            <a:endParaRPr lang="en-US" sz="2800" b="1" dirty="0"/>
          </a:p>
          <a:p>
            <a:pPr eaLnBrk="1" hangingPunct="1">
              <a:lnSpc>
                <a:spcPct val="90000"/>
              </a:lnSpc>
              <a:defRPr/>
            </a:pPr>
            <a:endParaRPr lang="en-US" sz="2400" dirty="0"/>
          </a:p>
        </p:txBody>
      </p:sp>
    </p:spTree>
    <p:extLst>
      <p:ext uri="{BB962C8B-B14F-4D97-AF65-F5344CB8AC3E}">
        <p14:creationId xmlns:p14="http://schemas.microsoft.com/office/powerpoint/2010/main" val="24100254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p:cNvSpPr>
            <a:spLocks noGrp="1" noChangeArrowheads="1"/>
          </p:cNvSpPr>
          <p:nvPr>
            <p:ph type="title"/>
          </p:nvPr>
        </p:nvSpPr>
        <p:spPr>
          <a:xfrm>
            <a:off x="244780" y="358057"/>
            <a:ext cx="9395460" cy="1143000"/>
          </a:xfrm>
        </p:spPr>
        <p:txBody>
          <a:bodyPr>
            <a:noAutofit/>
          </a:bodyPr>
          <a:lstStyle/>
          <a:p>
            <a:pPr eaLnBrk="1" hangingPunct="1">
              <a:defRPr/>
            </a:pPr>
            <a:r>
              <a:rPr lang="en-US" dirty="0">
                <a:cs typeface="Times New Roman" pitchFamily="18" charset="0"/>
              </a:rPr>
              <a:t>Special treatment consideration should be made for the following groups of individuals:</a:t>
            </a:r>
            <a:r>
              <a:rPr lang="en-US" sz="2800" dirty="0">
                <a:cs typeface="Times New Roman" pitchFamily="18" charset="0"/>
              </a:rPr>
              <a:t/>
            </a:r>
            <a:br>
              <a:rPr lang="en-US" sz="2800" dirty="0">
                <a:cs typeface="Times New Roman" pitchFamily="18" charset="0"/>
              </a:rPr>
            </a:br>
            <a:endParaRPr lang="en-US" sz="2800" dirty="0">
              <a:cs typeface="Times New Roman" pitchFamily="18" charset="0"/>
            </a:endParaRPr>
          </a:p>
        </p:txBody>
      </p:sp>
      <p:sp>
        <p:nvSpPr>
          <p:cNvPr id="464899" name="Rectangle 3"/>
          <p:cNvSpPr>
            <a:spLocks noGrp="1" noChangeArrowheads="1"/>
          </p:cNvSpPr>
          <p:nvPr>
            <p:ph idx="1"/>
          </p:nvPr>
        </p:nvSpPr>
        <p:spPr>
          <a:xfrm>
            <a:off x="403042" y="1815235"/>
            <a:ext cx="9936236" cy="4724400"/>
          </a:xfrm>
        </p:spPr>
        <p:txBody>
          <a:bodyPr>
            <a:noAutofit/>
          </a:bodyPr>
          <a:lstStyle/>
          <a:p>
            <a:pPr>
              <a:spcBef>
                <a:spcPts val="0"/>
              </a:spcBef>
              <a:defRPr/>
            </a:pPr>
            <a:r>
              <a:rPr lang="en-US" sz="2800" dirty="0">
                <a:cs typeface="Times New Roman" pitchFamily="18" charset="0"/>
              </a:rPr>
              <a:t>Female stimulant users (higher rates of depression; very high rates of previous and present sexual and physical abuse; responsibilities for children</a:t>
            </a:r>
            <a:r>
              <a:rPr lang="en-US" sz="2800" dirty="0" smtClean="0">
                <a:cs typeface="Times New Roman" pitchFamily="18" charset="0"/>
              </a:rPr>
              <a:t>).</a:t>
            </a:r>
            <a:endParaRPr lang="en-US" sz="2800" dirty="0">
              <a:cs typeface="Times New Roman" pitchFamily="18" charset="0"/>
            </a:endParaRPr>
          </a:p>
          <a:p>
            <a:pPr>
              <a:spcBef>
                <a:spcPts val="0"/>
              </a:spcBef>
              <a:defRPr/>
            </a:pPr>
            <a:r>
              <a:rPr lang="en-US" sz="2800" dirty="0">
                <a:cs typeface="Times New Roman" pitchFamily="18" charset="0"/>
              </a:rPr>
              <a:t>Injection users (very high rates of psychiatric symptoms; severe withdrawal syndromes; high rates of hepatitis</a:t>
            </a:r>
            <a:r>
              <a:rPr lang="en-US" sz="2800" dirty="0" smtClean="0">
                <a:cs typeface="Times New Roman" pitchFamily="18" charset="0"/>
              </a:rPr>
              <a:t>).</a:t>
            </a:r>
            <a:endParaRPr lang="en-US" sz="2800" dirty="0">
              <a:cs typeface="Times New Roman" pitchFamily="18" charset="0"/>
            </a:endParaRPr>
          </a:p>
          <a:p>
            <a:pPr>
              <a:spcBef>
                <a:spcPts val="0"/>
              </a:spcBef>
              <a:defRPr/>
            </a:pPr>
            <a:r>
              <a:rPr lang="en-US" sz="2800" dirty="0">
                <a:cs typeface="Times New Roman" pitchFamily="18" charset="0"/>
              </a:rPr>
              <a:t>Users who take stimulants daily or in very high doses</a:t>
            </a:r>
            <a:r>
              <a:rPr lang="en-US" sz="2800" dirty="0" smtClean="0">
                <a:cs typeface="Times New Roman" pitchFamily="18" charset="0"/>
              </a:rPr>
              <a:t>.</a:t>
            </a:r>
            <a:endParaRPr lang="en-US" sz="2800" dirty="0">
              <a:cs typeface="Times New Roman" pitchFamily="18" charset="0"/>
            </a:endParaRPr>
          </a:p>
          <a:p>
            <a:pPr>
              <a:spcBef>
                <a:spcPts val="0"/>
              </a:spcBef>
              <a:defRPr/>
            </a:pPr>
            <a:r>
              <a:rPr lang="en-US" sz="2800" dirty="0">
                <a:cs typeface="Times New Roman" pitchFamily="18" charset="0"/>
              </a:rPr>
              <a:t>Homeless, chronically mentally ill and/or individuals with high levels of psychiatric symptoms at admission</a:t>
            </a:r>
            <a:r>
              <a:rPr lang="en-US" sz="2800" dirty="0" smtClean="0">
                <a:cs typeface="Times New Roman" pitchFamily="18" charset="0"/>
              </a:rPr>
              <a:t>.</a:t>
            </a:r>
            <a:endParaRPr lang="en-US" sz="2800" dirty="0">
              <a:cs typeface="Times New Roman" pitchFamily="18" charset="0"/>
            </a:endParaRPr>
          </a:p>
          <a:p>
            <a:pPr>
              <a:spcBef>
                <a:spcPts val="0"/>
              </a:spcBef>
              <a:defRPr/>
            </a:pPr>
            <a:r>
              <a:rPr lang="en-US" sz="2800" dirty="0">
                <a:cs typeface="Times New Roman" pitchFamily="18" charset="0"/>
              </a:rPr>
              <a:t>Individuals under the age of 21</a:t>
            </a:r>
            <a:r>
              <a:rPr lang="en-US" sz="2800" dirty="0" smtClean="0">
                <a:cs typeface="Times New Roman" pitchFamily="18" charset="0"/>
              </a:rPr>
              <a:t>.</a:t>
            </a:r>
            <a:endParaRPr lang="en-US" sz="2800" dirty="0"/>
          </a:p>
        </p:txBody>
      </p:sp>
    </p:spTree>
    <p:extLst>
      <p:ext uri="{BB962C8B-B14F-4D97-AF65-F5344CB8AC3E}">
        <p14:creationId xmlns:p14="http://schemas.microsoft.com/office/powerpoint/2010/main" val="24538431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rrowheads="1"/>
          </p:cNvSpPr>
          <p:nvPr>
            <p:ph type="title"/>
          </p:nvPr>
        </p:nvSpPr>
        <p:spPr>
          <a:xfrm>
            <a:off x="205740" y="388859"/>
            <a:ext cx="9681210" cy="857250"/>
          </a:xfrm>
        </p:spPr>
        <p:txBody>
          <a:bodyPr>
            <a:noAutofit/>
          </a:bodyPr>
          <a:lstStyle/>
          <a:p>
            <a:pPr eaLnBrk="1" hangingPunct="1">
              <a:defRPr/>
            </a:pPr>
            <a:r>
              <a:rPr lang="en-US" dirty="0" smtClean="0"/>
              <a:t>Craving for stimulants is a central and very powerful component of stimulant dependence</a:t>
            </a:r>
            <a:endParaRPr lang="en-US" dirty="0"/>
          </a:p>
        </p:txBody>
      </p:sp>
      <p:sp>
        <p:nvSpPr>
          <p:cNvPr id="151555" name="Rectangle 3"/>
          <p:cNvSpPr>
            <a:spLocks noGrp="1" noChangeArrowheads="1"/>
          </p:cNvSpPr>
          <p:nvPr>
            <p:ph idx="1"/>
          </p:nvPr>
        </p:nvSpPr>
        <p:spPr>
          <a:xfrm>
            <a:off x="770889" y="1603948"/>
            <a:ext cx="10306841" cy="4781861"/>
          </a:xfrm>
        </p:spPr>
        <p:txBody>
          <a:bodyPr>
            <a:normAutofit fontScale="92500"/>
          </a:bodyPr>
          <a:lstStyle/>
          <a:p>
            <a:pPr marL="0" indent="0">
              <a:buNone/>
              <a:defRPr/>
            </a:pPr>
            <a:endParaRPr lang="en-US" sz="2400" dirty="0"/>
          </a:p>
          <a:p>
            <a:pPr lvl="1" eaLnBrk="1" hangingPunct="1">
              <a:defRPr/>
            </a:pPr>
            <a:r>
              <a:rPr lang="en-US" sz="2800" dirty="0"/>
              <a:t>Classical conditioning and craving</a:t>
            </a:r>
          </a:p>
          <a:p>
            <a:pPr lvl="1" eaLnBrk="1" hangingPunct="1">
              <a:defRPr/>
            </a:pPr>
            <a:r>
              <a:rPr lang="en-US" sz="2800" dirty="0"/>
              <a:t>The brain and </a:t>
            </a:r>
            <a:r>
              <a:rPr lang="en-US" sz="2800" dirty="0" smtClean="0"/>
              <a:t>addiction</a:t>
            </a:r>
          </a:p>
          <a:p>
            <a:pPr lvl="1" eaLnBrk="1" hangingPunct="1">
              <a:defRPr/>
            </a:pPr>
            <a:r>
              <a:rPr lang="en-US" sz="2800" dirty="0" smtClean="0"/>
              <a:t>Craving is automatic and creates a powerful push to use</a:t>
            </a:r>
          </a:p>
          <a:p>
            <a:pPr lvl="1" eaLnBrk="1" hangingPunct="1">
              <a:defRPr/>
            </a:pPr>
            <a:r>
              <a:rPr lang="en-US" sz="2800" dirty="0" smtClean="0"/>
              <a:t>For many the craving seems overpowering and uncontrollable.</a:t>
            </a:r>
          </a:p>
          <a:p>
            <a:pPr lvl="1" eaLnBrk="1" hangingPunct="1">
              <a:defRPr/>
            </a:pPr>
            <a:r>
              <a:rPr lang="en-US" sz="2800" dirty="0" smtClean="0"/>
              <a:t>The craving is triggered by external (people, places, things, times of day) and internal (emotional states) stimuli. </a:t>
            </a:r>
          </a:p>
          <a:p>
            <a:pPr lvl="1" eaLnBrk="1" hangingPunct="1">
              <a:defRPr/>
            </a:pPr>
            <a:r>
              <a:rPr lang="en-US" sz="2800" dirty="0" smtClean="0"/>
              <a:t>Managing exposure to triggers and responses to triggers is important</a:t>
            </a:r>
          </a:p>
          <a:p>
            <a:pPr marL="457200" lvl="1" indent="0" eaLnBrk="1" hangingPunct="1">
              <a:buNone/>
              <a:defRPr/>
            </a:pPr>
            <a:endParaRPr lang="en-US" sz="2000" dirty="0" smtClean="0"/>
          </a:p>
          <a:p>
            <a:pPr lvl="1" eaLnBrk="1" hangingPunct="1">
              <a:defRPr/>
            </a:pPr>
            <a:endParaRPr lang="en-US" sz="2000" dirty="0"/>
          </a:p>
          <a:p>
            <a:pPr marL="342900" lvl="1" indent="0">
              <a:buNone/>
              <a:defRPr/>
            </a:pPr>
            <a:endParaRPr lang="en-US" sz="2000" dirty="0"/>
          </a:p>
        </p:txBody>
      </p:sp>
    </p:spTree>
    <p:extLst>
      <p:ext uri="{BB962C8B-B14F-4D97-AF65-F5344CB8AC3E}">
        <p14:creationId xmlns:p14="http://schemas.microsoft.com/office/powerpoint/2010/main" val="9273486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2"/>
          <p:cNvSpPr>
            <a:spLocks noGrp="1" noChangeArrowheads="1"/>
          </p:cNvSpPr>
          <p:nvPr>
            <p:ph type="title"/>
          </p:nvPr>
        </p:nvSpPr>
        <p:spPr/>
        <p:txBody>
          <a:bodyPr>
            <a:normAutofit/>
          </a:bodyPr>
          <a:lstStyle/>
          <a:p>
            <a:pPr eaLnBrk="1" hangingPunct="1">
              <a:defRPr/>
            </a:pPr>
            <a:r>
              <a:rPr lang="en-US" sz="4000" dirty="0" smtClean="0"/>
              <a:t>TRIGGERS</a:t>
            </a:r>
            <a:endParaRPr lang="en-US" sz="4000" dirty="0"/>
          </a:p>
        </p:txBody>
      </p:sp>
      <p:sp>
        <p:nvSpPr>
          <p:cNvPr id="5" name="Content Placeholder 4"/>
          <p:cNvSpPr>
            <a:spLocks noGrp="1"/>
          </p:cNvSpPr>
          <p:nvPr>
            <p:ph idx="1"/>
          </p:nvPr>
        </p:nvSpPr>
        <p:spPr>
          <a:xfrm>
            <a:off x="677334" y="1394086"/>
            <a:ext cx="8596668" cy="4417088"/>
          </a:xfrm>
        </p:spPr>
        <p:txBody>
          <a:bodyPr>
            <a:normAutofit/>
          </a:bodyPr>
          <a:lstStyle/>
          <a:p>
            <a:pPr eaLnBrk="1" hangingPunct="1">
              <a:defRPr/>
            </a:pPr>
            <a:r>
              <a:rPr lang="en-US" sz="2800" dirty="0" smtClean="0"/>
              <a:t>“Triggers” are people, places, things, times of day, emotions that have been associated with cocaine/MA use.</a:t>
            </a:r>
          </a:p>
          <a:p>
            <a:pPr eaLnBrk="1" hangingPunct="1">
              <a:defRPr/>
            </a:pPr>
            <a:endParaRPr lang="en-US" sz="2800" dirty="0" smtClean="0"/>
          </a:p>
          <a:p>
            <a:pPr eaLnBrk="1" hangingPunct="1">
              <a:defRPr/>
            </a:pPr>
            <a:r>
              <a:rPr lang="en-US" sz="2800" dirty="0" smtClean="0"/>
              <a:t>When users come in contact with these triggers they “automatically” begin to crave drugs and are at risk to use </a:t>
            </a:r>
          </a:p>
        </p:txBody>
      </p:sp>
    </p:spTree>
    <p:extLst>
      <p:ext uri="{BB962C8B-B14F-4D97-AF65-F5344CB8AC3E}">
        <p14:creationId xmlns:p14="http://schemas.microsoft.com/office/powerpoint/2010/main" val="3128901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Grp="1" noChangeArrowheads="1"/>
          </p:cNvSpPr>
          <p:nvPr>
            <p:ph type="title"/>
          </p:nvPr>
        </p:nvSpPr>
        <p:spPr>
          <a:xfrm>
            <a:off x="1108408" y="727165"/>
            <a:ext cx="8596668" cy="1320800"/>
          </a:xfrm>
        </p:spPr>
        <p:txBody>
          <a:bodyPr>
            <a:normAutofit/>
          </a:bodyPr>
          <a:lstStyle/>
          <a:p>
            <a:pPr eaLnBrk="1" hangingPunct="1">
              <a:defRPr/>
            </a:pPr>
            <a:r>
              <a:rPr lang="en-US" sz="4000" dirty="0" smtClean="0"/>
              <a:t>Triggers to Use</a:t>
            </a:r>
          </a:p>
        </p:txBody>
      </p:sp>
      <p:sp>
        <p:nvSpPr>
          <p:cNvPr id="13316" name="Text Box 4"/>
          <p:cNvSpPr txBox="1">
            <a:spLocks noChangeArrowheads="1"/>
          </p:cNvSpPr>
          <p:nvPr/>
        </p:nvSpPr>
        <p:spPr bwMode="auto">
          <a:xfrm>
            <a:off x="1108408" y="2861991"/>
            <a:ext cx="8305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2279650" algn="l"/>
                <a:tab pos="4849813" algn="l"/>
              </a:tabLst>
              <a:defRPr>
                <a:solidFill>
                  <a:schemeClr val="tx1"/>
                </a:solidFill>
                <a:latin typeface="Arial" panose="020B0604020202020204" pitchFamily="34" charset="0"/>
              </a:defRPr>
            </a:lvl1pPr>
            <a:lvl2pPr marL="742950" indent="-285750">
              <a:tabLst>
                <a:tab pos="2279650" algn="l"/>
                <a:tab pos="4849813" algn="l"/>
              </a:tabLst>
              <a:defRPr>
                <a:solidFill>
                  <a:schemeClr val="tx1"/>
                </a:solidFill>
                <a:latin typeface="Arial" panose="020B0604020202020204" pitchFamily="34" charset="0"/>
              </a:defRPr>
            </a:lvl2pPr>
            <a:lvl3pPr marL="1143000" indent="-228600">
              <a:tabLst>
                <a:tab pos="2279650" algn="l"/>
                <a:tab pos="4849813" algn="l"/>
              </a:tabLst>
              <a:defRPr>
                <a:solidFill>
                  <a:schemeClr val="tx1"/>
                </a:solidFill>
                <a:latin typeface="Arial" panose="020B0604020202020204" pitchFamily="34" charset="0"/>
              </a:defRPr>
            </a:lvl3pPr>
            <a:lvl4pPr marL="1600200" indent="-228600">
              <a:tabLst>
                <a:tab pos="2279650" algn="l"/>
                <a:tab pos="4849813" algn="l"/>
              </a:tabLst>
              <a:defRPr>
                <a:solidFill>
                  <a:schemeClr val="tx1"/>
                </a:solidFill>
                <a:latin typeface="Arial" panose="020B0604020202020204" pitchFamily="34" charset="0"/>
              </a:defRPr>
            </a:lvl4pPr>
            <a:lvl5pPr marL="2057400" indent="-228600">
              <a:tabLst>
                <a:tab pos="2279650" algn="l"/>
                <a:tab pos="4849813"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2279650" algn="l"/>
                <a:tab pos="4849813"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2279650" algn="l"/>
                <a:tab pos="4849813"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2279650" algn="l"/>
                <a:tab pos="4849813"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2279650" algn="l"/>
                <a:tab pos="4849813" algn="l"/>
              </a:tabLst>
              <a:defRPr>
                <a:solidFill>
                  <a:schemeClr val="tx1"/>
                </a:solidFill>
                <a:latin typeface="Arial" panose="020B0604020202020204" pitchFamily="34" charset="0"/>
              </a:defRPr>
            </a:lvl9pPr>
          </a:lstStyle>
          <a:p>
            <a:pPr>
              <a:spcBef>
                <a:spcPct val="50000"/>
              </a:spcBef>
            </a:pPr>
            <a:r>
              <a:rPr lang="en-US" altLang="en-US" sz="2800" b="1" dirty="0">
                <a:solidFill>
                  <a:schemeClr val="accent1"/>
                </a:solidFill>
              </a:rPr>
              <a:t>Trigger	</a:t>
            </a:r>
            <a:r>
              <a:rPr lang="en-US" altLang="en-US" sz="2800" b="1" dirty="0" smtClean="0">
                <a:solidFill>
                  <a:schemeClr val="accent1"/>
                </a:solidFill>
              </a:rPr>
              <a:t>Thought </a:t>
            </a:r>
            <a:r>
              <a:rPr lang="en-US" altLang="en-US" sz="2800" b="1" dirty="0">
                <a:solidFill>
                  <a:schemeClr val="accent1"/>
                </a:solidFill>
              </a:rPr>
              <a:t>	Craving		</a:t>
            </a:r>
            <a:r>
              <a:rPr lang="en-US" altLang="en-US" sz="2800" b="1" dirty="0" smtClean="0">
                <a:solidFill>
                  <a:schemeClr val="accent1"/>
                </a:solidFill>
              </a:rPr>
              <a:t>  Use</a:t>
            </a:r>
            <a:r>
              <a:rPr lang="en-US" altLang="en-US" sz="3200" b="1" dirty="0">
                <a:solidFill>
                  <a:schemeClr val="accent1"/>
                </a:solidFill>
              </a:rPr>
              <a:t>	</a:t>
            </a:r>
          </a:p>
        </p:txBody>
      </p:sp>
      <p:sp>
        <p:nvSpPr>
          <p:cNvPr id="8" name="AutoShape 5" descr="red arrow"/>
          <p:cNvSpPr>
            <a:spLocks noChangeArrowheads="1"/>
          </p:cNvSpPr>
          <p:nvPr/>
        </p:nvSpPr>
        <p:spPr bwMode="auto">
          <a:xfrm>
            <a:off x="5154426" y="2991756"/>
            <a:ext cx="504632" cy="460375"/>
          </a:xfrm>
          <a:prstGeom prst="rightArrow">
            <a:avLst>
              <a:gd name="adj1" fmla="val 50000"/>
              <a:gd name="adj2" fmla="val 41667"/>
            </a:avLst>
          </a:prstGeom>
          <a:solidFill>
            <a:srgbClr val="FF0000"/>
          </a:solidFill>
          <a:ln w="9525">
            <a:solidFill>
              <a:schemeClr val="tx1"/>
            </a:solidFill>
            <a:miter lim="800000"/>
            <a:headEnd/>
            <a:tailEnd/>
          </a:ln>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9" name="AutoShape 5" descr="red arrow"/>
          <p:cNvSpPr>
            <a:spLocks noChangeArrowheads="1"/>
          </p:cNvSpPr>
          <p:nvPr/>
        </p:nvSpPr>
        <p:spPr bwMode="auto">
          <a:xfrm>
            <a:off x="2631896" y="2985815"/>
            <a:ext cx="504632" cy="460375"/>
          </a:xfrm>
          <a:prstGeom prst="rightArrow">
            <a:avLst>
              <a:gd name="adj1" fmla="val 50000"/>
              <a:gd name="adj2" fmla="val 41667"/>
            </a:avLst>
          </a:prstGeom>
          <a:solidFill>
            <a:srgbClr val="FF0000"/>
          </a:solidFill>
          <a:ln w="9525">
            <a:solidFill>
              <a:schemeClr val="tx1"/>
            </a:solidFill>
            <a:miter lim="800000"/>
            <a:headEnd/>
            <a:tailEnd/>
          </a:ln>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0" name="AutoShape 5" descr="red arrow"/>
          <p:cNvSpPr>
            <a:spLocks noChangeArrowheads="1"/>
          </p:cNvSpPr>
          <p:nvPr/>
        </p:nvSpPr>
        <p:spPr bwMode="auto">
          <a:xfrm>
            <a:off x="7549587" y="2985815"/>
            <a:ext cx="504632" cy="460375"/>
          </a:xfrm>
          <a:prstGeom prst="rightArrow">
            <a:avLst>
              <a:gd name="adj1" fmla="val 50000"/>
              <a:gd name="adj2" fmla="val 41667"/>
            </a:avLst>
          </a:prstGeom>
          <a:solidFill>
            <a:srgbClr val="FF0000"/>
          </a:solidFill>
          <a:ln w="9525">
            <a:solidFill>
              <a:schemeClr val="tx1"/>
            </a:solidFill>
            <a:miter lim="800000"/>
            <a:headEnd/>
            <a:tailEnd/>
          </a:ln>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Tree>
    <p:extLst>
      <p:ext uri="{BB962C8B-B14F-4D97-AF65-F5344CB8AC3E}">
        <p14:creationId xmlns:p14="http://schemas.microsoft.com/office/powerpoint/2010/main" val="32375070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48772" y="254834"/>
            <a:ext cx="10498782" cy="899410"/>
          </a:xfrm>
        </p:spPr>
        <p:txBody>
          <a:bodyPr>
            <a:noAutofit/>
          </a:bodyPr>
          <a:lstStyle/>
          <a:p>
            <a:r>
              <a:rPr lang="en-US" sz="3600" dirty="0" smtClean="0"/>
              <a:t>Key Points </a:t>
            </a:r>
            <a:r>
              <a:rPr lang="en-US" sz="3600" dirty="0"/>
              <a:t>with </a:t>
            </a:r>
            <a:r>
              <a:rPr lang="en-US" sz="3600" dirty="0" smtClean="0"/>
              <a:t>clinical </a:t>
            </a:r>
            <a:r>
              <a:rPr lang="en-US" dirty="0"/>
              <a:t>i</a:t>
            </a:r>
            <a:r>
              <a:rPr lang="en-US" sz="3600" dirty="0" smtClean="0"/>
              <a:t>mplications</a:t>
            </a:r>
            <a:r>
              <a:rPr lang="en-US" sz="3600" b="1" dirty="0"/>
              <a:t/>
            </a:r>
            <a:br>
              <a:rPr lang="en-US" sz="3600" b="1" dirty="0"/>
            </a:br>
            <a:endParaRPr lang="en-US" sz="3600" b="1" dirty="0"/>
          </a:p>
        </p:txBody>
      </p:sp>
      <p:sp>
        <p:nvSpPr>
          <p:cNvPr id="5" name="Content Placeholder 4"/>
          <p:cNvSpPr>
            <a:spLocks noGrp="1"/>
          </p:cNvSpPr>
          <p:nvPr>
            <p:ph idx="1"/>
          </p:nvPr>
        </p:nvSpPr>
        <p:spPr>
          <a:xfrm>
            <a:off x="653899" y="944383"/>
            <a:ext cx="10243949" cy="5140340"/>
          </a:xfrm>
        </p:spPr>
        <p:txBody>
          <a:bodyPr>
            <a:noAutofit/>
          </a:bodyPr>
          <a:lstStyle/>
          <a:p>
            <a:pPr marL="0" indent="0">
              <a:buNone/>
            </a:pPr>
            <a:r>
              <a:rPr lang="en-US" sz="2800" dirty="0"/>
              <a:t>Powerful reflexive, conditioned cravings.</a:t>
            </a:r>
          </a:p>
          <a:p>
            <a:pPr lvl="1"/>
            <a:r>
              <a:rPr lang="en-US" sz="2800" dirty="0"/>
              <a:t>Requires behavior </a:t>
            </a:r>
            <a:r>
              <a:rPr lang="en-US" sz="2800" dirty="0" smtClean="0"/>
              <a:t>change</a:t>
            </a:r>
          </a:p>
          <a:p>
            <a:pPr lvl="1"/>
            <a:r>
              <a:rPr lang="en-US" sz="2800" dirty="0" smtClean="0"/>
              <a:t>Avoid drug using friends</a:t>
            </a:r>
          </a:p>
          <a:p>
            <a:pPr lvl="1"/>
            <a:r>
              <a:rPr lang="en-US" sz="2800" dirty="0" smtClean="0"/>
              <a:t>Treatment sessions can trigger cravings.</a:t>
            </a:r>
            <a:endParaRPr lang="en-US" sz="2800" dirty="0"/>
          </a:p>
          <a:p>
            <a:pPr marL="0" indent="0">
              <a:buNone/>
            </a:pPr>
            <a:r>
              <a:rPr lang="en-US" sz="2800" dirty="0" smtClean="0"/>
              <a:t>Cognitive </a:t>
            </a:r>
            <a:r>
              <a:rPr lang="en-US" sz="2800" dirty="0"/>
              <a:t>impairment</a:t>
            </a:r>
            <a:r>
              <a:rPr lang="en-US" sz="2800" dirty="0" smtClean="0"/>
              <a:t>.</a:t>
            </a:r>
          </a:p>
          <a:p>
            <a:pPr lvl="1"/>
            <a:r>
              <a:rPr lang="en-US" sz="2800" dirty="0" smtClean="0"/>
              <a:t>With currently active users, memory is impaired</a:t>
            </a:r>
          </a:p>
          <a:p>
            <a:pPr lvl="1"/>
            <a:r>
              <a:rPr lang="en-US" sz="2800" dirty="0" smtClean="0"/>
              <a:t>Long therapy sessions are pointless</a:t>
            </a:r>
            <a:endParaRPr lang="en-US" sz="2800" dirty="0"/>
          </a:p>
          <a:p>
            <a:pPr lvl="1"/>
            <a:r>
              <a:rPr lang="en-US" sz="2800" dirty="0" smtClean="0"/>
              <a:t>Provide simple</a:t>
            </a:r>
            <a:r>
              <a:rPr lang="en-US" sz="2800" dirty="0"/>
              <a:t>, redundant, information</a:t>
            </a:r>
          </a:p>
          <a:p>
            <a:pPr lvl="1"/>
            <a:r>
              <a:rPr lang="en-US" sz="2800" dirty="0" smtClean="0"/>
              <a:t>Schedule. </a:t>
            </a:r>
            <a:r>
              <a:rPr lang="en-US" sz="2800" dirty="0"/>
              <a:t>Write it down</a:t>
            </a:r>
            <a:r>
              <a:rPr lang="en-US" sz="2800" dirty="0" smtClean="0"/>
              <a:t>.</a:t>
            </a:r>
            <a:endParaRPr lang="en-US" sz="2800" dirty="0"/>
          </a:p>
        </p:txBody>
      </p:sp>
    </p:spTree>
    <p:extLst>
      <p:ext uri="{BB962C8B-B14F-4D97-AF65-F5344CB8AC3E}">
        <p14:creationId xmlns:p14="http://schemas.microsoft.com/office/powerpoint/2010/main" val="2396315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up)">
                                      <p:cBhvr>
                                        <p:cTn id="7" dur="1000"/>
                                        <p:tgtEl>
                                          <p:spTgt spid="5">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up)">
                                      <p:cBhvr>
                                        <p:cTn id="10" dur="1000"/>
                                        <p:tgtEl>
                                          <p:spTgt spid="5">
                                            <p:txEl>
                                              <p:pRg st="1" end="1"/>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ipe(up)">
                                      <p:cBhvr>
                                        <p:cTn id="13" dur="1000"/>
                                        <p:tgtEl>
                                          <p:spTgt spid="5">
                                            <p:txEl>
                                              <p:pRg st="2" end="2"/>
                                            </p:txEl>
                                          </p:spTgt>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wipe(up)">
                                      <p:cBhvr>
                                        <p:cTn id="16" dur="1000"/>
                                        <p:tgtEl>
                                          <p:spTgt spid="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wipe(up)">
                                      <p:cBhvr>
                                        <p:cTn id="21" dur="1000"/>
                                        <p:tgtEl>
                                          <p:spTgt spid="5">
                                            <p:txEl>
                                              <p:pRg st="4" end="4"/>
                                            </p:txEl>
                                          </p:spTgt>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wipe(up)">
                                      <p:cBhvr>
                                        <p:cTn id="24" dur="1000"/>
                                        <p:tgtEl>
                                          <p:spTgt spid="5">
                                            <p:txEl>
                                              <p:pRg st="5" end="5"/>
                                            </p:txEl>
                                          </p:spTgt>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wipe(up)">
                                      <p:cBhvr>
                                        <p:cTn id="27" dur="1000"/>
                                        <p:tgtEl>
                                          <p:spTgt spid="5">
                                            <p:txEl>
                                              <p:pRg st="6" end="6"/>
                                            </p:txEl>
                                          </p:spTgt>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5">
                                            <p:txEl>
                                              <p:pRg st="7" end="7"/>
                                            </p:txEl>
                                          </p:spTgt>
                                        </p:tgtEl>
                                        <p:attrNameLst>
                                          <p:attrName>style.visibility</p:attrName>
                                        </p:attrNameLst>
                                      </p:cBhvr>
                                      <p:to>
                                        <p:strVal val="visible"/>
                                      </p:to>
                                    </p:set>
                                    <p:animEffect transition="in" filter="wipe(up)">
                                      <p:cBhvr>
                                        <p:cTn id="30" dur="1000"/>
                                        <p:tgtEl>
                                          <p:spTgt spid="5">
                                            <p:txEl>
                                              <p:pRg st="7" end="7"/>
                                            </p:txEl>
                                          </p:spTgt>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5">
                                            <p:txEl>
                                              <p:pRg st="8" end="8"/>
                                            </p:txEl>
                                          </p:spTgt>
                                        </p:tgtEl>
                                        <p:attrNameLst>
                                          <p:attrName>style.visibility</p:attrName>
                                        </p:attrNameLst>
                                      </p:cBhvr>
                                      <p:to>
                                        <p:strVal val="visible"/>
                                      </p:to>
                                    </p:set>
                                    <p:animEffect transition="in" filter="wipe(up)">
                                      <p:cBhvr>
                                        <p:cTn id="33" dur="10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omic of a dog sitting on a couch talking to a therapist &#10;&#10;&quot;And then it hit me: I'm salivating over a damn bell.&quot;"/>
          <p:cNvPicPr>
            <a:picLocks noChangeAspect="1" noChangeArrowheads="1"/>
          </p:cNvPicPr>
          <p:nvPr/>
        </p:nvPicPr>
        <p:blipFill>
          <a:blip r:embed="rId2" cstate="print"/>
          <a:srcRect/>
          <a:stretch>
            <a:fillRect/>
          </a:stretch>
        </p:blipFill>
        <p:spPr bwMode="auto">
          <a:xfrm>
            <a:off x="3305668" y="1881323"/>
            <a:ext cx="5288437" cy="4030483"/>
          </a:xfrm>
          <a:prstGeom prst="rect">
            <a:avLst/>
          </a:prstGeom>
          <a:noFill/>
        </p:spPr>
      </p:pic>
      <p:sp>
        <p:nvSpPr>
          <p:cNvPr id="3" name="TextBox 2"/>
          <p:cNvSpPr txBox="1"/>
          <p:nvPr/>
        </p:nvSpPr>
        <p:spPr>
          <a:xfrm>
            <a:off x="3599075" y="5611723"/>
            <a:ext cx="4662056" cy="553998"/>
          </a:xfrm>
          <a:prstGeom prst="rect">
            <a:avLst/>
          </a:prstGeom>
          <a:solidFill>
            <a:schemeClr val="tx1"/>
          </a:solidFill>
        </p:spPr>
        <p:txBody>
          <a:bodyPr wrap="square" rtlCol="0">
            <a:spAutoFit/>
          </a:bodyPr>
          <a:lstStyle/>
          <a:p>
            <a:r>
              <a:rPr lang="en-US" sz="1500" b="1" i="1" dirty="0">
                <a:solidFill>
                  <a:schemeClr val="bg1"/>
                </a:solidFill>
              </a:rPr>
              <a:t>“And then it hit me: I’m salivating over a damn bell.”</a:t>
            </a:r>
          </a:p>
        </p:txBody>
      </p:sp>
      <p:sp>
        <p:nvSpPr>
          <p:cNvPr id="8" name="Title 7"/>
          <p:cNvSpPr>
            <a:spLocks noGrp="1"/>
          </p:cNvSpPr>
          <p:nvPr>
            <p:ph type="title"/>
          </p:nvPr>
        </p:nvSpPr>
        <p:spPr>
          <a:xfrm>
            <a:off x="1928949" y="906476"/>
            <a:ext cx="8229600" cy="755555"/>
          </a:xfrm>
        </p:spPr>
        <p:txBody>
          <a:bodyPr>
            <a:normAutofit/>
          </a:bodyPr>
          <a:lstStyle/>
          <a:p>
            <a:r>
              <a:rPr lang="en-US" dirty="0"/>
              <a:t>Insight is not enough…</a:t>
            </a:r>
          </a:p>
        </p:txBody>
      </p:sp>
    </p:spTree>
    <p:extLst>
      <p:ext uri="{BB962C8B-B14F-4D97-AF65-F5344CB8AC3E}">
        <p14:creationId xmlns:p14="http://schemas.microsoft.com/office/powerpoint/2010/main" val="38627223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658" y="741485"/>
            <a:ext cx="8596668" cy="1320800"/>
          </a:xfrm>
        </p:spPr>
        <p:txBody>
          <a:bodyPr/>
          <a:lstStyle/>
          <a:p>
            <a:pPr algn="ctr"/>
            <a:r>
              <a:rPr lang="en-US" b="1" dirty="0" smtClean="0"/>
              <a:t>Disclosures</a:t>
            </a:r>
            <a:r>
              <a:rPr lang="en-US" dirty="0" smtClean="0"/>
              <a:t>	</a:t>
            </a:r>
            <a:endParaRPr lang="en-US" dirty="0"/>
          </a:p>
        </p:txBody>
      </p:sp>
      <p:sp>
        <p:nvSpPr>
          <p:cNvPr id="3" name="Content Placeholder 2"/>
          <p:cNvSpPr>
            <a:spLocks noGrp="1"/>
          </p:cNvSpPr>
          <p:nvPr>
            <p:ph idx="1"/>
          </p:nvPr>
        </p:nvSpPr>
        <p:spPr>
          <a:xfrm>
            <a:off x="1099365" y="2178173"/>
            <a:ext cx="8596668" cy="3880773"/>
          </a:xfrm>
        </p:spPr>
        <p:txBody>
          <a:bodyPr>
            <a:normAutofit/>
          </a:bodyPr>
          <a:lstStyle/>
          <a:p>
            <a:pPr marL="0" indent="0">
              <a:buNone/>
            </a:pPr>
            <a:r>
              <a:rPr lang="en-US" sz="2800" dirty="0" smtClean="0"/>
              <a:t>I have no conflicts of interest to disclose. </a:t>
            </a:r>
            <a:endParaRPr lang="en-US" sz="2800" dirty="0"/>
          </a:p>
        </p:txBody>
      </p:sp>
    </p:spTree>
    <p:extLst>
      <p:ext uri="{BB962C8B-B14F-4D97-AF65-F5344CB8AC3E}">
        <p14:creationId xmlns:p14="http://schemas.microsoft.com/office/powerpoint/2010/main" val="31325645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574" y="2667453"/>
            <a:ext cx="10515600" cy="1790247"/>
          </a:xfrm>
        </p:spPr>
        <p:txBody>
          <a:bodyPr>
            <a:normAutofit/>
          </a:bodyPr>
          <a:lstStyle/>
          <a:p>
            <a:pPr algn="ctr"/>
            <a:r>
              <a:rPr lang="en-US" sz="4400" dirty="0" smtClean="0"/>
              <a:t>Research on “What Works”</a:t>
            </a:r>
            <a:endParaRPr lang="en-US" sz="4400" dirty="0"/>
          </a:p>
        </p:txBody>
      </p:sp>
    </p:spTree>
    <p:extLst>
      <p:ext uri="{BB962C8B-B14F-4D97-AF65-F5344CB8AC3E}">
        <p14:creationId xmlns:p14="http://schemas.microsoft.com/office/powerpoint/2010/main" val="29551171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528" y="609600"/>
            <a:ext cx="8596668" cy="1320800"/>
          </a:xfrm>
        </p:spPr>
        <p:txBody>
          <a:bodyPr/>
          <a:lstStyle/>
          <a:p>
            <a:r>
              <a:rPr lang="en-US" dirty="0" smtClean="0"/>
              <a:t>First, What Doesn’t Work</a:t>
            </a:r>
            <a:endParaRPr lang="en-US" dirty="0"/>
          </a:p>
        </p:txBody>
      </p:sp>
      <p:sp>
        <p:nvSpPr>
          <p:cNvPr id="3" name="Content Placeholder 2"/>
          <p:cNvSpPr>
            <a:spLocks noGrp="1"/>
          </p:cNvSpPr>
          <p:nvPr>
            <p:ph idx="1"/>
          </p:nvPr>
        </p:nvSpPr>
        <p:spPr>
          <a:xfrm>
            <a:off x="433158" y="1666935"/>
            <a:ext cx="10287115" cy="4616969"/>
          </a:xfrm>
        </p:spPr>
        <p:txBody>
          <a:bodyPr>
            <a:normAutofit/>
          </a:bodyPr>
          <a:lstStyle/>
          <a:p>
            <a:r>
              <a:rPr lang="en-US" sz="2800" dirty="0" smtClean="0"/>
              <a:t>Intensive, process group therapy sessions discussing stimulant use or emotionally volatile content.</a:t>
            </a:r>
          </a:p>
          <a:p>
            <a:r>
              <a:rPr lang="en-US" sz="2800" dirty="0" smtClean="0"/>
              <a:t>Confrontation</a:t>
            </a:r>
          </a:p>
          <a:p>
            <a:r>
              <a:rPr lang="en-US" sz="2800" dirty="0" smtClean="0"/>
              <a:t>Medications</a:t>
            </a:r>
          </a:p>
          <a:p>
            <a:r>
              <a:rPr lang="en-US" sz="2800" dirty="0" smtClean="0"/>
              <a:t>Insight-oriented psychotherapy</a:t>
            </a:r>
          </a:p>
          <a:p>
            <a:r>
              <a:rPr lang="en-US" sz="2800" dirty="0" smtClean="0"/>
              <a:t>Generic CBT</a:t>
            </a:r>
          </a:p>
          <a:p>
            <a:r>
              <a:rPr lang="en-US" sz="2800" dirty="0" smtClean="0"/>
              <a:t>Kicking people out of treatment (</a:t>
            </a:r>
            <a:r>
              <a:rPr lang="en-US" sz="2800" b="1" u="sng" dirty="0" smtClean="0"/>
              <a:t>Really, really bad idea</a:t>
            </a:r>
            <a:r>
              <a:rPr lang="en-US" sz="2800" dirty="0" smtClean="0"/>
              <a:t>).</a:t>
            </a:r>
          </a:p>
          <a:p>
            <a:endParaRPr lang="en-US" sz="2800" dirty="0"/>
          </a:p>
        </p:txBody>
      </p:sp>
    </p:spTree>
    <p:extLst>
      <p:ext uri="{BB962C8B-B14F-4D97-AF65-F5344CB8AC3E}">
        <p14:creationId xmlns:p14="http://schemas.microsoft.com/office/powerpoint/2010/main" val="31998168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4563" y="2024108"/>
            <a:ext cx="10515600" cy="3574697"/>
          </a:xfrm>
        </p:spPr>
        <p:txBody>
          <a:bodyPr>
            <a:normAutofit/>
          </a:bodyPr>
          <a:lstStyle/>
          <a:p>
            <a:pPr algn="ctr"/>
            <a:r>
              <a:rPr lang="en-US" sz="4000" dirty="0" smtClean="0"/>
              <a:t>Contingency Management</a:t>
            </a:r>
            <a:br>
              <a:rPr lang="en-US" sz="4000" dirty="0" smtClean="0"/>
            </a:br>
            <a:r>
              <a:rPr lang="en-US" sz="4400" dirty="0" smtClean="0"/>
              <a:t>=</a:t>
            </a:r>
            <a:r>
              <a:rPr lang="en-US" sz="4000" dirty="0" smtClean="0"/>
              <a:t/>
            </a:r>
            <a:br>
              <a:rPr lang="en-US" sz="4000" dirty="0" smtClean="0"/>
            </a:br>
            <a:r>
              <a:rPr lang="en-US" sz="4000" dirty="0" smtClean="0"/>
              <a:t>Motivational Incentives</a:t>
            </a:r>
            <a:endParaRPr lang="en-US" sz="4000" dirty="0"/>
          </a:p>
        </p:txBody>
      </p:sp>
    </p:spTree>
    <p:extLst>
      <p:ext uri="{BB962C8B-B14F-4D97-AF65-F5344CB8AC3E}">
        <p14:creationId xmlns:p14="http://schemas.microsoft.com/office/powerpoint/2010/main" val="41308952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p:cNvSpPr>
            <a:spLocks noGrp="1"/>
          </p:cNvSpPr>
          <p:nvPr>
            <p:ph type="title"/>
          </p:nvPr>
        </p:nvSpPr>
        <p:spPr/>
        <p:txBody>
          <a:bodyPr/>
          <a:lstStyle/>
          <a:p>
            <a:r>
              <a:rPr lang="en-US" dirty="0" smtClean="0"/>
              <a:t>MI Programs</a:t>
            </a:r>
            <a:endParaRPr lang="en-US" dirty="0"/>
          </a:p>
        </p:txBody>
      </p:sp>
      <p:pic>
        <p:nvPicPr>
          <p:cNvPr id="4098" name="Picture 4" descr="PPTslides040411_highres_Page_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57286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03668" y="300445"/>
            <a:ext cx="9144000" cy="990600"/>
          </a:xfrm>
        </p:spPr>
        <p:txBody>
          <a:bodyPr>
            <a:normAutofit/>
          </a:bodyPr>
          <a:lstStyle/>
          <a:p>
            <a:pPr eaLnBrk="1" hangingPunct="1"/>
            <a:r>
              <a:rPr lang="en-US" altLang="en-US" dirty="0"/>
              <a:t>Why talk about contingency management?</a:t>
            </a:r>
          </a:p>
        </p:txBody>
      </p:sp>
      <p:sp>
        <p:nvSpPr>
          <p:cNvPr id="8195" name="Rectangle 3"/>
          <p:cNvSpPr>
            <a:spLocks noGrp="1" noChangeArrowheads="1"/>
          </p:cNvSpPr>
          <p:nvPr>
            <p:ph idx="1"/>
          </p:nvPr>
        </p:nvSpPr>
        <p:spPr>
          <a:xfrm>
            <a:off x="677334" y="1905318"/>
            <a:ext cx="8596668" cy="3880773"/>
          </a:xfrm>
        </p:spPr>
        <p:txBody>
          <a:bodyPr>
            <a:normAutofit/>
          </a:bodyPr>
          <a:lstStyle/>
          <a:p>
            <a:pPr eaLnBrk="1" hangingPunct="1">
              <a:lnSpc>
                <a:spcPct val="90000"/>
              </a:lnSpc>
            </a:pPr>
            <a:r>
              <a:rPr lang="en-US" altLang="en-US" sz="2400" dirty="0"/>
              <a:t>It has been “endorsed” by NIDA (1999)</a:t>
            </a:r>
          </a:p>
          <a:p>
            <a:pPr eaLnBrk="1" hangingPunct="1">
              <a:lnSpc>
                <a:spcPct val="90000"/>
              </a:lnSpc>
              <a:buFontTx/>
              <a:buNone/>
            </a:pPr>
            <a:endParaRPr lang="en-US" altLang="en-US" sz="2400" dirty="0"/>
          </a:p>
          <a:p>
            <a:pPr eaLnBrk="1" hangingPunct="1">
              <a:lnSpc>
                <a:spcPct val="90000"/>
              </a:lnSpc>
            </a:pPr>
            <a:r>
              <a:rPr lang="en-US" altLang="en-US" sz="2400" dirty="0"/>
              <a:t>It appears on most every list of evidence-based practices for treating substance use disorders (e.g., ADAI, 2005)</a:t>
            </a:r>
          </a:p>
          <a:p>
            <a:pPr eaLnBrk="1" hangingPunct="1">
              <a:lnSpc>
                <a:spcPct val="90000"/>
              </a:lnSpc>
              <a:buFontTx/>
              <a:buNone/>
            </a:pPr>
            <a:endParaRPr lang="en-US" altLang="en-US" sz="2400" dirty="0">
              <a:cs typeface="Times New Roman" panose="02020603050405020304" pitchFamily="18" charset="0"/>
            </a:endParaRPr>
          </a:p>
          <a:p>
            <a:pPr eaLnBrk="1" hangingPunct="1">
              <a:lnSpc>
                <a:spcPct val="90000"/>
              </a:lnSpc>
            </a:pPr>
            <a:r>
              <a:rPr lang="en-US" altLang="en-US" sz="2400" dirty="0"/>
              <a:t>It has been singled out, along with CBT and MI as being an </a:t>
            </a:r>
            <a:r>
              <a:rPr lang="en-US" altLang="en-US" sz="2400" dirty="0" smtClean="0"/>
              <a:t>effective </a:t>
            </a:r>
            <a:r>
              <a:rPr lang="en-US" altLang="en-US" sz="2400" dirty="0"/>
              <a:t>psychotherapy for treating substance use disorders (Carroll &amp; </a:t>
            </a:r>
            <a:r>
              <a:rPr lang="en-US" altLang="en-US" sz="2400" dirty="0" err="1"/>
              <a:t>Onken</a:t>
            </a:r>
            <a:r>
              <a:rPr lang="en-US" altLang="en-US" sz="2400" dirty="0"/>
              <a:t>, 2005)</a:t>
            </a:r>
          </a:p>
        </p:txBody>
      </p:sp>
      <p:pic>
        <p:nvPicPr>
          <p:cNvPr id="8196" name="Picture 4" descr="Picture of book: Principles of Drug Addiction Treatmen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94208" y="1905318"/>
            <a:ext cx="2969467" cy="3798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35521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1924594" y="1576071"/>
            <a:ext cx="7924800" cy="3914775"/>
          </a:xfrm>
        </p:spPr>
        <p:txBody>
          <a:bodyPr/>
          <a:lstStyle/>
          <a:p>
            <a:pPr algn="ctr" eaLnBrk="1" hangingPunct="1"/>
            <a:r>
              <a:rPr lang="en-US" altLang="en-US" sz="3200" dirty="0"/>
              <a:t>A meta-analysis reports that Contingency Management results in a successful treatment episode </a:t>
            </a:r>
            <a:r>
              <a:rPr lang="en-US" altLang="en-US" sz="3200" dirty="0">
                <a:solidFill>
                  <a:schemeClr val="accent1"/>
                </a:solidFill>
              </a:rPr>
              <a:t>61%</a:t>
            </a:r>
            <a:r>
              <a:rPr lang="en-US" altLang="en-US" sz="3200" dirty="0"/>
              <a:t> of the time while other treatments with which it has been compared result in a successful treatment episode </a:t>
            </a:r>
            <a:r>
              <a:rPr lang="en-US" altLang="en-US" sz="3200" dirty="0">
                <a:solidFill>
                  <a:schemeClr val="accent1"/>
                </a:solidFill>
              </a:rPr>
              <a:t>39%</a:t>
            </a:r>
            <a:r>
              <a:rPr lang="en-US" altLang="en-US" sz="3200" dirty="0"/>
              <a:t> of the time</a:t>
            </a:r>
            <a:br>
              <a:rPr lang="en-US" altLang="en-US" sz="3200" dirty="0"/>
            </a:br>
            <a:r>
              <a:rPr lang="en-US" altLang="en-US" sz="3200" dirty="0"/>
              <a:t/>
            </a:r>
            <a:br>
              <a:rPr lang="en-US" altLang="en-US" sz="3200" dirty="0"/>
            </a:br>
            <a:r>
              <a:rPr lang="en-US" altLang="en-US" sz="2000" i="1" dirty="0"/>
              <a:t>(Prendergast, </a:t>
            </a:r>
            <a:r>
              <a:rPr lang="en-US" altLang="en-US" sz="2000" i="1" dirty="0" err="1"/>
              <a:t>Podus</a:t>
            </a:r>
            <a:r>
              <a:rPr lang="en-US" altLang="en-US" sz="2000" i="1" dirty="0"/>
              <a:t>, Finney, Greenwell &amp; Roll, 2005)</a:t>
            </a:r>
          </a:p>
        </p:txBody>
      </p:sp>
    </p:spTree>
    <p:extLst>
      <p:ext uri="{BB962C8B-B14F-4D97-AF65-F5344CB8AC3E}">
        <p14:creationId xmlns:p14="http://schemas.microsoft.com/office/powerpoint/2010/main" val="3077858810"/>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370" y="403226"/>
            <a:ext cx="8596668" cy="1320800"/>
          </a:xfrm>
        </p:spPr>
        <p:txBody>
          <a:bodyPr>
            <a:normAutofit/>
          </a:bodyPr>
          <a:lstStyle/>
          <a:p>
            <a:r>
              <a:rPr lang="en-US" sz="4000" dirty="0" smtClean="0"/>
              <a:t>Behavior can be modified by: </a:t>
            </a:r>
            <a:endParaRPr lang="en-US" sz="4000" dirty="0"/>
          </a:p>
        </p:txBody>
      </p:sp>
      <p:graphicFrame>
        <p:nvGraphicFramePr>
          <p:cNvPr id="10244" name="Object 4" descr="prisoner behind bars"/>
          <p:cNvGraphicFramePr>
            <a:graphicFrameLocks noChangeAspect="1"/>
          </p:cNvGraphicFramePr>
          <p:nvPr>
            <p:extLst>
              <p:ext uri="{D42A27DB-BD31-4B8C-83A1-F6EECF244321}">
                <p14:modId xmlns:p14="http://schemas.microsoft.com/office/powerpoint/2010/main" val="3392141019"/>
              </p:ext>
            </p:extLst>
          </p:nvPr>
        </p:nvGraphicFramePr>
        <p:xfrm>
          <a:off x="6705600" y="4114801"/>
          <a:ext cx="3098800" cy="1520825"/>
        </p:xfrm>
        <a:graphic>
          <a:graphicData uri="http://schemas.openxmlformats.org/presentationml/2006/ole">
            <mc:AlternateContent xmlns:mc="http://schemas.openxmlformats.org/markup-compatibility/2006">
              <mc:Choice xmlns:v="urn:schemas-microsoft-com:vml" Requires="v">
                <p:oleObj spid="_x0000_s19641" name="Clip" r:id="rId3" imgW="4579545" imgH="2249786" progId="MS_ClipArt_Gallery.2">
                  <p:embed/>
                </p:oleObj>
              </mc:Choice>
              <mc:Fallback>
                <p:oleObj name="Clip" r:id="rId3" imgW="4579545" imgH="2249786" progId="MS_ClipArt_Gallery.2">
                  <p:embed/>
                  <p:pic>
                    <p:nvPicPr>
                      <p:cNvPr id="1024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4114801"/>
                        <a:ext cx="3098800" cy="152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43" name="Object 3" descr="Female judge banging her gavel"/>
          <p:cNvGraphicFramePr>
            <a:graphicFrameLocks noChangeAspect="1"/>
          </p:cNvGraphicFramePr>
          <p:nvPr>
            <p:extLst>
              <p:ext uri="{D42A27DB-BD31-4B8C-83A1-F6EECF244321}">
                <p14:modId xmlns:p14="http://schemas.microsoft.com/office/powerpoint/2010/main" val="2242009697"/>
              </p:ext>
            </p:extLst>
          </p:nvPr>
        </p:nvGraphicFramePr>
        <p:xfrm>
          <a:off x="7035800" y="1447800"/>
          <a:ext cx="2281238" cy="2590800"/>
        </p:xfrm>
        <a:graphic>
          <a:graphicData uri="http://schemas.openxmlformats.org/presentationml/2006/ole">
            <mc:AlternateContent xmlns:mc="http://schemas.openxmlformats.org/markup-compatibility/2006">
              <mc:Choice xmlns:v="urn:schemas-microsoft-com:vml" Requires="v">
                <p:oleObj spid="_x0000_s19642" name="Clip" r:id="rId5" imgW="1614830" imgH="1833372" progId="MS_ClipArt_Gallery.2">
                  <p:embed/>
                </p:oleObj>
              </mc:Choice>
              <mc:Fallback>
                <p:oleObj name="Clip" r:id="rId5" imgW="1614830" imgH="1833372" progId="MS_ClipArt_Gallery.2">
                  <p:embed/>
                  <p:pic>
                    <p:nvPicPr>
                      <p:cNvPr id="10243"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35800" y="1447800"/>
                        <a:ext cx="2281238" cy="2590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45" name="Object 5" descr="gift box"/>
          <p:cNvGraphicFramePr>
            <a:graphicFrameLocks noChangeAspect="1"/>
          </p:cNvGraphicFramePr>
          <p:nvPr>
            <p:extLst>
              <p:ext uri="{D42A27DB-BD31-4B8C-83A1-F6EECF244321}">
                <p14:modId xmlns:p14="http://schemas.microsoft.com/office/powerpoint/2010/main" val="1862125128"/>
              </p:ext>
            </p:extLst>
          </p:nvPr>
        </p:nvGraphicFramePr>
        <p:xfrm>
          <a:off x="2057400" y="3124200"/>
          <a:ext cx="2133600" cy="1855788"/>
        </p:xfrm>
        <a:graphic>
          <a:graphicData uri="http://schemas.openxmlformats.org/presentationml/2006/ole">
            <mc:AlternateContent xmlns:mc="http://schemas.openxmlformats.org/markup-compatibility/2006">
              <mc:Choice xmlns:v="urn:schemas-microsoft-com:vml" Requires="v">
                <p:oleObj spid="_x0000_s19643" name="Clip" r:id="rId7" imgW="3988051" imgH="3468986" progId="MS_ClipArt_Gallery.2">
                  <p:embed/>
                </p:oleObj>
              </mc:Choice>
              <mc:Fallback>
                <p:oleObj name="Clip" r:id="rId7" imgW="3988051" imgH="3468986" progId="MS_ClipArt_Gallery.2">
                  <p:embed/>
                  <p:pic>
                    <p:nvPicPr>
                      <p:cNvPr id="10245"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57400" y="3124200"/>
                        <a:ext cx="2133600" cy="1855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0248" name="Picture 8" descr="j0283714"/>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2514601" y="1447800"/>
            <a:ext cx="10890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6022" name="Text Box 6"/>
          <p:cNvSpPr txBox="1">
            <a:spLocks noChangeArrowheads="1"/>
          </p:cNvSpPr>
          <p:nvPr/>
        </p:nvSpPr>
        <p:spPr bwMode="auto">
          <a:xfrm>
            <a:off x="7188200" y="6019800"/>
            <a:ext cx="1862138" cy="457200"/>
          </a:xfrm>
          <a:prstGeom prst="rect">
            <a:avLst/>
          </a:prstGeom>
          <a:noFill/>
          <a:ln w="9525">
            <a:noFill/>
            <a:miter lim="800000"/>
            <a:headEnd/>
            <a:tailEnd/>
          </a:ln>
          <a:effectLst/>
        </p:spPr>
        <p:txBody>
          <a:bodyPr wrap="none">
            <a:spAutoFit/>
          </a:bodyPr>
          <a:lstStyle/>
          <a:p>
            <a:pPr>
              <a:defRPr/>
            </a:pPr>
            <a:r>
              <a:rPr lang="en-US" altLang="en-US" sz="2400" b="1">
                <a:effectLst>
                  <a:outerShdw blurRad="38100" dist="38100" dir="2700000" algn="tl">
                    <a:srgbClr val="FFFFFF"/>
                  </a:outerShdw>
                </a:effectLst>
                <a:latin typeface="Times New Roman" pitchFamily="18" charset="0"/>
                <a:ea typeface="ＭＳ Ｐゴシック" charset="-128"/>
              </a:rPr>
              <a:t>Punishments</a:t>
            </a:r>
          </a:p>
        </p:txBody>
      </p:sp>
      <p:sp>
        <p:nvSpPr>
          <p:cNvPr id="726023" name="Rectangle 7"/>
          <p:cNvSpPr>
            <a:spLocks noChangeArrowheads="1"/>
          </p:cNvSpPr>
          <p:nvPr/>
        </p:nvSpPr>
        <p:spPr bwMode="auto">
          <a:xfrm>
            <a:off x="2362201" y="5181600"/>
            <a:ext cx="1336675" cy="457200"/>
          </a:xfrm>
          <a:prstGeom prst="rect">
            <a:avLst/>
          </a:prstGeom>
          <a:noFill/>
          <a:ln w="9525">
            <a:noFill/>
            <a:miter lim="800000"/>
            <a:headEnd/>
            <a:tailEnd/>
          </a:ln>
          <a:effectLst/>
        </p:spPr>
        <p:txBody>
          <a:bodyPr wrap="none">
            <a:spAutoFit/>
          </a:bodyPr>
          <a:lstStyle/>
          <a:p>
            <a:pPr>
              <a:defRPr/>
            </a:pPr>
            <a:r>
              <a:rPr lang="en-US" altLang="en-US" sz="2400" b="1" dirty="0">
                <a:effectLst>
                  <a:outerShdw blurRad="38100" dist="38100" dir="2700000" algn="tl">
                    <a:srgbClr val="FFFFFF"/>
                  </a:outerShdw>
                </a:effectLst>
                <a:latin typeface="Times New Roman" pitchFamily="18" charset="0"/>
                <a:ea typeface="ＭＳ Ｐゴシック" charset="-128"/>
              </a:rPr>
              <a:t>Rewards</a:t>
            </a:r>
          </a:p>
        </p:txBody>
      </p:sp>
    </p:spTree>
    <p:extLst>
      <p:ext uri="{BB962C8B-B14F-4D97-AF65-F5344CB8AC3E}">
        <p14:creationId xmlns:p14="http://schemas.microsoft.com/office/powerpoint/2010/main" val="18117140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Reinforcements</a:t>
            </a:r>
            <a:endParaRPr lang="en-US" dirty="0"/>
          </a:p>
        </p:txBody>
      </p:sp>
      <p:pic>
        <p:nvPicPr>
          <p:cNvPr id="20482" name="Picture 4" descr="PPTslides040411_highres_Page_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38848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Positive Reinforcement</a:t>
            </a:r>
            <a:endParaRPr lang="en-US" dirty="0"/>
          </a:p>
        </p:txBody>
      </p:sp>
      <p:pic>
        <p:nvPicPr>
          <p:cNvPr id="21506" name="Picture 4" descr="PPTslides040411_highres_Page_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88145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33605" y="693956"/>
            <a:ext cx="4232616" cy="1320800"/>
          </a:xfrm>
        </p:spPr>
        <p:txBody>
          <a:bodyPr/>
          <a:lstStyle/>
          <a:p>
            <a:pPr>
              <a:defRPr/>
            </a:pPr>
            <a:r>
              <a:rPr lang="en-US" altLang="en-US" dirty="0">
                <a:ea typeface="ＭＳ Ｐゴシック" charset="-128"/>
              </a:rPr>
              <a:t>How Incentives </a:t>
            </a:r>
            <a:br>
              <a:rPr lang="en-US" altLang="en-US" dirty="0">
                <a:ea typeface="ＭＳ Ｐゴシック" charset="-128"/>
              </a:rPr>
            </a:br>
            <a:r>
              <a:rPr lang="en-US" altLang="en-US" dirty="0">
                <a:ea typeface="ＭＳ Ｐゴシック" charset="-128"/>
              </a:rPr>
              <a:t>Could Work For You</a:t>
            </a:r>
            <a:endParaRPr lang="en-US" altLang="en-US" dirty="0">
              <a:ea typeface="ＭＳ Ｐゴシック" charset="-128"/>
            </a:endParaRPr>
          </a:p>
        </p:txBody>
      </p:sp>
      <p:grpSp>
        <p:nvGrpSpPr>
          <p:cNvPr id="2" name="Group 1" descr="More patients&#10;-attend treatment&#10;-give negative sample&#10;"/>
          <p:cNvGrpSpPr/>
          <p:nvPr/>
        </p:nvGrpSpPr>
        <p:grpSpPr>
          <a:xfrm>
            <a:off x="7988192" y="3307534"/>
            <a:ext cx="3395801" cy="1146222"/>
            <a:chOff x="7890886" y="2570117"/>
            <a:chExt cx="3395801" cy="1146222"/>
          </a:xfrm>
        </p:grpSpPr>
        <p:sp>
          <p:nvSpPr>
            <p:cNvPr id="743426" name="Rectangle 2"/>
            <p:cNvSpPr>
              <a:spLocks noChangeArrowheads="1"/>
            </p:cNvSpPr>
            <p:nvPr/>
          </p:nvSpPr>
          <p:spPr bwMode="auto">
            <a:xfrm>
              <a:off x="7890886" y="2570117"/>
              <a:ext cx="1875513" cy="369332"/>
            </a:xfrm>
            <a:prstGeom prst="rect">
              <a:avLst/>
            </a:prstGeom>
            <a:noFill/>
            <a:ln w="9525">
              <a:noFill/>
              <a:miter lim="800000"/>
              <a:headEnd/>
              <a:tailEnd/>
            </a:ln>
          </p:spPr>
          <p:txBody>
            <a:bodyPr wrap="none" lIns="0" tIns="0" rIns="0" bIns="0">
              <a:spAutoFit/>
            </a:bodyPr>
            <a:lstStyle/>
            <a:p>
              <a:pPr eaLnBrk="1" hangingPunct="1">
                <a:defRPr/>
              </a:pPr>
              <a:r>
                <a:rPr lang="en-US" altLang="en-US" sz="2400" dirty="0">
                  <a:ea typeface="ＭＳ Ｐゴシック" charset="-128"/>
                </a:rPr>
                <a:t>More</a:t>
              </a:r>
              <a:r>
                <a:rPr lang="en-US" altLang="en-US" sz="2400" b="1" dirty="0">
                  <a:effectLst>
                    <a:outerShdw blurRad="38100" dist="38100" dir="2700000" algn="tl">
                      <a:srgbClr val="FFFFFF"/>
                    </a:outerShdw>
                  </a:effectLst>
                  <a:latin typeface="Times"/>
                  <a:ea typeface="ＭＳ Ｐゴシック" charset="-128"/>
                </a:rPr>
                <a:t> </a:t>
              </a:r>
              <a:r>
                <a:rPr lang="en-US" altLang="en-US" sz="2400" dirty="0">
                  <a:ea typeface="ＭＳ Ｐゴシック" charset="-128"/>
                </a:rPr>
                <a:t>patients</a:t>
              </a:r>
            </a:p>
          </p:txBody>
        </p:sp>
        <p:sp>
          <p:nvSpPr>
            <p:cNvPr id="743427" name="Rectangle 3"/>
            <p:cNvSpPr>
              <a:spLocks noChangeArrowheads="1"/>
            </p:cNvSpPr>
            <p:nvPr/>
          </p:nvSpPr>
          <p:spPr bwMode="auto">
            <a:xfrm>
              <a:off x="8004923" y="2971224"/>
              <a:ext cx="2659382" cy="369332"/>
            </a:xfrm>
            <a:prstGeom prst="rect">
              <a:avLst/>
            </a:prstGeom>
            <a:noFill/>
            <a:ln w="9525">
              <a:noFill/>
              <a:miter lim="800000"/>
              <a:headEnd/>
              <a:tailEnd/>
            </a:ln>
          </p:spPr>
          <p:txBody>
            <a:bodyPr wrap="none" lIns="0" tIns="0" rIns="0" bIns="0">
              <a:spAutoFit/>
            </a:bodyPr>
            <a:lstStyle/>
            <a:p>
              <a:pPr eaLnBrk="1" hangingPunct="1">
                <a:buFontTx/>
                <a:buChar char="•"/>
                <a:defRPr/>
              </a:pPr>
              <a:r>
                <a:rPr lang="en-US" altLang="en-US" sz="2400" b="1" dirty="0">
                  <a:effectLst>
                    <a:outerShdw blurRad="38100" dist="38100" dir="2700000" algn="tl">
                      <a:srgbClr val="FFFFFF"/>
                    </a:outerShdw>
                  </a:effectLst>
                  <a:latin typeface="Times"/>
                  <a:ea typeface="ＭＳ Ｐゴシック" charset="-128"/>
                </a:rPr>
                <a:t>  </a:t>
              </a:r>
              <a:r>
                <a:rPr lang="en-US" altLang="en-US" sz="2400" dirty="0">
                  <a:ea typeface="ＭＳ Ｐゴシック" charset="-128"/>
                </a:rPr>
                <a:t>attend</a:t>
              </a:r>
              <a:r>
                <a:rPr lang="en-US" altLang="en-US" sz="2400" b="1" dirty="0">
                  <a:effectLst>
                    <a:outerShdw blurRad="38100" dist="38100" dir="2700000" algn="tl">
                      <a:srgbClr val="FFFFFF"/>
                    </a:outerShdw>
                  </a:effectLst>
                  <a:latin typeface="Times"/>
                  <a:ea typeface="ＭＳ Ｐゴシック" charset="-128"/>
                </a:rPr>
                <a:t> </a:t>
              </a:r>
              <a:r>
                <a:rPr lang="en-US" altLang="en-US" sz="2400" dirty="0">
                  <a:ea typeface="ＭＳ Ｐゴシック" charset="-128"/>
                </a:rPr>
                <a:t>treatment</a:t>
              </a:r>
            </a:p>
          </p:txBody>
        </p:sp>
        <p:sp>
          <p:nvSpPr>
            <p:cNvPr id="743428" name="Rectangle 4"/>
            <p:cNvSpPr>
              <a:spLocks noChangeArrowheads="1"/>
            </p:cNvSpPr>
            <p:nvPr/>
          </p:nvSpPr>
          <p:spPr bwMode="auto">
            <a:xfrm>
              <a:off x="7890886" y="3347007"/>
              <a:ext cx="3395801" cy="369332"/>
            </a:xfrm>
            <a:prstGeom prst="rect">
              <a:avLst/>
            </a:prstGeom>
            <a:noFill/>
            <a:ln w="9525">
              <a:noFill/>
              <a:miter lim="800000"/>
              <a:headEnd/>
              <a:tailEnd/>
            </a:ln>
          </p:spPr>
          <p:txBody>
            <a:bodyPr wrap="none" lIns="0" tIns="0" rIns="0" bIns="0">
              <a:spAutoFit/>
            </a:bodyPr>
            <a:lstStyle/>
            <a:p>
              <a:pPr marL="115888" indent="173038">
                <a:buFontTx/>
                <a:buChar char="•"/>
                <a:defRPr/>
              </a:pPr>
              <a:r>
                <a:rPr lang="en-US" altLang="en-US" sz="2400" b="1" dirty="0">
                  <a:effectLst>
                    <a:outerShdw blurRad="38100" dist="38100" dir="2700000" algn="tl">
                      <a:srgbClr val="FFFFFF"/>
                    </a:outerShdw>
                  </a:effectLst>
                  <a:latin typeface="Times"/>
                  <a:ea typeface="ＭＳ Ｐゴシック" charset="-128"/>
                </a:rPr>
                <a:t> </a:t>
              </a:r>
              <a:r>
                <a:rPr lang="en-US" altLang="en-US" sz="2400" dirty="0" smtClean="0">
                  <a:ea typeface="ＭＳ Ｐゴシック" charset="-128"/>
                </a:rPr>
                <a:t>giv</a:t>
              </a:r>
              <a:r>
                <a:rPr lang="en-US" altLang="en-US" sz="2400" dirty="0">
                  <a:ea typeface="ＭＳ Ｐゴシック" charset="-128"/>
                </a:rPr>
                <a:t>e</a:t>
              </a:r>
              <a:r>
                <a:rPr lang="en-US" altLang="en-US" sz="2400" dirty="0" smtClean="0">
                  <a:ea typeface="ＭＳ Ｐゴシック" charset="-128"/>
                </a:rPr>
                <a:t> negative samples</a:t>
              </a:r>
              <a:endParaRPr lang="en-US" altLang="en-US" sz="2400" dirty="0">
                <a:ea typeface="ＭＳ Ｐゴシック" charset="-128"/>
              </a:endParaRPr>
            </a:p>
          </p:txBody>
        </p:sp>
      </p:grpSp>
      <p:sp>
        <p:nvSpPr>
          <p:cNvPr id="743436" name="Rectangle 12"/>
          <p:cNvSpPr>
            <a:spLocks noChangeArrowheads="1"/>
          </p:cNvSpPr>
          <p:nvPr/>
        </p:nvSpPr>
        <p:spPr bwMode="auto">
          <a:xfrm>
            <a:off x="1179304" y="3353097"/>
            <a:ext cx="3151505" cy="1107996"/>
          </a:xfrm>
          <a:prstGeom prst="rect">
            <a:avLst/>
          </a:prstGeom>
          <a:noFill/>
          <a:ln w="9525">
            <a:noFill/>
            <a:miter lim="800000"/>
            <a:headEnd/>
            <a:tailEnd/>
          </a:ln>
        </p:spPr>
        <p:txBody>
          <a:bodyPr wrap="none" lIns="0" tIns="0" rIns="0" bIns="0">
            <a:spAutoFit/>
          </a:bodyPr>
          <a:lstStyle/>
          <a:p>
            <a:pPr algn="ctr" eaLnBrk="1" hangingPunct="1">
              <a:defRPr/>
            </a:pPr>
            <a:r>
              <a:rPr lang="en-US" altLang="en-US" sz="2400" dirty="0">
                <a:ea typeface="ＭＳ Ｐゴシック" charset="-128"/>
              </a:rPr>
              <a:t>Patient attends</a:t>
            </a:r>
          </a:p>
          <a:p>
            <a:pPr algn="ctr" eaLnBrk="1" hangingPunct="1">
              <a:defRPr/>
            </a:pPr>
            <a:r>
              <a:rPr lang="en-US" altLang="en-US" sz="2400" dirty="0">
                <a:ea typeface="ＭＳ Ｐゴシック" charset="-128"/>
              </a:rPr>
              <a:t>treatment,</a:t>
            </a:r>
          </a:p>
          <a:p>
            <a:pPr algn="ctr" eaLnBrk="1" hangingPunct="1">
              <a:defRPr/>
            </a:pPr>
            <a:r>
              <a:rPr lang="en-US" altLang="en-US" sz="2400" dirty="0">
                <a:ea typeface="ＭＳ Ｐゴシック" charset="-128"/>
              </a:rPr>
              <a:t>g</a:t>
            </a:r>
            <a:r>
              <a:rPr lang="en-US" altLang="en-US" sz="2400" dirty="0" smtClean="0">
                <a:ea typeface="ＭＳ Ｐゴシック" charset="-128"/>
              </a:rPr>
              <a:t>ives </a:t>
            </a:r>
            <a:r>
              <a:rPr lang="en-US" altLang="en-US" sz="2400" dirty="0">
                <a:ea typeface="ＭＳ Ｐゴシック" charset="-128"/>
              </a:rPr>
              <a:t>negative samples</a:t>
            </a:r>
          </a:p>
        </p:txBody>
      </p:sp>
      <p:sp>
        <p:nvSpPr>
          <p:cNvPr id="743438" name="Rectangle 14"/>
          <p:cNvSpPr>
            <a:spLocks noChangeArrowheads="1"/>
          </p:cNvSpPr>
          <p:nvPr/>
        </p:nvSpPr>
        <p:spPr bwMode="auto">
          <a:xfrm>
            <a:off x="4626462" y="2514384"/>
            <a:ext cx="2689839" cy="430887"/>
          </a:xfrm>
          <a:prstGeom prst="rect">
            <a:avLst/>
          </a:prstGeom>
          <a:noFill/>
          <a:ln w="9525">
            <a:noFill/>
            <a:miter lim="800000"/>
            <a:headEnd/>
            <a:tailEnd/>
          </a:ln>
        </p:spPr>
        <p:txBody>
          <a:bodyPr wrap="none" lIns="0" tIns="0" rIns="0" bIns="0">
            <a:spAutoFit/>
          </a:bodyPr>
          <a:lstStyle/>
          <a:p>
            <a:pPr eaLnBrk="1" hangingPunct="1">
              <a:defRPr/>
            </a:pPr>
            <a:r>
              <a:rPr lang="en-US" altLang="en-US" sz="2400" b="1" dirty="0">
                <a:ea typeface="ＭＳ Ｐゴシック" charset="-128"/>
              </a:rPr>
              <a:t>   </a:t>
            </a:r>
            <a:r>
              <a:rPr lang="en-US" altLang="en-US" sz="2800" b="1" dirty="0">
                <a:ea typeface="ＭＳ Ｐゴシック" charset="-128"/>
              </a:rPr>
              <a:t>Give Incentive</a:t>
            </a:r>
          </a:p>
        </p:txBody>
      </p:sp>
      <p:grpSp>
        <p:nvGrpSpPr>
          <p:cNvPr id="22536" name="Group 15" descr="arrow to photo of someone handing another person a credit card then another arrow"/>
          <p:cNvGrpSpPr>
            <a:grpSpLocks/>
          </p:cNvGrpSpPr>
          <p:nvPr/>
        </p:nvGrpSpPr>
        <p:grpSpPr bwMode="auto">
          <a:xfrm>
            <a:off x="4648200" y="3276601"/>
            <a:ext cx="3054350" cy="1223963"/>
            <a:chOff x="2131" y="1870"/>
            <a:chExt cx="1924" cy="771"/>
          </a:xfrm>
        </p:grpSpPr>
        <p:grpSp>
          <p:nvGrpSpPr>
            <p:cNvPr id="22538" name="Group 16"/>
            <p:cNvGrpSpPr>
              <a:grpSpLocks/>
            </p:cNvGrpSpPr>
            <p:nvPr/>
          </p:nvGrpSpPr>
          <p:grpSpPr bwMode="auto">
            <a:xfrm>
              <a:off x="2131" y="2129"/>
              <a:ext cx="481" cy="450"/>
              <a:chOff x="2131" y="2129"/>
              <a:chExt cx="481" cy="450"/>
            </a:xfrm>
          </p:grpSpPr>
          <p:sp>
            <p:nvSpPr>
              <p:cNvPr id="22572" name="Freeform 17"/>
              <p:cNvSpPr>
                <a:spLocks/>
              </p:cNvSpPr>
              <p:nvPr/>
            </p:nvSpPr>
            <p:spPr bwMode="auto">
              <a:xfrm>
                <a:off x="2146" y="2150"/>
                <a:ext cx="446" cy="408"/>
              </a:xfrm>
              <a:custGeom>
                <a:avLst/>
                <a:gdLst>
                  <a:gd name="T0" fmla="*/ 0 w 446"/>
                  <a:gd name="T1" fmla="*/ 319 h 408"/>
                  <a:gd name="T2" fmla="*/ 290 w 446"/>
                  <a:gd name="T3" fmla="*/ 319 h 408"/>
                  <a:gd name="T4" fmla="*/ 290 w 446"/>
                  <a:gd name="T5" fmla="*/ 408 h 408"/>
                  <a:gd name="T6" fmla="*/ 446 w 446"/>
                  <a:gd name="T7" fmla="*/ 204 h 408"/>
                  <a:gd name="T8" fmla="*/ 290 w 446"/>
                  <a:gd name="T9" fmla="*/ 0 h 408"/>
                  <a:gd name="T10" fmla="*/ 290 w 446"/>
                  <a:gd name="T11" fmla="*/ 89 h 408"/>
                  <a:gd name="T12" fmla="*/ 0 w 446"/>
                  <a:gd name="T13" fmla="*/ 89 h 408"/>
                  <a:gd name="T14" fmla="*/ 0 w 446"/>
                  <a:gd name="T15" fmla="*/ 319 h 408"/>
                  <a:gd name="T16" fmla="*/ 0 60000 65536"/>
                  <a:gd name="T17" fmla="*/ 0 60000 65536"/>
                  <a:gd name="T18" fmla="*/ 0 60000 65536"/>
                  <a:gd name="T19" fmla="*/ 0 60000 65536"/>
                  <a:gd name="T20" fmla="*/ 0 60000 65536"/>
                  <a:gd name="T21" fmla="*/ 0 60000 65536"/>
                  <a:gd name="T22" fmla="*/ 0 60000 65536"/>
                  <a:gd name="T23" fmla="*/ 0 60000 65536"/>
                  <a:gd name="T24" fmla="*/ 0 w 446"/>
                  <a:gd name="T25" fmla="*/ 0 h 408"/>
                  <a:gd name="T26" fmla="*/ 446 w 446"/>
                  <a:gd name="T27" fmla="*/ 408 h 4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6" h="408">
                    <a:moveTo>
                      <a:pt x="0" y="319"/>
                    </a:moveTo>
                    <a:lnTo>
                      <a:pt x="290" y="319"/>
                    </a:lnTo>
                    <a:lnTo>
                      <a:pt x="290" y="408"/>
                    </a:lnTo>
                    <a:lnTo>
                      <a:pt x="446" y="204"/>
                    </a:lnTo>
                    <a:lnTo>
                      <a:pt x="290" y="0"/>
                    </a:lnTo>
                    <a:lnTo>
                      <a:pt x="290" y="89"/>
                    </a:lnTo>
                    <a:lnTo>
                      <a:pt x="0" y="89"/>
                    </a:lnTo>
                    <a:lnTo>
                      <a:pt x="0" y="319"/>
                    </a:lnTo>
                    <a:close/>
                  </a:path>
                </a:pathLst>
              </a:custGeom>
              <a:solidFill>
                <a:srgbClr val="FF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73" name="Freeform 18"/>
              <p:cNvSpPr>
                <a:spLocks/>
              </p:cNvSpPr>
              <p:nvPr/>
            </p:nvSpPr>
            <p:spPr bwMode="auto">
              <a:xfrm>
                <a:off x="2131" y="2129"/>
                <a:ext cx="481" cy="450"/>
              </a:xfrm>
              <a:custGeom>
                <a:avLst/>
                <a:gdLst>
                  <a:gd name="T0" fmla="*/ 0 w 481"/>
                  <a:gd name="T1" fmla="*/ 92 h 450"/>
                  <a:gd name="T2" fmla="*/ 0 w 481"/>
                  <a:gd name="T3" fmla="*/ 357 h 450"/>
                  <a:gd name="T4" fmla="*/ 290 w 481"/>
                  <a:gd name="T5" fmla="*/ 357 h 450"/>
                  <a:gd name="T6" fmla="*/ 290 w 481"/>
                  <a:gd name="T7" fmla="*/ 434 h 450"/>
                  <a:gd name="T8" fmla="*/ 292 w 481"/>
                  <a:gd name="T9" fmla="*/ 442 h 450"/>
                  <a:gd name="T10" fmla="*/ 295 w 481"/>
                  <a:gd name="T11" fmla="*/ 448 h 450"/>
                  <a:gd name="T12" fmla="*/ 305 w 481"/>
                  <a:gd name="T13" fmla="*/ 450 h 450"/>
                  <a:gd name="T14" fmla="*/ 310 w 481"/>
                  <a:gd name="T15" fmla="*/ 447 h 450"/>
                  <a:gd name="T16" fmla="*/ 315 w 481"/>
                  <a:gd name="T17" fmla="*/ 442 h 450"/>
                  <a:gd name="T18" fmla="*/ 481 w 481"/>
                  <a:gd name="T19" fmla="*/ 225 h 450"/>
                  <a:gd name="T20" fmla="*/ 315 w 481"/>
                  <a:gd name="T21" fmla="*/ 8 h 450"/>
                  <a:gd name="T22" fmla="*/ 310 w 481"/>
                  <a:gd name="T23" fmla="*/ 3 h 450"/>
                  <a:gd name="T24" fmla="*/ 305 w 481"/>
                  <a:gd name="T25" fmla="*/ 0 h 450"/>
                  <a:gd name="T26" fmla="*/ 295 w 481"/>
                  <a:gd name="T27" fmla="*/ 1 h 450"/>
                  <a:gd name="T28" fmla="*/ 292 w 481"/>
                  <a:gd name="T29" fmla="*/ 8 h 450"/>
                  <a:gd name="T30" fmla="*/ 290 w 481"/>
                  <a:gd name="T31" fmla="*/ 16 h 450"/>
                  <a:gd name="T32" fmla="*/ 290 w 481"/>
                  <a:gd name="T33" fmla="*/ 92 h 450"/>
                  <a:gd name="T34" fmla="*/ 0 w 481"/>
                  <a:gd name="T35" fmla="*/ 92 h 450"/>
                  <a:gd name="T36" fmla="*/ 15 w 481"/>
                  <a:gd name="T37" fmla="*/ 110 h 450"/>
                  <a:gd name="T38" fmla="*/ 305 w 481"/>
                  <a:gd name="T39" fmla="*/ 110 h 450"/>
                  <a:gd name="T40" fmla="*/ 305 w 481"/>
                  <a:gd name="T41" fmla="*/ 21 h 450"/>
                  <a:gd name="T42" fmla="*/ 461 w 481"/>
                  <a:gd name="T43" fmla="*/ 225 h 450"/>
                  <a:gd name="T44" fmla="*/ 305 w 481"/>
                  <a:gd name="T45" fmla="*/ 429 h 450"/>
                  <a:gd name="T46" fmla="*/ 305 w 481"/>
                  <a:gd name="T47" fmla="*/ 340 h 450"/>
                  <a:gd name="T48" fmla="*/ 15 w 481"/>
                  <a:gd name="T49" fmla="*/ 340 h 450"/>
                  <a:gd name="T50" fmla="*/ 15 w 481"/>
                  <a:gd name="T51" fmla="*/ 110 h 450"/>
                  <a:gd name="T52" fmla="*/ 0 w 481"/>
                  <a:gd name="T53" fmla="*/ 92 h 45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81"/>
                  <a:gd name="T82" fmla="*/ 0 h 450"/>
                  <a:gd name="T83" fmla="*/ 481 w 481"/>
                  <a:gd name="T84" fmla="*/ 450 h 45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81" h="450">
                    <a:moveTo>
                      <a:pt x="0" y="92"/>
                    </a:moveTo>
                    <a:lnTo>
                      <a:pt x="0" y="357"/>
                    </a:lnTo>
                    <a:lnTo>
                      <a:pt x="290" y="357"/>
                    </a:lnTo>
                    <a:lnTo>
                      <a:pt x="290" y="434"/>
                    </a:lnTo>
                    <a:lnTo>
                      <a:pt x="292" y="442"/>
                    </a:lnTo>
                    <a:lnTo>
                      <a:pt x="295" y="448"/>
                    </a:lnTo>
                    <a:lnTo>
                      <a:pt x="305" y="450"/>
                    </a:lnTo>
                    <a:lnTo>
                      <a:pt x="310" y="447"/>
                    </a:lnTo>
                    <a:lnTo>
                      <a:pt x="315" y="442"/>
                    </a:lnTo>
                    <a:lnTo>
                      <a:pt x="481" y="225"/>
                    </a:lnTo>
                    <a:lnTo>
                      <a:pt x="315" y="8"/>
                    </a:lnTo>
                    <a:lnTo>
                      <a:pt x="310" y="3"/>
                    </a:lnTo>
                    <a:lnTo>
                      <a:pt x="305" y="0"/>
                    </a:lnTo>
                    <a:lnTo>
                      <a:pt x="295" y="1"/>
                    </a:lnTo>
                    <a:lnTo>
                      <a:pt x="292" y="8"/>
                    </a:lnTo>
                    <a:lnTo>
                      <a:pt x="290" y="16"/>
                    </a:lnTo>
                    <a:lnTo>
                      <a:pt x="290" y="92"/>
                    </a:lnTo>
                    <a:lnTo>
                      <a:pt x="0" y="92"/>
                    </a:lnTo>
                    <a:lnTo>
                      <a:pt x="15" y="110"/>
                    </a:lnTo>
                    <a:lnTo>
                      <a:pt x="305" y="110"/>
                    </a:lnTo>
                    <a:lnTo>
                      <a:pt x="305" y="21"/>
                    </a:lnTo>
                    <a:lnTo>
                      <a:pt x="461" y="225"/>
                    </a:lnTo>
                    <a:lnTo>
                      <a:pt x="305" y="429"/>
                    </a:lnTo>
                    <a:lnTo>
                      <a:pt x="305" y="340"/>
                    </a:lnTo>
                    <a:lnTo>
                      <a:pt x="15" y="340"/>
                    </a:lnTo>
                    <a:lnTo>
                      <a:pt x="15" y="110"/>
                    </a:lnTo>
                    <a:lnTo>
                      <a:pt x="0" y="92"/>
                    </a:lnTo>
                    <a:close/>
                  </a:path>
                </a:pathLst>
              </a:custGeom>
              <a:solidFill>
                <a:srgbClr val="C218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74" name="Freeform 19"/>
              <p:cNvSpPr>
                <a:spLocks/>
              </p:cNvSpPr>
              <p:nvPr/>
            </p:nvSpPr>
            <p:spPr bwMode="auto">
              <a:xfrm>
                <a:off x="2146" y="2150"/>
                <a:ext cx="446" cy="408"/>
              </a:xfrm>
              <a:custGeom>
                <a:avLst/>
                <a:gdLst>
                  <a:gd name="T0" fmla="*/ 0 w 446"/>
                  <a:gd name="T1" fmla="*/ 319 h 408"/>
                  <a:gd name="T2" fmla="*/ 290 w 446"/>
                  <a:gd name="T3" fmla="*/ 319 h 408"/>
                  <a:gd name="T4" fmla="*/ 290 w 446"/>
                  <a:gd name="T5" fmla="*/ 408 h 408"/>
                  <a:gd name="T6" fmla="*/ 446 w 446"/>
                  <a:gd name="T7" fmla="*/ 204 h 408"/>
                  <a:gd name="T8" fmla="*/ 290 w 446"/>
                  <a:gd name="T9" fmla="*/ 0 h 408"/>
                  <a:gd name="T10" fmla="*/ 290 w 446"/>
                  <a:gd name="T11" fmla="*/ 89 h 408"/>
                  <a:gd name="T12" fmla="*/ 0 w 446"/>
                  <a:gd name="T13" fmla="*/ 89 h 408"/>
                  <a:gd name="T14" fmla="*/ 0 w 446"/>
                  <a:gd name="T15" fmla="*/ 319 h 408"/>
                  <a:gd name="T16" fmla="*/ 0 w 446"/>
                  <a:gd name="T17" fmla="*/ 319 h 4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6"/>
                  <a:gd name="T28" fmla="*/ 0 h 408"/>
                  <a:gd name="T29" fmla="*/ 446 w 446"/>
                  <a:gd name="T30" fmla="*/ 408 h 4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6" h="408">
                    <a:moveTo>
                      <a:pt x="0" y="319"/>
                    </a:moveTo>
                    <a:lnTo>
                      <a:pt x="290" y="319"/>
                    </a:lnTo>
                    <a:lnTo>
                      <a:pt x="290" y="408"/>
                    </a:lnTo>
                    <a:lnTo>
                      <a:pt x="446" y="204"/>
                    </a:lnTo>
                    <a:lnTo>
                      <a:pt x="290" y="0"/>
                    </a:lnTo>
                    <a:lnTo>
                      <a:pt x="290" y="89"/>
                    </a:lnTo>
                    <a:lnTo>
                      <a:pt x="0" y="89"/>
                    </a:lnTo>
                    <a:lnTo>
                      <a:pt x="0" y="319"/>
                    </a:lnTo>
                    <a:close/>
                  </a:path>
                </a:pathLst>
              </a:custGeom>
              <a:noFill/>
              <a:ln w="31750">
                <a:solidFill>
                  <a:srgbClr val="FFFF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75" name="Freeform 20"/>
              <p:cNvSpPr>
                <a:spLocks/>
              </p:cNvSpPr>
              <p:nvPr/>
            </p:nvSpPr>
            <p:spPr bwMode="auto">
              <a:xfrm>
                <a:off x="2131" y="2129"/>
                <a:ext cx="481" cy="450"/>
              </a:xfrm>
              <a:custGeom>
                <a:avLst/>
                <a:gdLst>
                  <a:gd name="T0" fmla="*/ 0 w 481"/>
                  <a:gd name="T1" fmla="*/ 92 h 450"/>
                  <a:gd name="T2" fmla="*/ 0 w 481"/>
                  <a:gd name="T3" fmla="*/ 357 h 450"/>
                  <a:gd name="T4" fmla="*/ 290 w 481"/>
                  <a:gd name="T5" fmla="*/ 357 h 450"/>
                  <a:gd name="T6" fmla="*/ 290 w 481"/>
                  <a:gd name="T7" fmla="*/ 434 h 450"/>
                  <a:gd name="T8" fmla="*/ 292 w 481"/>
                  <a:gd name="T9" fmla="*/ 442 h 450"/>
                  <a:gd name="T10" fmla="*/ 295 w 481"/>
                  <a:gd name="T11" fmla="*/ 448 h 450"/>
                  <a:gd name="T12" fmla="*/ 305 w 481"/>
                  <a:gd name="T13" fmla="*/ 450 h 450"/>
                  <a:gd name="T14" fmla="*/ 310 w 481"/>
                  <a:gd name="T15" fmla="*/ 447 h 450"/>
                  <a:gd name="T16" fmla="*/ 315 w 481"/>
                  <a:gd name="T17" fmla="*/ 442 h 450"/>
                  <a:gd name="T18" fmla="*/ 481 w 481"/>
                  <a:gd name="T19" fmla="*/ 225 h 450"/>
                  <a:gd name="T20" fmla="*/ 315 w 481"/>
                  <a:gd name="T21" fmla="*/ 8 h 450"/>
                  <a:gd name="T22" fmla="*/ 310 w 481"/>
                  <a:gd name="T23" fmla="*/ 3 h 450"/>
                  <a:gd name="T24" fmla="*/ 305 w 481"/>
                  <a:gd name="T25" fmla="*/ 0 h 450"/>
                  <a:gd name="T26" fmla="*/ 295 w 481"/>
                  <a:gd name="T27" fmla="*/ 1 h 450"/>
                  <a:gd name="T28" fmla="*/ 292 w 481"/>
                  <a:gd name="T29" fmla="*/ 8 h 450"/>
                  <a:gd name="T30" fmla="*/ 290 w 481"/>
                  <a:gd name="T31" fmla="*/ 16 h 450"/>
                  <a:gd name="T32" fmla="*/ 290 w 481"/>
                  <a:gd name="T33" fmla="*/ 92 h 450"/>
                  <a:gd name="T34" fmla="*/ 0 w 481"/>
                  <a:gd name="T35" fmla="*/ 92 h 450"/>
                  <a:gd name="T36" fmla="*/ 15 w 481"/>
                  <a:gd name="T37" fmla="*/ 110 h 450"/>
                  <a:gd name="T38" fmla="*/ 305 w 481"/>
                  <a:gd name="T39" fmla="*/ 110 h 450"/>
                  <a:gd name="T40" fmla="*/ 305 w 481"/>
                  <a:gd name="T41" fmla="*/ 21 h 450"/>
                  <a:gd name="T42" fmla="*/ 461 w 481"/>
                  <a:gd name="T43" fmla="*/ 225 h 450"/>
                  <a:gd name="T44" fmla="*/ 305 w 481"/>
                  <a:gd name="T45" fmla="*/ 429 h 450"/>
                  <a:gd name="T46" fmla="*/ 305 w 481"/>
                  <a:gd name="T47" fmla="*/ 340 h 450"/>
                  <a:gd name="T48" fmla="*/ 15 w 481"/>
                  <a:gd name="T49" fmla="*/ 340 h 450"/>
                  <a:gd name="T50" fmla="*/ 15 w 481"/>
                  <a:gd name="T51" fmla="*/ 110 h 450"/>
                  <a:gd name="T52" fmla="*/ 0 w 481"/>
                  <a:gd name="T53" fmla="*/ 92 h 450"/>
                  <a:gd name="T54" fmla="*/ 0 w 481"/>
                  <a:gd name="T55" fmla="*/ 92 h 45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1"/>
                  <a:gd name="T85" fmla="*/ 0 h 450"/>
                  <a:gd name="T86" fmla="*/ 481 w 481"/>
                  <a:gd name="T87" fmla="*/ 450 h 45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1" h="450">
                    <a:moveTo>
                      <a:pt x="0" y="92"/>
                    </a:moveTo>
                    <a:lnTo>
                      <a:pt x="0" y="357"/>
                    </a:lnTo>
                    <a:lnTo>
                      <a:pt x="290" y="357"/>
                    </a:lnTo>
                    <a:lnTo>
                      <a:pt x="290" y="434"/>
                    </a:lnTo>
                    <a:lnTo>
                      <a:pt x="292" y="442"/>
                    </a:lnTo>
                    <a:lnTo>
                      <a:pt x="295" y="448"/>
                    </a:lnTo>
                    <a:lnTo>
                      <a:pt x="305" y="450"/>
                    </a:lnTo>
                    <a:lnTo>
                      <a:pt x="310" y="447"/>
                    </a:lnTo>
                    <a:lnTo>
                      <a:pt x="315" y="442"/>
                    </a:lnTo>
                    <a:lnTo>
                      <a:pt x="481" y="225"/>
                    </a:lnTo>
                    <a:lnTo>
                      <a:pt x="315" y="8"/>
                    </a:lnTo>
                    <a:lnTo>
                      <a:pt x="310" y="3"/>
                    </a:lnTo>
                    <a:lnTo>
                      <a:pt x="305" y="0"/>
                    </a:lnTo>
                    <a:lnTo>
                      <a:pt x="295" y="1"/>
                    </a:lnTo>
                    <a:lnTo>
                      <a:pt x="292" y="8"/>
                    </a:lnTo>
                    <a:lnTo>
                      <a:pt x="290" y="16"/>
                    </a:lnTo>
                    <a:lnTo>
                      <a:pt x="290" y="92"/>
                    </a:lnTo>
                    <a:lnTo>
                      <a:pt x="0" y="92"/>
                    </a:lnTo>
                    <a:lnTo>
                      <a:pt x="15" y="110"/>
                    </a:lnTo>
                    <a:lnTo>
                      <a:pt x="305" y="110"/>
                    </a:lnTo>
                    <a:lnTo>
                      <a:pt x="305" y="21"/>
                    </a:lnTo>
                    <a:lnTo>
                      <a:pt x="461" y="225"/>
                    </a:lnTo>
                    <a:lnTo>
                      <a:pt x="305" y="429"/>
                    </a:lnTo>
                    <a:lnTo>
                      <a:pt x="305" y="340"/>
                    </a:lnTo>
                    <a:lnTo>
                      <a:pt x="15" y="340"/>
                    </a:lnTo>
                    <a:lnTo>
                      <a:pt x="15" y="110"/>
                    </a:lnTo>
                    <a:lnTo>
                      <a:pt x="0" y="92"/>
                    </a:lnTo>
                    <a:close/>
                  </a:path>
                </a:pathLst>
              </a:custGeom>
              <a:noFill/>
              <a:ln w="31750">
                <a:solidFill>
                  <a:srgbClr val="C2182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2539" name="Group 21"/>
            <p:cNvGrpSpPr>
              <a:grpSpLocks/>
            </p:cNvGrpSpPr>
            <p:nvPr/>
          </p:nvGrpSpPr>
          <p:grpSpPr bwMode="auto">
            <a:xfrm>
              <a:off x="2657" y="1870"/>
              <a:ext cx="853" cy="771"/>
              <a:chOff x="2657" y="1870"/>
              <a:chExt cx="853" cy="771"/>
            </a:xfrm>
          </p:grpSpPr>
          <p:sp>
            <p:nvSpPr>
              <p:cNvPr id="22545" name="Freeform 22"/>
              <p:cNvSpPr>
                <a:spLocks/>
              </p:cNvSpPr>
              <p:nvPr/>
            </p:nvSpPr>
            <p:spPr bwMode="auto">
              <a:xfrm>
                <a:off x="2657" y="1876"/>
                <a:ext cx="853" cy="737"/>
              </a:xfrm>
              <a:custGeom>
                <a:avLst/>
                <a:gdLst>
                  <a:gd name="T0" fmla="*/ 0 w 853"/>
                  <a:gd name="T1" fmla="*/ 397 h 737"/>
                  <a:gd name="T2" fmla="*/ 5 w 853"/>
                  <a:gd name="T3" fmla="*/ 440 h 737"/>
                  <a:gd name="T4" fmla="*/ 18 w 853"/>
                  <a:gd name="T5" fmla="*/ 476 h 737"/>
                  <a:gd name="T6" fmla="*/ 40 w 853"/>
                  <a:gd name="T7" fmla="*/ 504 h 737"/>
                  <a:gd name="T8" fmla="*/ 68 w 853"/>
                  <a:gd name="T9" fmla="*/ 523 h 737"/>
                  <a:gd name="T10" fmla="*/ 85 w 853"/>
                  <a:gd name="T11" fmla="*/ 539 h 737"/>
                  <a:gd name="T12" fmla="*/ 93 w 853"/>
                  <a:gd name="T13" fmla="*/ 562 h 737"/>
                  <a:gd name="T14" fmla="*/ 97 w 853"/>
                  <a:gd name="T15" fmla="*/ 586 h 737"/>
                  <a:gd name="T16" fmla="*/ 95 w 853"/>
                  <a:gd name="T17" fmla="*/ 607 h 737"/>
                  <a:gd name="T18" fmla="*/ 102 w 853"/>
                  <a:gd name="T19" fmla="*/ 674 h 737"/>
                  <a:gd name="T20" fmla="*/ 137 w 853"/>
                  <a:gd name="T21" fmla="*/ 719 h 737"/>
                  <a:gd name="T22" fmla="*/ 190 w 853"/>
                  <a:gd name="T23" fmla="*/ 737 h 737"/>
                  <a:gd name="T24" fmla="*/ 247 w 853"/>
                  <a:gd name="T25" fmla="*/ 724 h 737"/>
                  <a:gd name="T26" fmla="*/ 279 w 853"/>
                  <a:gd name="T27" fmla="*/ 701 h 737"/>
                  <a:gd name="T28" fmla="*/ 316 w 853"/>
                  <a:gd name="T29" fmla="*/ 674 h 737"/>
                  <a:gd name="T30" fmla="*/ 359 w 853"/>
                  <a:gd name="T31" fmla="*/ 659 h 737"/>
                  <a:gd name="T32" fmla="*/ 407 w 853"/>
                  <a:gd name="T33" fmla="*/ 674 h 737"/>
                  <a:gd name="T34" fmla="*/ 481 w 853"/>
                  <a:gd name="T35" fmla="*/ 711 h 737"/>
                  <a:gd name="T36" fmla="*/ 559 w 853"/>
                  <a:gd name="T37" fmla="*/ 730 h 737"/>
                  <a:gd name="T38" fmla="*/ 638 w 853"/>
                  <a:gd name="T39" fmla="*/ 719 h 737"/>
                  <a:gd name="T40" fmla="*/ 711 w 853"/>
                  <a:gd name="T41" fmla="*/ 672 h 737"/>
                  <a:gd name="T42" fmla="*/ 723 w 853"/>
                  <a:gd name="T43" fmla="*/ 643 h 737"/>
                  <a:gd name="T44" fmla="*/ 731 w 853"/>
                  <a:gd name="T45" fmla="*/ 612 h 737"/>
                  <a:gd name="T46" fmla="*/ 738 w 853"/>
                  <a:gd name="T47" fmla="*/ 581 h 737"/>
                  <a:gd name="T48" fmla="*/ 748 w 853"/>
                  <a:gd name="T49" fmla="*/ 551 h 737"/>
                  <a:gd name="T50" fmla="*/ 768 w 853"/>
                  <a:gd name="T51" fmla="*/ 521 h 737"/>
                  <a:gd name="T52" fmla="*/ 798 w 853"/>
                  <a:gd name="T53" fmla="*/ 496 h 737"/>
                  <a:gd name="T54" fmla="*/ 828 w 853"/>
                  <a:gd name="T55" fmla="*/ 471 h 737"/>
                  <a:gd name="T56" fmla="*/ 850 w 853"/>
                  <a:gd name="T57" fmla="*/ 444 h 737"/>
                  <a:gd name="T58" fmla="*/ 852 w 853"/>
                  <a:gd name="T59" fmla="*/ 371 h 737"/>
                  <a:gd name="T60" fmla="*/ 833 w 853"/>
                  <a:gd name="T61" fmla="*/ 303 h 737"/>
                  <a:gd name="T62" fmla="*/ 803 w 853"/>
                  <a:gd name="T63" fmla="*/ 249 h 737"/>
                  <a:gd name="T64" fmla="*/ 770 w 853"/>
                  <a:gd name="T65" fmla="*/ 219 h 737"/>
                  <a:gd name="T66" fmla="*/ 740 w 853"/>
                  <a:gd name="T67" fmla="*/ 183 h 737"/>
                  <a:gd name="T68" fmla="*/ 713 w 853"/>
                  <a:gd name="T69" fmla="*/ 126 h 737"/>
                  <a:gd name="T70" fmla="*/ 681 w 853"/>
                  <a:gd name="T71" fmla="*/ 75 h 737"/>
                  <a:gd name="T72" fmla="*/ 636 w 853"/>
                  <a:gd name="T73" fmla="*/ 52 h 737"/>
                  <a:gd name="T74" fmla="*/ 593 w 853"/>
                  <a:gd name="T75" fmla="*/ 49 h 737"/>
                  <a:gd name="T76" fmla="*/ 564 w 853"/>
                  <a:gd name="T77" fmla="*/ 41 h 737"/>
                  <a:gd name="T78" fmla="*/ 539 w 853"/>
                  <a:gd name="T79" fmla="*/ 26 h 737"/>
                  <a:gd name="T80" fmla="*/ 508 w 853"/>
                  <a:gd name="T81" fmla="*/ 5 h 737"/>
                  <a:gd name="T82" fmla="*/ 478 w 853"/>
                  <a:gd name="T83" fmla="*/ 0 h 737"/>
                  <a:gd name="T84" fmla="*/ 444 w 853"/>
                  <a:gd name="T85" fmla="*/ 3 h 737"/>
                  <a:gd name="T86" fmla="*/ 409 w 853"/>
                  <a:gd name="T87" fmla="*/ 18 h 737"/>
                  <a:gd name="T88" fmla="*/ 376 w 853"/>
                  <a:gd name="T89" fmla="*/ 52 h 737"/>
                  <a:gd name="T90" fmla="*/ 342 w 853"/>
                  <a:gd name="T91" fmla="*/ 89 h 737"/>
                  <a:gd name="T92" fmla="*/ 309 w 853"/>
                  <a:gd name="T93" fmla="*/ 99 h 737"/>
                  <a:gd name="T94" fmla="*/ 265 w 853"/>
                  <a:gd name="T95" fmla="*/ 99 h 737"/>
                  <a:gd name="T96" fmla="*/ 210 w 853"/>
                  <a:gd name="T97" fmla="*/ 105 h 737"/>
                  <a:gd name="T98" fmla="*/ 177 w 853"/>
                  <a:gd name="T99" fmla="*/ 120 h 737"/>
                  <a:gd name="T100" fmla="*/ 155 w 853"/>
                  <a:gd name="T101" fmla="*/ 141 h 737"/>
                  <a:gd name="T102" fmla="*/ 139 w 853"/>
                  <a:gd name="T103" fmla="*/ 169 h 737"/>
                  <a:gd name="T104" fmla="*/ 130 w 853"/>
                  <a:gd name="T105" fmla="*/ 206 h 737"/>
                  <a:gd name="T106" fmla="*/ 112 w 853"/>
                  <a:gd name="T107" fmla="*/ 237 h 737"/>
                  <a:gd name="T108" fmla="*/ 77 w 853"/>
                  <a:gd name="T109" fmla="*/ 264 h 737"/>
                  <a:gd name="T110" fmla="*/ 35 w 853"/>
                  <a:gd name="T111" fmla="*/ 300 h 737"/>
                  <a:gd name="T112" fmla="*/ 3 w 853"/>
                  <a:gd name="T113" fmla="*/ 358 h 737"/>
                  <a:gd name="T114" fmla="*/ 2 w 853"/>
                  <a:gd name="T115" fmla="*/ 366 h 737"/>
                  <a:gd name="T116" fmla="*/ 0 w 853"/>
                  <a:gd name="T117" fmla="*/ 374 h 737"/>
                  <a:gd name="T118" fmla="*/ 0 w 853"/>
                  <a:gd name="T119" fmla="*/ 382 h 737"/>
                  <a:gd name="T120" fmla="*/ 0 w 853"/>
                  <a:gd name="T121" fmla="*/ 390 h 73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53"/>
                  <a:gd name="T184" fmla="*/ 0 h 737"/>
                  <a:gd name="T185" fmla="*/ 853 w 853"/>
                  <a:gd name="T186" fmla="*/ 737 h 73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53" h="737">
                    <a:moveTo>
                      <a:pt x="0" y="390"/>
                    </a:moveTo>
                    <a:lnTo>
                      <a:pt x="0" y="397"/>
                    </a:lnTo>
                    <a:lnTo>
                      <a:pt x="2" y="419"/>
                    </a:lnTo>
                    <a:lnTo>
                      <a:pt x="5" y="440"/>
                    </a:lnTo>
                    <a:lnTo>
                      <a:pt x="12" y="458"/>
                    </a:lnTo>
                    <a:lnTo>
                      <a:pt x="18" y="476"/>
                    </a:lnTo>
                    <a:lnTo>
                      <a:pt x="28" y="491"/>
                    </a:lnTo>
                    <a:lnTo>
                      <a:pt x="40" y="504"/>
                    </a:lnTo>
                    <a:lnTo>
                      <a:pt x="53" y="515"/>
                    </a:lnTo>
                    <a:lnTo>
                      <a:pt x="68" y="523"/>
                    </a:lnTo>
                    <a:lnTo>
                      <a:pt x="77" y="530"/>
                    </a:lnTo>
                    <a:lnTo>
                      <a:pt x="85" y="539"/>
                    </a:lnTo>
                    <a:lnTo>
                      <a:pt x="90" y="551"/>
                    </a:lnTo>
                    <a:lnTo>
                      <a:pt x="93" y="562"/>
                    </a:lnTo>
                    <a:lnTo>
                      <a:pt x="95" y="575"/>
                    </a:lnTo>
                    <a:lnTo>
                      <a:pt x="97" y="586"/>
                    </a:lnTo>
                    <a:lnTo>
                      <a:pt x="97" y="598"/>
                    </a:lnTo>
                    <a:lnTo>
                      <a:pt x="95" y="607"/>
                    </a:lnTo>
                    <a:lnTo>
                      <a:pt x="93" y="643"/>
                    </a:lnTo>
                    <a:lnTo>
                      <a:pt x="102" y="674"/>
                    </a:lnTo>
                    <a:lnTo>
                      <a:pt x="117" y="700"/>
                    </a:lnTo>
                    <a:lnTo>
                      <a:pt x="137" y="719"/>
                    </a:lnTo>
                    <a:lnTo>
                      <a:pt x="162" y="730"/>
                    </a:lnTo>
                    <a:lnTo>
                      <a:pt x="190" y="737"/>
                    </a:lnTo>
                    <a:lnTo>
                      <a:pt x="219" y="734"/>
                    </a:lnTo>
                    <a:lnTo>
                      <a:pt x="247" y="724"/>
                    </a:lnTo>
                    <a:lnTo>
                      <a:pt x="262" y="712"/>
                    </a:lnTo>
                    <a:lnTo>
                      <a:pt x="279" y="701"/>
                    </a:lnTo>
                    <a:lnTo>
                      <a:pt x="296" y="687"/>
                    </a:lnTo>
                    <a:lnTo>
                      <a:pt x="316" y="674"/>
                    </a:lnTo>
                    <a:lnTo>
                      <a:pt x="336" y="664"/>
                    </a:lnTo>
                    <a:lnTo>
                      <a:pt x="359" y="659"/>
                    </a:lnTo>
                    <a:lnTo>
                      <a:pt x="382" y="662"/>
                    </a:lnTo>
                    <a:lnTo>
                      <a:pt x="407" y="674"/>
                    </a:lnTo>
                    <a:lnTo>
                      <a:pt x="444" y="695"/>
                    </a:lnTo>
                    <a:lnTo>
                      <a:pt x="481" y="711"/>
                    </a:lnTo>
                    <a:lnTo>
                      <a:pt x="519" y="724"/>
                    </a:lnTo>
                    <a:lnTo>
                      <a:pt x="559" y="730"/>
                    </a:lnTo>
                    <a:lnTo>
                      <a:pt x="598" y="729"/>
                    </a:lnTo>
                    <a:lnTo>
                      <a:pt x="638" y="719"/>
                    </a:lnTo>
                    <a:lnTo>
                      <a:pt x="675" y="701"/>
                    </a:lnTo>
                    <a:lnTo>
                      <a:pt x="711" y="672"/>
                    </a:lnTo>
                    <a:lnTo>
                      <a:pt x="718" y="657"/>
                    </a:lnTo>
                    <a:lnTo>
                      <a:pt x="723" y="643"/>
                    </a:lnTo>
                    <a:lnTo>
                      <a:pt x="728" y="628"/>
                    </a:lnTo>
                    <a:lnTo>
                      <a:pt x="731" y="612"/>
                    </a:lnTo>
                    <a:lnTo>
                      <a:pt x="735" y="598"/>
                    </a:lnTo>
                    <a:lnTo>
                      <a:pt x="738" y="581"/>
                    </a:lnTo>
                    <a:lnTo>
                      <a:pt x="743" y="567"/>
                    </a:lnTo>
                    <a:lnTo>
                      <a:pt x="748" y="551"/>
                    </a:lnTo>
                    <a:lnTo>
                      <a:pt x="757" y="534"/>
                    </a:lnTo>
                    <a:lnTo>
                      <a:pt x="768" y="521"/>
                    </a:lnTo>
                    <a:lnTo>
                      <a:pt x="783" y="508"/>
                    </a:lnTo>
                    <a:lnTo>
                      <a:pt x="798" y="496"/>
                    </a:lnTo>
                    <a:lnTo>
                      <a:pt x="813" y="483"/>
                    </a:lnTo>
                    <a:lnTo>
                      <a:pt x="828" y="471"/>
                    </a:lnTo>
                    <a:lnTo>
                      <a:pt x="840" y="458"/>
                    </a:lnTo>
                    <a:lnTo>
                      <a:pt x="850" y="444"/>
                    </a:lnTo>
                    <a:lnTo>
                      <a:pt x="853" y="406"/>
                    </a:lnTo>
                    <a:lnTo>
                      <a:pt x="852" y="371"/>
                    </a:lnTo>
                    <a:lnTo>
                      <a:pt x="843" y="335"/>
                    </a:lnTo>
                    <a:lnTo>
                      <a:pt x="833" y="303"/>
                    </a:lnTo>
                    <a:lnTo>
                      <a:pt x="820" y="274"/>
                    </a:lnTo>
                    <a:lnTo>
                      <a:pt x="803" y="249"/>
                    </a:lnTo>
                    <a:lnTo>
                      <a:pt x="787" y="230"/>
                    </a:lnTo>
                    <a:lnTo>
                      <a:pt x="770" y="219"/>
                    </a:lnTo>
                    <a:lnTo>
                      <a:pt x="755" y="204"/>
                    </a:lnTo>
                    <a:lnTo>
                      <a:pt x="740" y="183"/>
                    </a:lnTo>
                    <a:lnTo>
                      <a:pt x="726" y="156"/>
                    </a:lnTo>
                    <a:lnTo>
                      <a:pt x="713" y="126"/>
                    </a:lnTo>
                    <a:lnTo>
                      <a:pt x="698" y="99"/>
                    </a:lnTo>
                    <a:lnTo>
                      <a:pt x="681" y="75"/>
                    </a:lnTo>
                    <a:lnTo>
                      <a:pt x="661" y="58"/>
                    </a:lnTo>
                    <a:lnTo>
                      <a:pt x="636" y="52"/>
                    </a:lnTo>
                    <a:lnTo>
                      <a:pt x="611" y="52"/>
                    </a:lnTo>
                    <a:lnTo>
                      <a:pt x="593" y="49"/>
                    </a:lnTo>
                    <a:lnTo>
                      <a:pt x="576" y="45"/>
                    </a:lnTo>
                    <a:lnTo>
                      <a:pt x="564" y="41"/>
                    </a:lnTo>
                    <a:lnTo>
                      <a:pt x="551" y="34"/>
                    </a:lnTo>
                    <a:lnTo>
                      <a:pt x="539" y="26"/>
                    </a:lnTo>
                    <a:lnTo>
                      <a:pt x="524" y="16"/>
                    </a:lnTo>
                    <a:lnTo>
                      <a:pt x="508" y="5"/>
                    </a:lnTo>
                    <a:lnTo>
                      <a:pt x="493" y="2"/>
                    </a:lnTo>
                    <a:lnTo>
                      <a:pt x="478" y="0"/>
                    </a:lnTo>
                    <a:lnTo>
                      <a:pt x="461" y="0"/>
                    </a:lnTo>
                    <a:lnTo>
                      <a:pt x="444" y="3"/>
                    </a:lnTo>
                    <a:lnTo>
                      <a:pt x="426" y="8"/>
                    </a:lnTo>
                    <a:lnTo>
                      <a:pt x="409" y="18"/>
                    </a:lnTo>
                    <a:lnTo>
                      <a:pt x="392" y="33"/>
                    </a:lnTo>
                    <a:lnTo>
                      <a:pt x="376" y="52"/>
                    </a:lnTo>
                    <a:lnTo>
                      <a:pt x="359" y="75"/>
                    </a:lnTo>
                    <a:lnTo>
                      <a:pt x="342" y="89"/>
                    </a:lnTo>
                    <a:lnTo>
                      <a:pt x="326" y="97"/>
                    </a:lnTo>
                    <a:lnTo>
                      <a:pt x="309" y="99"/>
                    </a:lnTo>
                    <a:lnTo>
                      <a:pt x="289" y="99"/>
                    </a:lnTo>
                    <a:lnTo>
                      <a:pt x="265" y="99"/>
                    </a:lnTo>
                    <a:lnTo>
                      <a:pt x="240" y="101"/>
                    </a:lnTo>
                    <a:lnTo>
                      <a:pt x="210" y="105"/>
                    </a:lnTo>
                    <a:lnTo>
                      <a:pt x="192" y="112"/>
                    </a:lnTo>
                    <a:lnTo>
                      <a:pt x="177" y="120"/>
                    </a:lnTo>
                    <a:lnTo>
                      <a:pt x="165" y="130"/>
                    </a:lnTo>
                    <a:lnTo>
                      <a:pt x="155" y="141"/>
                    </a:lnTo>
                    <a:lnTo>
                      <a:pt x="145" y="154"/>
                    </a:lnTo>
                    <a:lnTo>
                      <a:pt x="139" y="169"/>
                    </a:lnTo>
                    <a:lnTo>
                      <a:pt x="134" y="186"/>
                    </a:lnTo>
                    <a:lnTo>
                      <a:pt x="130" y="206"/>
                    </a:lnTo>
                    <a:lnTo>
                      <a:pt x="124" y="224"/>
                    </a:lnTo>
                    <a:lnTo>
                      <a:pt x="112" y="237"/>
                    </a:lnTo>
                    <a:lnTo>
                      <a:pt x="95" y="249"/>
                    </a:lnTo>
                    <a:lnTo>
                      <a:pt x="77" y="264"/>
                    </a:lnTo>
                    <a:lnTo>
                      <a:pt x="55" y="279"/>
                    </a:lnTo>
                    <a:lnTo>
                      <a:pt x="35" y="300"/>
                    </a:lnTo>
                    <a:lnTo>
                      <a:pt x="17" y="324"/>
                    </a:lnTo>
                    <a:lnTo>
                      <a:pt x="3" y="358"/>
                    </a:lnTo>
                    <a:lnTo>
                      <a:pt x="2" y="361"/>
                    </a:lnTo>
                    <a:lnTo>
                      <a:pt x="2" y="366"/>
                    </a:lnTo>
                    <a:lnTo>
                      <a:pt x="0" y="369"/>
                    </a:lnTo>
                    <a:lnTo>
                      <a:pt x="0" y="374"/>
                    </a:lnTo>
                    <a:lnTo>
                      <a:pt x="0" y="377"/>
                    </a:lnTo>
                    <a:lnTo>
                      <a:pt x="0" y="382"/>
                    </a:lnTo>
                    <a:lnTo>
                      <a:pt x="0" y="385"/>
                    </a:lnTo>
                    <a:lnTo>
                      <a:pt x="0" y="3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46" name="Freeform 23"/>
              <p:cNvSpPr>
                <a:spLocks/>
              </p:cNvSpPr>
              <p:nvPr/>
            </p:nvSpPr>
            <p:spPr bwMode="auto">
              <a:xfrm>
                <a:off x="2657" y="1870"/>
                <a:ext cx="853" cy="1"/>
              </a:xfrm>
              <a:custGeom>
                <a:avLst/>
                <a:gdLst>
                  <a:gd name="T0" fmla="*/ 853 w 853"/>
                  <a:gd name="T1" fmla="*/ 0 h 1"/>
                  <a:gd name="T2" fmla="*/ 0 w 853"/>
                  <a:gd name="T3" fmla="*/ 0 h 1"/>
                  <a:gd name="T4" fmla="*/ 853 w 853"/>
                  <a:gd name="T5" fmla="*/ 0 h 1"/>
                  <a:gd name="T6" fmla="*/ 0 60000 65536"/>
                  <a:gd name="T7" fmla="*/ 0 60000 65536"/>
                  <a:gd name="T8" fmla="*/ 0 60000 65536"/>
                  <a:gd name="T9" fmla="*/ 0 w 853"/>
                  <a:gd name="T10" fmla="*/ 0 h 1"/>
                  <a:gd name="T11" fmla="*/ 853 w 853"/>
                  <a:gd name="T12" fmla="*/ 1 h 1"/>
                </a:gdLst>
                <a:ahLst/>
                <a:cxnLst>
                  <a:cxn ang="T6">
                    <a:pos x="T0" y="T1"/>
                  </a:cxn>
                  <a:cxn ang="T7">
                    <a:pos x="T2" y="T3"/>
                  </a:cxn>
                  <a:cxn ang="T8">
                    <a:pos x="T4" y="T5"/>
                  </a:cxn>
                </a:cxnLst>
                <a:rect l="T9" t="T10" r="T11" b="T12"/>
                <a:pathLst>
                  <a:path w="853" h="1">
                    <a:moveTo>
                      <a:pt x="853" y="0"/>
                    </a:moveTo>
                    <a:lnTo>
                      <a:pt x="0" y="0"/>
                    </a:lnTo>
                    <a:lnTo>
                      <a:pt x="85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47" name="Freeform 24"/>
              <p:cNvSpPr>
                <a:spLocks/>
              </p:cNvSpPr>
              <p:nvPr/>
            </p:nvSpPr>
            <p:spPr bwMode="auto">
              <a:xfrm>
                <a:off x="2657" y="2640"/>
                <a:ext cx="853" cy="1"/>
              </a:xfrm>
              <a:custGeom>
                <a:avLst/>
                <a:gdLst>
                  <a:gd name="T0" fmla="*/ 853 w 853"/>
                  <a:gd name="T1" fmla="*/ 0 h 1"/>
                  <a:gd name="T2" fmla="*/ 0 w 853"/>
                  <a:gd name="T3" fmla="*/ 0 h 1"/>
                  <a:gd name="T4" fmla="*/ 853 w 853"/>
                  <a:gd name="T5" fmla="*/ 0 h 1"/>
                  <a:gd name="T6" fmla="*/ 0 60000 65536"/>
                  <a:gd name="T7" fmla="*/ 0 60000 65536"/>
                  <a:gd name="T8" fmla="*/ 0 60000 65536"/>
                  <a:gd name="T9" fmla="*/ 0 w 853"/>
                  <a:gd name="T10" fmla="*/ 0 h 1"/>
                  <a:gd name="T11" fmla="*/ 853 w 853"/>
                  <a:gd name="T12" fmla="*/ 1 h 1"/>
                </a:gdLst>
                <a:ahLst/>
                <a:cxnLst>
                  <a:cxn ang="T6">
                    <a:pos x="T0" y="T1"/>
                  </a:cxn>
                  <a:cxn ang="T7">
                    <a:pos x="T2" y="T3"/>
                  </a:cxn>
                  <a:cxn ang="T8">
                    <a:pos x="T4" y="T5"/>
                  </a:cxn>
                </a:cxnLst>
                <a:rect l="T9" t="T10" r="T11" b="T12"/>
                <a:pathLst>
                  <a:path w="853" h="1">
                    <a:moveTo>
                      <a:pt x="853" y="0"/>
                    </a:moveTo>
                    <a:lnTo>
                      <a:pt x="0" y="0"/>
                    </a:lnTo>
                    <a:lnTo>
                      <a:pt x="85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48" name="Freeform 25"/>
              <p:cNvSpPr>
                <a:spLocks/>
              </p:cNvSpPr>
              <p:nvPr/>
            </p:nvSpPr>
            <p:spPr bwMode="auto">
              <a:xfrm>
                <a:off x="2657" y="1881"/>
                <a:ext cx="853" cy="1"/>
              </a:xfrm>
              <a:custGeom>
                <a:avLst/>
                <a:gdLst>
                  <a:gd name="T0" fmla="*/ 853 w 853"/>
                  <a:gd name="T1" fmla="*/ 0 h 1"/>
                  <a:gd name="T2" fmla="*/ 0 w 853"/>
                  <a:gd name="T3" fmla="*/ 0 h 1"/>
                  <a:gd name="T4" fmla="*/ 853 w 853"/>
                  <a:gd name="T5" fmla="*/ 0 h 1"/>
                  <a:gd name="T6" fmla="*/ 0 60000 65536"/>
                  <a:gd name="T7" fmla="*/ 0 60000 65536"/>
                  <a:gd name="T8" fmla="*/ 0 60000 65536"/>
                  <a:gd name="T9" fmla="*/ 0 w 853"/>
                  <a:gd name="T10" fmla="*/ 0 h 1"/>
                  <a:gd name="T11" fmla="*/ 853 w 853"/>
                  <a:gd name="T12" fmla="*/ 1 h 1"/>
                </a:gdLst>
                <a:ahLst/>
                <a:cxnLst>
                  <a:cxn ang="T6">
                    <a:pos x="T0" y="T1"/>
                  </a:cxn>
                  <a:cxn ang="T7">
                    <a:pos x="T2" y="T3"/>
                  </a:cxn>
                  <a:cxn ang="T8">
                    <a:pos x="T4" y="T5"/>
                  </a:cxn>
                </a:cxnLst>
                <a:rect l="T9" t="T10" r="T11" b="T12"/>
                <a:pathLst>
                  <a:path w="853" h="1">
                    <a:moveTo>
                      <a:pt x="853" y="0"/>
                    </a:moveTo>
                    <a:lnTo>
                      <a:pt x="0" y="0"/>
                    </a:lnTo>
                    <a:lnTo>
                      <a:pt x="85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49" name="Freeform 26"/>
              <p:cNvSpPr>
                <a:spLocks/>
              </p:cNvSpPr>
              <p:nvPr/>
            </p:nvSpPr>
            <p:spPr bwMode="auto">
              <a:xfrm>
                <a:off x="2657" y="2436"/>
                <a:ext cx="853" cy="1"/>
              </a:xfrm>
              <a:custGeom>
                <a:avLst/>
                <a:gdLst>
                  <a:gd name="T0" fmla="*/ 853 w 853"/>
                  <a:gd name="T1" fmla="*/ 0 h 1"/>
                  <a:gd name="T2" fmla="*/ 0 w 853"/>
                  <a:gd name="T3" fmla="*/ 0 h 1"/>
                  <a:gd name="T4" fmla="*/ 853 w 853"/>
                  <a:gd name="T5" fmla="*/ 0 h 1"/>
                  <a:gd name="T6" fmla="*/ 0 60000 65536"/>
                  <a:gd name="T7" fmla="*/ 0 60000 65536"/>
                  <a:gd name="T8" fmla="*/ 0 60000 65536"/>
                  <a:gd name="T9" fmla="*/ 0 w 853"/>
                  <a:gd name="T10" fmla="*/ 0 h 1"/>
                  <a:gd name="T11" fmla="*/ 853 w 853"/>
                  <a:gd name="T12" fmla="*/ 1 h 1"/>
                </a:gdLst>
                <a:ahLst/>
                <a:cxnLst>
                  <a:cxn ang="T6">
                    <a:pos x="T0" y="T1"/>
                  </a:cxn>
                  <a:cxn ang="T7">
                    <a:pos x="T2" y="T3"/>
                  </a:cxn>
                  <a:cxn ang="T8">
                    <a:pos x="T4" y="T5"/>
                  </a:cxn>
                </a:cxnLst>
                <a:rect l="T9" t="T10" r="T11" b="T12"/>
                <a:pathLst>
                  <a:path w="853" h="1">
                    <a:moveTo>
                      <a:pt x="853" y="0"/>
                    </a:moveTo>
                    <a:lnTo>
                      <a:pt x="0" y="0"/>
                    </a:lnTo>
                    <a:lnTo>
                      <a:pt x="85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50" name="Freeform 27"/>
              <p:cNvSpPr>
                <a:spLocks/>
              </p:cNvSpPr>
              <p:nvPr/>
            </p:nvSpPr>
            <p:spPr bwMode="auto">
              <a:xfrm>
                <a:off x="2657" y="1870"/>
                <a:ext cx="853" cy="1"/>
              </a:xfrm>
              <a:custGeom>
                <a:avLst/>
                <a:gdLst>
                  <a:gd name="T0" fmla="*/ 853 w 853"/>
                  <a:gd name="T1" fmla="*/ 0 h 1"/>
                  <a:gd name="T2" fmla="*/ 0 w 853"/>
                  <a:gd name="T3" fmla="*/ 0 h 1"/>
                  <a:gd name="T4" fmla="*/ 853 w 853"/>
                  <a:gd name="T5" fmla="*/ 0 h 1"/>
                  <a:gd name="T6" fmla="*/ 0 60000 65536"/>
                  <a:gd name="T7" fmla="*/ 0 60000 65536"/>
                  <a:gd name="T8" fmla="*/ 0 60000 65536"/>
                  <a:gd name="T9" fmla="*/ 0 w 853"/>
                  <a:gd name="T10" fmla="*/ 0 h 1"/>
                  <a:gd name="T11" fmla="*/ 853 w 853"/>
                  <a:gd name="T12" fmla="*/ 1 h 1"/>
                </a:gdLst>
                <a:ahLst/>
                <a:cxnLst>
                  <a:cxn ang="T6">
                    <a:pos x="T0" y="T1"/>
                  </a:cxn>
                  <a:cxn ang="T7">
                    <a:pos x="T2" y="T3"/>
                  </a:cxn>
                  <a:cxn ang="T8">
                    <a:pos x="T4" y="T5"/>
                  </a:cxn>
                </a:cxnLst>
                <a:rect l="T9" t="T10" r="T11" b="T12"/>
                <a:pathLst>
                  <a:path w="853" h="1">
                    <a:moveTo>
                      <a:pt x="853" y="0"/>
                    </a:moveTo>
                    <a:lnTo>
                      <a:pt x="0" y="0"/>
                    </a:lnTo>
                    <a:lnTo>
                      <a:pt x="85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51" name="Freeform 28"/>
              <p:cNvSpPr>
                <a:spLocks/>
              </p:cNvSpPr>
              <p:nvPr/>
            </p:nvSpPr>
            <p:spPr bwMode="auto">
              <a:xfrm>
                <a:off x="2672" y="1888"/>
                <a:ext cx="802" cy="725"/>
              </a:xfrm>
              <a:custGeom>
                <a:avLst/>
                <a:gdLst>
                  <a:gd name="T0" fmla="*/ 611 w 802"/>
                  <a:gd name="T1" fmla="*/ 50 h 725"/>
                  <a:gd name="T2" fmla="*/ 681 w 802"/>
                  <a:gd name="T3" fmla="*/ 119 h 725"/>
                  <a:gd name="T4" fmla="*/ 720 w 802"/>
                  <a:gd name="T5" fmla="*/ 199 h 725"/>
                  <a:gd name="T6" fmla="*/ 767 w 802"/>
                  <a:gd name="T7" fmla="*/ 236 h 725"/>
                  <a:gd name="T8" fmla="*/ 802 w 802"/>
                  <a:gd name="T9" fmla="*/ 270 h 725"/>
                  <a:gd name="T10" fmla="*/ 700 w 802"/>
                  <a:gd name="T11" fmla="*/ 270 h 725"/>
                  <a:gd name="T12" fmla="*/ 621 w 802"/>
                  <a:gd name="T13" fmla="*/ 215 h 725"/>
                  <a:gd name="T14" fmla="*/ 536 w 802"/>
                  <a:gd name="T15" fmla="*/ 216 h 725"/>
                  <a:gd name="T16" fmla="*/ 474 w 802"/>
                  <a:gd name="T17" fmla="*/ 226 h 725"/>
                  <a:gd name="T18" fmla="*/ 436 w 802"/>
                  <a:gd name="T19" fmla="*/ 262 h 725"/>
                  <a:gd name="T20" fmla="*/ 364 w 802"/>
                  <a:gd name="T21" fmla="*/ 278 h 725"/>
                  <a:gd name="T22" fmla="*/ 354 w 802"/>
                  <a:gd name="T23" fmla="*/ 328 h 725"/>
                  <a:gd name="T24" fmla="*/ 381 w 802"/>
                  <a:gd name="T25" fmla="*/ 401 h 725"/>
                  <a:gd name="T26" fmla="*/ 426 w 802"/>
                  <a:gd name="T27" fmla="*/ 391 h 725"/>
                  <a:gd name="T28" fmla="*/ 464 w 802"/>
                  <a:gd name="T29" fmla="*/ 399 h 725"/>
                  <a:gd name="T30" fmla="*/ 511 w 802"/>
                  <a:gd name="T31" fmla="*/ 428 h 725"/>
                  <a:gd name="T32" fmla="*/ 605 w 802"/>
                  <a:gd name="T33" fmla="*/ 412 h 725"/>
                  <a:gd name="T34" fmla="*/ 691 w 802"/>
                  <a:gd name="T35" fmla="*/ 391 h 725"/>
                  <a:gd name="T36" fmla="*/ 696 w 802"/>
                  <a:gd name="T37" fmla="*/ 401 h 725"/>
                  <a:gd name="T38" fmla="*/ 718 w 802"/>
                  <a:gd name="T39" fmla="*/ 438 h 725"/>
                  <a:gd name="T40" fmla="*/ 795 w 802"/>
                  <a:gd name="T41" fmla="*/ 446 h 725"/>
                  <a:gd name="T42" fmla="*/ 742 w 802"/>
                  <a:gd name="T43" fmla="*/ 503 h 725"/>
                  <a:gd name="T44" fmla="*/ 715 w 802"/>
                  <a:gd name="T45" fmla="*/ 584 h 725"/>
                  <a:gd name="T46" fmla="*/ 683 w 802"/>
                  <a:gd name="T47" fmla="*/ 673 h 725"/>
                  <a:gd name="T48" fmla="*/ 554 w 802"/>
                  <a:gd name="T49" fmla="*/ 722 h 725"/>
                  <a:gd name="T50" fmla="*/ 421 w 802"/>
                  <a:gd name="T51" fmla="*/ 649 h 725"/>
                  <a:gd name="T52" fmla="*/ 302 w 802"/>
                  <a:gd name="T53" fmla="*/ 642 h 725"/>
                  <a:gd name="T54" fmla="*/ 200 w 802"/>
                  <a:gd name="T55" fmla="*/ 705 h 725"/>
                  <a:gd name="T56" fmla="*/ 102 w 802"/>
                  <a:gd name="T57" fmla="*/ 665 h 725"/>
                  <a:gd name="T58" fmla="*/ 105 w 802"/>
                  <a:gd name="T59" fmla="*/ 552 h 725"/>
                  <a:gd name="T60" fmla="*/ 18 w 802"/>
                  <a:gd name="T61" fmla="*/ 459 h 725"/>
                  <a:gd name="T62" fmla="*/ 0 w 802"/>
                  <a:gd name="T63" fmla="*/ 372 h 725"/>
                  <a:gd name="T64" fmla="*/ 15 w 802"/>
                  <a:gd name="T65" fmla="*/ 328 h 725"/>
                  <a:gd name="T66" fmla="*/ 40 w 802"/>
                  <a:gd name="T67" fmla="*/ 314 h 725"/>
                  <a:gd name="T68" fmla="*/ 82 w 802"/>
                  <a:gd name="T69" fmla="*/ 356 h 725"/>
                  <a:gd name="T70" fmla="*/ 119 w 802"/>
                  <a:gd name="T71" fmla="*/ 373 h 725"/>
                  <a:gd name="T72" fmla="*/ 130 w 802"/>
                  <a:gd name="T73" fmla="*/ 425 h 725"/>
                  <a:gd name="T74" fmla="*/ 199 w 802"/>
                  <a:gd name="T75" fmla="*/ 524 h 725"/>
                  <a:gd name="T76" fmla="*/ 281 w 802"/>
                  <a:gd name="T77" fmla="*/ 535 h 725"/>
                  <a:gd name="T78" fmla="*/ 359 w 802"/>
                  <a:gd name="T79" fmla="*/ 514 h 725"/>
                  <a:gd name="T80" fmla="*/ 381 w 802"/>
                  <a:gd name="T81" fmla="*/ 477 h 725"/>
                  <a:gd name="T82" fmla="*/ 396 w 802"/>
                  <a:gd name="T83" fmla="*/ 454 h 725"/>
                  <a:gd name="T84" fmla="*/ 391 w 802"/>
                  <a:gd name="T85" fmla="*/ 445 h 725"/>
                  <a:gd name="T86" fmla="*/ 344 w 802"/>
                  <a:gd name="T87" fmla="*/ 454 h 725"/>
                  <a:gd name="T88" fmla="*/ 292 w 802"/>
                  <a:gd name="T89" fmla="*/ 420 h 725"/>
                  <a:gd name="T90" fmla="*/ 289 w 802"/>
                  <a:gd name="T91" fmla="*/ 407 h 725"/>
                  <a:gd name="T92" fmla="*/ 299 w 802"/>
                  <a:gd name="T93" fmla="*/ 406 h 725"/>
                  <a:gd name="T94" fmla="*/ 324 w 802"/>
                  <a:gd name="T95" fmla="*/ 422 h 725"/>
                  <a:gd name="T96" fmla="*/ 362 w 802"/>
                  <a:gd name="T97" fmla="*/ 420 h 725"/>
                  <a:gd name="T98" fmla="*/ 357 w 802"/>
                  <a:gd name="T99" fmla="*/ 383 h 725"/>
                  <a:gd name="T100" fmla="*/ 284 w 802"/>
                  <a:gd name="T101" fmla="*/ 309 h 725"/>
                  <a:gd name="T102" fmla="*/ 220 w 802"/>
                  <a:gd name="T103" fmla="*/ 296 h 725"/>
                  <a:gd name="T104" fmla="*/ 184 w 802"/>
                  <a:gd name="T105" fmla="*/ 288 h 725"/>
                  <a:gd name="T106" fmla="*/ 155 w 802"/>
                  <a:gd name="T107" fmla="*/ 242 h 725"/>
                  <a:gd name="T108" fmla="*/ 132 w 802"/>
                  <a:gd name="T109" fmla="*/ 199 h 725"/>
                  <a:gd name="T110" fmla="*/ 137 w 802"/>
                  <a:gd name="T111" fmla="*/ 155 h 725"/>
                  <a:gd name="T112" fmla="*/ 169 w 802"/>
                  <a:gd name="T113" fmla="*/ 123 h 725"/>
                  <a:gd name="T114" fmla="*/ 217 w 802"/>
                  <a:gd name="T115" fmla="*/ 106 h 725"/>
                  <a:gd name="T116" fmla="*/ 302 w 802"/>
                  <a:gd name="T117" fmla="*/ 100 h 725"/>
                  <a:gd name="T118" fmla="*/ 361 w 802"/>
                  <a:gd name="T119" fmla="*/ 55 h 725"/>
                  <a:gd name="T120" fmla="*/ 434 w 802"/>
                  <a:gd name="T121" fmla="*/ 3 h 725"/>
                  <a:gd name="T122" fmla="*/ 494 w 802"/>
                  <a:gd name="T123" fmla="*/ 12 h 72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02"/>
                  <a:gd name="T187" fmla="*/ 0 h 725"/>
                  <a:gd name="T188" fmla="*/ 802 w 802"/>
                  <a:gd name="T189" fmla="*/ 725 h 72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02" h="725">
                    <a:moveTo>
                      <a:pt x="533" y="37"/>
                    </a:moveTo>
                    <a:lnTo>
                      <a:pt x="548" y="43"/>
                    </a:lnTo>
                    <a:lnTo>
                      <a:pt x="568" y="46"/>
                    </a:lnTo>
                    <a:lnTo>
                      <a:pt x="590" y="48"/>
                    </a:lnTo>
                    <a:lnTo>
                      <a:pt x="611" y="50"/>
                    </a:lnTo>
                    <a:lnTo>
                      <a:pt x="633" y="56"/>
                    </a:lnTo>
                    <a:lnTo>
                      <a:pt x="651" y="64"/>
                    </a:lnTo>
                    <a:lnTo>
                      <a:pt x="668" y="80"/>
                    </a:lnTo>
                    <a:lnTo>
                      <a:pt x="678" y="105"/>
                    </a:lnTo>
                    <a:lnTo>
                      <a:pt x="681" y="119"/>
                    </a:lnTo>
                    <a:lnTo>
                      <a:pt x="686" y="135"/>
                    </a:lnTo>
                    <a:lnTo>
                      <a:pt x="693" y="153"/>
                    </a:lnTo>
                    <a:lnTo>
                      <a:pt x="701" y="169"/>
                    </a:lnTo>
                    <a:lnTo>
                      <a:pt x="710" y="184"/>
                    </a:lnTo>
                    <a:lnTo>
                      <a:pt x="720" y="199"/>
                    </a:lnTo>
                    <a:lnTo>
                      <a:pt x="730" y="210"/>
                    </a:lnTo>
                    <a:lnTo>
                      <a:pt x="743" y="220"/>
                    </a:lnTo>
                    <a:lnTo>
                      <a:pt x="752" y="225"/>
                    </a:lnTo>
                    <a:lnTo>
                      <a:pt x="758" y="229"/>
                    </a:lnTo>
                    <a:lnTo>
                      <a:pt x="767" y="236"/>
                    </a:lnTo>
                    <a:lnTo>
                      <a:pt x="773" y="242"/>
                    </a:lnTo>
                    <a:lnTo>
                      <a:pt x="780" y="249"/>
                    </a:lnTo>
                    <a:lnTo>
                      <a:pt x="788" y="255"/>
                    </a:lnTo>
                    <a:lnTo>
                      <a:pt x="795" y="262"/>
                    </a:lnTo>
                    <a:lnTo>
                      <a:pt x="802" y="270"/>
                    </a:lnTo>
                    <a:lnTo>
                      <a:pt x="782" y="268"/>
                    </a:lnTo>
                    <a:lnTo>
                      <a:pt x="762" y="270"/>
                    </a:lnTo>
                    <a:lnTo>
                      <a:pt x="742" y="271"/>
                    </a:lnTo>
                    <a:lnTo>
                      <a:pt x="720" y="271"/>
                    </a:lnTo>
                    <a:lnTo>
                      <a:pt x="700" y="270"/>
                    </a:lnTo>
                    <a:lnTo>
                      <a:pt x="681" y="265"/>
                    </a:lnTo>
                    <a:lnTo>
                      <a:pt x="665" y="255"/>
                    </a:lnTo>
                    <a:lnTo>
                      <a:pt x="651" y="237"/>
                    </a:lnTo>
                    <a:lnTo>
                      <a:pt x="636" y="223"/>
                    </a:lnTo>
                    <a:lnTo>
                      <a:pt x="621" y="215"/>
                    </a:lnTo>
                    <a:lnTo>
                      <a:pt x="606" y="213"/>
                    </a:lnTo>
                    <a:lnTo>
                      <a:pt x="590" y="213"/>
                    </a:lnTo>
                    <a:lnTo>
                      <a:pt x="571" y="215"/>
                    </a:lnTo>
                    <a:lnTo>
                      <a:pt x="554" y="216"/>
                    </a:lnTo>
                    <a:lnTo>
                      <a:pt x="536" y="216"/>
                    </a:lnTo>
                    <a:lnTo>
                      <a:pt x="521" y="215"/>
                    </a:lnTo>
                    <a:lnTo>
                      <a:pt x="511" y="216"/>
                    </a:lnTo>
                    <a:lnTo>
                      <a:pt x="499" y="218"/>
                    </a:lnTo>
                    <a:lnTo>
                      <a:pt x="488" y="221"/>
                    </a:lnTo>
                    <a:lnTo>
                      <a:pt x="474" y="226"/>
                    </a:lnTo>
                    <a:lnTo>
                      <a:pt x="463" y="231"/>
                    </a:lnTo>
                    <a:lnTo>
                      <a:pt x="453" y="239"/>
                    </a:lnTo>
                    <a:lnTo>
                      <a:pt x="444" y="249"/>
                    </a:lnTo>
                    <a:lnTo>
                      <a:pt x="439" y="260"/>
                    </a:lnTo>
                    <a:lnTo>
                      <a:pt x="436" y="262"/>
                    </a:lnTo>
                    <a:lnTo>
                      <a:pt x="426" y="263"/>
                    </a:lnTo>
                    <a:lnTo>
                      <a:pt x="412" y="265"/>
                    </a:lnTo>
                    <a:lnTo>
                      <a:pt x="396" y="270"/>
                    </a:lnTo>
                    <a:lnTo>
                      <a:pt x="379" y="273"/>
                    </a:lnTo>
                    <a:lnTo>
                      <a:pt x="364" y="278"/>
                    </a:lnTo>
                    <a:lnTo>
                      <a:pt x="351" y="281"/>
                    </a:lnTo>
                    <a:lnTo>
                      <a:pt x="346" y="286"/>
                    </a:lnTo>
                    <a:lnTo>
                      <a:pt x="347" y="299"/>
                    </a:lnTo>
                    <a:lnTo>
                      <a:pt x="351" y="312"/>
                    </a:lnTo>
                    <a:lnTo>
                      <a:pt x="354" y="328"/>
                    </a:lnTo>
                    <a:lnTo>
                      <a:pt x="359" y="343"/>
                    </a:lnTo>
                    <a:lnTo>
                      <a:pt x="364" y="359"/>
                    </a:lnTo>
                    <a:lnTo>
                      <a:pt x="369" y="373"/>
                    </a:lnTo>
                    <a:lnTo>
                      <a:pt x="374" y="386"/>
                    </a:lnTo>
                    <a:lnTo>
                      <a:pt x="381" y="401"/>
                    </a:lnTo>
                    <a:lnTo>
                      <a:pt x="389" y="399"/>
                    </a:lnTo>
                    <a:lnTo>
                      <a:pt x="399" y="398"/>
                    </a:lnTo>
                    <a:lnTo>
                      <a:pt x="407" y="396"/>
                    </a:lnTo>
                    <a:lnTo>
                      <a:pt x="418" y="394"/>
                    </a:lnTo>
                    <a:lnTo>
                      <a:pt x="426" y="391"/>
                    </a:lnTo>
                    <a:lnTo>
                      <a:pt x="434" y="390"/>
                    </a:lnTo>
                    <a:lnTo>
                      <a:pt x="444" y="386"/>
                    </a:lnTo>
                    <a:lnTo>
                      <a:pt x="453" y="385"/>
                    </a:lnTo>
                    <a:lnTo>
                      <a:pt x="458" y="393"/>
                    </a:lnTo>
                    <a:lnTo>
                      <a:pt x="464" y="399"/>
                    </a:lnTo>
                    <a:lnTo>
                      <a:pt x="473" y="407"/>
                    </a:lnTo>
                    <a:lnTo>
                      <a:pt x="481" y="414"/>
                    </a:lnTo>
                    <a:lnTo>
                      <a:pt x="491" y="420"/>
                    </a:lnTo>
                    <a:lnTo>
                      <a:pt x="501" y="425"/>
                    </a:lnTo>
                    <a:lnTo>
                      <a:pt x="511" y="428"/>
                    </a:lnTo>
                    <a:lnTo>
                      <a:pt x="523" y="432"/>
                    </a:lnTo>
                    <a:lnTo>
                      <a:pt x="543" y="430"/>
                    </a:lnTo>
                    <a:lnTo>
                      <a:pt x="564" y="427"/>
                    </a:lnTo>
                    <a:lnTo>
                      <a:pt x="585" y="419"/>
                    </a:lnTo>
                    <a:lnTo>
                      <a:pt x="605" y="412"/>
                    </a:lnTo>
                    <a:lnTo>
                      <a:pt x="625" y="404"/>
                    </a:lnTo>
                    <a:lnTo>
                      <a:pt x="645" y="396"/>
                    </a:lnTo>
                    <a:lnTo>
                      <a:pt x="666" y="391"/>
                    </a:lnTo>
                    <a:lnTo>
                      <a:pt x="688" y="391"/>
                    </a:lnTo>
                    <a:lnTo>
                      <a:pt x="691" y="391"/>
                    </a:lnTo>
                    <a:lnTo>
                      <a:pt x="695" y="393"/>
                    </a:lnTo>
                    <a:lnTo>
                      <a:pt x="695" y="394"/>
                    </a:lnTo>
                    <a:lnTo>
                      <a:pt x="695" y="396"/>
                    </a:lnTo>
                    <a:lnTo>
                      <a:pt x="695" y="399"/>
                    </a:lnTo>
                    <a:lnTo>
                      <a:pt x="696" y="401"/>
                    </a:lnTo>
                    <a:lnTo>
                      <a:pt x="698" y="403"/>
                    </a:lnTo>
                    <a:lnTo>
                      <a:pt x="701" y="403"/>
                    </a:lnTo>
                    <a:lnTo>
                      <a:pt x="701" y="420"/>
                    </a:lnTo>
                    <a:lnTo>
                      <a:pt x="708" y="432"/>
                    </a:lnTo>
                    <a:lnTo>
                      <a:pt x="718" y="438"/>
                    </a:lnTo>
                    <a:lnTo>
                      <a:pt x="733" y="440"/>
                    </a:lnTo>
                    <a:lnTo>
                      <a:pt x="748" y="441"/>
                    </a:lnTo>
                    <a:lnTo>
                      <a:pt x="767" y="441"/>
                    </a:lnTo>
                    <a:lnTo>
                      <a:pt x="782" y="441"/>
                    </a:lnTo>
                    <a:lnTo>
                      <a:pt x="795" y="446"/>
                    </a:lnTo>
                    <a:lnTo>
                      <a:pt x="785" y="458"/>
                    </a:lnTo>
                    <a:lnTo>
                      <a:pt x="773" y="469"/>
                    </a:lnTo>
                    <a:lnTo>
                      <a:pt x="762" y="480"/>
                    </a:lnTo>
                    <a:lnTo>
                      <a:pt x="752" y="492"/>
                    </a:lnTo>
                    <a:lnTo>
                      <a:pt x="742" y="503"/>
                    </a:lnTo>
                    <a:lnTo>
                      <a:pt x="733" y="516"/>
                    </a:lnTo>
                    <a:lnTo>
                      <a:pt x="726" y="529"/>
                    </a:lnTo>
                    <a:lnTo>
                      <a:pt x="721" y="545"/>
                    </a:lnTo>
                    <a:lnTo>
                      <a:pt x="718" y="564"/>
                    </a:lnTo>
                    <a:lnTo>
                      <a:pt x="715" y="584"/>
                    </a:lnTo>
                    <a:lnTo>
                      <a:pt x="710" y="603"/>
                    </a:lnTo>
                    <a:lnTo>
                      <a:pt x="706" y="623"/>
                    </a:lnTo>
                    <a:lnTo>
                      <a:pt x="700" y="641"/>
                    </a:lnTo>
                    <a:lnTo>
                      <a:pt x="691" y="657"/>
                    </a:lnTo>
                    <a:lnTo>
                      <a:pt x="683" y="673"/>
                    </a:lnTo>
                    <a:lnTo>
                      <a:pt x="670" y="688"/>
                    </a:lnTo>
                    <a:lnTo>
                      <a:pt x="643" y="707"/>
                    </a:lnTo>
                    <a:lnTo>
                      <a:pt x="615" y="720"/>
                    </a:lnTo>
                    <a:lnTo>
                      <a:pt x="585" y="725"/>
                    </a:lnTo>
                    <a:lnTo>
                      <a:pt x="554" y="722"/>
                    </a:lnTo>
                    <a:lnTo>
                      <a:pt x="524" y="715"/>
                    </a:lnTo>
                    <a:lnTo>
                      <a:pt x="494" y="702"/>
                    </a:lnTo>
                    <a:lnTo>
                      <a:pt x="466" y="684"/>
                    </a:lnTo>
                    <a:lnTo>
                      <a:pt x="441" y="665"/>
                    </a:lnTo>
                    <a:lnTo>
                      <a:pt x="421" y="649"/>
                    </a:lnTo>
                    <a:lnTo>
                      <a:pt x="397" y="639"/>
                    </a:lnTo>
                    <a:lnTo>
                      <a:pt x="376" y="632"/>
                    </a:lnTo>
                    <a:lnTo>
                      <a:pt x="351" y="629"/>
                    </a:lnTo>
                    <a:lnTo>
                      <a:pt x="327" y="632"/>
                    </a:lnTo>
                    <a:lnTo>
                      <a:pt x="302" y="642"/>
                    </a:lnTo>
                    <a:lnTo>
                      <a:pt x="279" y="657"/>
                    </a:lnTo>
                    <a:lnTo>
                      <a:pt x="257" y="679"/>
                    </a:lnTo>
                    <a:lnTo>
                      <a:pt x="240" y="692"/>
                    </a:lnTo>
                    <a:lnTo>
                      <a:pt x="222" y="700"/>
                    </a:lnTo>
                    <a:lnTo>
                      <a:pt x="200" y="705"/>
                    </a:lnTo>
                    <a:lnTo>
                      <a:pt x="177" y="705"/>
                    </a:lnTo>
                    <a:lnTo>
                      <a:pt x="155" y="700"/>
                    </a:lnTo>
                    <a:lnTo>
                      <a:pt x="134" y="694"/>
                    </a:lnTo>
                    <a:lnTo>
                      <a:pt x="115" y="681"/>
                    </a:lnTo>
                    <a:lnTo>
                      <a:pt x="102" y="665"/>
                    </a:lnTo>
                    <a:lnTo>
                      <a:pt x="95" y="644"/>
                    </a:lnTo>
                    <a:lnTo>
                      <a:pt x="95" y="621"/>
                    </a:lnTo>
                    <a:lnTo>
                      <a:pt x="100" y="598"/>
                    </a:lnTo>
                    <a:lnTo>
                      <a:pt x="104" y="574"/>
                    </a:lnTo>
                    <a:lnTo>
                      <a:pt x="105" y="552"/>
                    </a:lnTo>
                    <a:lnTo>
                      <a:pt x="99" y="527"/>
                    </a:lnTo>
                    <a:lnTo>
                      <a:pt x="78" y="505"/>
                    </a:lnTo>
                    <a:lnTo>
                      <a:pt x="47" y="484"/>
                    </a:lnTo>
                    <a:lnTo>
                      <a:pt x="30" y="474"/>
                    </a:lnTo>
                    <a:lnTo>
                      <a:pt x="18" y="459"/>
                    </a:lnTo>
                    <a:lnTo>
                      <a:pt x="10" y="445"/>
                    </a:lnTo>
                    <a:lnTo>
                      <a:pt x="3" y="427"/>
                    </a:lnTo>
                    <a:lnTo>
                      <a:pt x="0" y="409"/>
                    </a:lnTo>
                    <a:lnTo>
                      <a:pt x="0" y="390"/>
                    </a:lnTo>
                    <a:lnTo>
                      <a:pt x="0" y="372"/>
                    </a:lnTo>
                    <a:lnTo>
                      <a:pt x="3" y="354"/>
                    </a:lnTo>
                    <a:lnTo>
                      <a:pt x="7" y="348"/>
                    </a:lnTo>
                    <a:lnTo>
                      <a:pt x="10" y="341"/>
                    </a:lnTo>
                    <a:lnTo>
                      <a:pt x="12" y="335"/>
                    </a:lnTo>
                    <a:lnTo>
                      <a:pt x="15" y="328"/>
                    </a:lnTo>
                    <a:lnTo>
                      <a:pt x="20" y="322"/>
                    </a:lnTo>
                    <a:lnTo>
                      <a:pt x="23" y="317"/>
                    </a:lnTo>
                    <a:lnTo>
                      <a:pt x="27" y="312"/>
                    </a:lnTo>
                    <a:lnTo>
                      <a:pt x="32" y="305"/>
                    </a:lnTo>
                    <a:lnTo>
                      <a:pt x="40" y="314"/>
                    </a:lnTo>
                    <a:lnTo>
                      <a:pt x="48" y="322"/>
                    </a:lnTo>
                    <a:lnTo>
                      <a:pt x="57" y="330"/>
                    </a:lnTo>
                    <a:lnTo>
                      <a:pt x="65" y="338"/>
                    </a:lnTo>
                    <a:lnTo>
                      <a:pt x="73" y="346"/>
                    </a:lnTo>
                    <a:lnTo>
                      <a:pt x="82" y="356"/>
                    </a:lnTo>
                    <a:lnTo>
                      <a:pt x="90" y="364"/>
                    </a:lnTo>
                    <a:lnTo>
                      <a:pt x="99" y="372"/>
                    </a:lnTo>
                    <a:lnTo>
                      <a:pt x="109" y="367"/>
                    </a:lnTo>
                    <a:lnTo>
                      <a:pt x="115" y="369"/>
                    </a:lnTo>
                    <a:lnTo>
                      <a:pt x="119" y="373"/>
                    </a:lnTo>
                    <a:lnTo>
                      <a:pt x="122" y="383"/>
                    </a:lnTo>
                    <a:lnTo>
                      <a:pt x="124" y="394"/>
                    </a:lnTo>
                    <a:lnTo>
                      <a:pt x="125" y="406"/>
                    </a:lnTo>
                    <a:lnTo>
                      <a:pt x="127" y="416"/>
                    </a:lnTo>
                    <a:lnTo>
                      <a:pt x="130" y="425"/>
                    </a:lnTo>
                    <a:lnTo>
                      <a:pt x="137" y="453"/>
                    </a:lnTo>
                    <a:lnTo>
                      <a:pt x="149" y="477"/>
                    </a:lnTo>
                    <a:lnTo>
                      <a:pt x="164" y="496"/>
                    </a:lnTo>
                    <a:lnTo>
                      <a:pt x="180" y="513"/>
                    </a:lnTo>
                    <a:lnTo>
                      <a:pt x="199" y="524"/>
                    </a:lnTo>
                    <a:lnTo>
                      <a:pt x="217" y="530"/>
                    </a:lnTo>
                    <a:lnTo>
                      <a:pt x="232" y="534"/>
                    </a:lnTo>
                    <a:lnTo>
                      <a:pt x="247" y="532"/>
                    </a:lnTo>
                    <a:lnTo>
                      <a:pt x="264" y="534"/>
                    </a:lnTo>
                    <a:lnTo>
                      <a:pt x="281" y="535"/>
                    </a:lnTo>
                    <a:lnTo>
                      <a:pt x="299" y="535"/>
                    </a:lnTo>
                    <a:lnTo>
                      <a:pt x="316" y="535"/>
                    </a:lnTo>
                    <a:lnTo>
                      <a:pt x="332" y="532"/>
                    </a:lnTo>
                    <a:lnTo>
                      <a:pt x="347" y="526"/>
                    </a:lnTo>
                    <a:lnTo>
                      <a:pt x="359" y="514"/>
                    </a:lnTo>
                    <a:lnTo>
                      <a:pt x="371" y="498"/>
                    </a:lnTo>
                    <a:lnTo>
                      <a:pt x="371" y="492"/>
                    </a:lnTo>
                    <a:lnTo>
                      <a:pt x="372" y="485"/>
                    </a:lnTo>
                    <a:lnTo>
                      <a:pt x="376" y="480"/>
                    </a:lnTo>
                    <a:lnTo>
                      <a:pt x="381" y="477"/>
                    </a:lnTo>
                    <a:lnTo>
                      <a:pt x="386" y="472"/>
                    </a:lnTo>
                    <a:lnTo>
                      <a:pt x="391" y="467"/>
                    </a:lnTo>
                    <a:lnTo>
                      <a:pt x="394" y="462"/>
                    </a:lnTo>
                    <a:lnTo>
                      <a:pt x="396" y="456"/>
                    </a:lnTo>
                    <a:lnTo>
                      <a:pt x="396" y="454"/>
                    </a:lnTo>
                    <a:lnTo>
                      <a:pt x="396" y="451"/>
                    </a:lnTo>
                    <a:lnTo>
                      <a:pt x="394" y="450"/>
                    </a:lnTo>
                    <a:lnTo>
                      <a:pt x="394" y="448"/>
                    </a:lnTo>
                    <a:lnTo>
                      <a:pt x="392" y="446"/>
                    </a:lnTo>
                    <a:lnTo>
                      <a:pt x="391" y="445"/>
                    </a:lnTo>
                    <a:lnTo>
                      <a:pt x="389" y="443"/>
                    </a:lnTo>
                    <a:lnTo>
                      <a:pt x="387" y="443"/>
                    </a:lnTo>
                    <a:lnTo>
                      <a:pt x="374" y="446"/>
                    </a:lnTo>
                    <a:lnTo>
                      <a:pt x="359" y="451"/>
                    </a:lnTo>
                    <a:lnTo>
                      <a:pt x="344" y="454"/>
                    </a:lnTo>
                    <a:lnTo>
                      <a:pt x="331" y="456"/>
                    </a:lnTo>
                    <a:lnTo>
                      <a:pt x="317" y="454"/>
                    </a:lnTo>
                    <a:lnTo>
                      <a:pt x="306" y="450"/>
                    </a:lnTo>
                    <a:lnTo>
                      <a:pt x="297" y="438"/>
                    </a:lnTo>
                    <a:lnTo>
                      <a:pt x="292" y="420"/>
                    </a:lnTo>
                    <a:lnTo>
                      <a:pt x="292" y="417"/>
                    </a:lnTo>
                    <a:lnTo>
                      <a:pt x="292" y="416"/>
                    </a:lnTo>
                    <a:lnTo>
                      <a:pt x="291" y="412"/>
                    </a:lnTo>
                    <a:lnTo>
                      <a:pt x="291" y="411"/>
                    </a:lnTo>
                    <a:lnTo>
                      <a:pt x="289" y="407"/>
                    </a:lnTo>
                    <a:lnTo>
                      <a:pt x="289" y="404"/>
                    </a:lnTo>
                    <a:lnTo>
                      <a:pt x="289" y="401"/>
                    </a:lnTo>
                    <a:lnTo>
                      <a:pt x="289" y="399"/>
                    </a:lnTo>
                    <a:lnTo>
                      <a:pt x="294" y="403"/>
                    </a:lnTo>
                    <a:lnTo>
                      <a:pt x="299" y="406"/>
                    </a:lnTo>
                    <a:lnTo>
                      <a:pt x="304" y="409"/>
                    </a:lnTo>
                    <a:lnTo>
                      <a:pt x="309" y="412"/>
                    </a:lnTo>
                    <a:lnTo>
                      <a:pt x="314" y="416"/>
                    </a:lnTo>
                    <a:lnTo>
                      <a:pt x="319" y="419"/>
                    </a:lnTo>
                    <a:lnTo>
                      <a:pt x="324" y="422"/>
                    </a:lnTo>
                    <a:lnTo>
                      <a:pt x="331" y="424"/>
                    </a:lnTo>
                    <a:lnTo>
                      <a:pt x="337" y="425"/>
                    </a:lnTo>
                    <a:lnTo>
                      <a:pt x="346" y="425"/>
                    </a:lnTo>
                    <a:lnTo>
                      <a:pt x="354" y="424"/>
                    </a:lnTo>
                    <a:lnTo>
                      <a:pt x="362" y="420"/>
                    </a:lnTo>
                    <a:lnTo>
                      <a:pt x="369" y="416"/>
                    </a:lnTo>
                    <a:lnTo>
                      <a:pt x="374" y="411"/>
                    </a:lnTo>
                    <a:lnTo>
                      <a:pt x="376" y="403"/>
                    </a:lnTo>
                    <a:lnTo>
                      <a:pt x="376" y="394"/>
                    </a:lnTo>
                    <a:lnTo>
                      <a:pt x="357" y="383"/>
                    </a:lnTo>
                    <a:lnTo>
                      <a:pt x="342" y="369"/>
                    </a:lnTo>
                    <a:lnTo>
                      <a:pt x="327" y="352"/>
                    </a:lnTo>
                    <a:lnTo>
                      <a:pt x="314" y="338"/>
                    </a:lnTo>
                    <a:lnTo>
                      <a:pt x="299" y="322"/>
                    </a:lnTo>
                    <a:lnTo>
                      <a:pt x="284" y="309"/>
                    </a:lnTo>
                    <a:lnTo>
                      <a:pt x="266" y="301"/>
                    </a:lnTo>
                    <a:lnTo>
                      <a:pt x="244" y="297"/>
                    </a:lnTo>
                    <a:lnTo>
                      <a:pt x="237" y="296"/>
                    </a:lnTo>
                    <a:lnTo>
                      <a:pt x="229" y="296"/>
                    </a:lnTo>
                    <a:lnTo>
                      <a:pt x="220" y="296"/>
                    </a:lnTo>
                    <a:lnTo>
                      <a:pt x="212" y="296"/>
                    </a:lnTo>
                    <a:lnTo>
                      <a:pt x="204" y="296"/>
                    </a:lnTo>
                    <a:lnTo>
                      <a:pt x="197" y="294"/>
                    </a:lnTo>
                    <a:lnTo>
                      <a:pt x="190" y="291"/>
                    </a:lnTo>
                    <a:lnTo>
                      <a:pt x="184" y="288"/>
                    </a:lnTo>
                    <a:lnTo>
                      <a:pt x="182" y="276"/>
                    </a:lnTo>
                    <a:lnTo>
                      <a:pt x="179" y="267"/>
                    </a:lnTo>
                    <a:lnTo>
                      <a:pt x="172" y="257"/>
                    </a:lnTo>
                    <a:lnTo>
                      <a:pt x="164" y="249"/>
                    </a:lnTo>
                    <a:lnTo>
                      <a:pt x="155" y="242"/>
                    </a:lnTo>
                    <a:lnTo>
                      <a:pt x="147" y="234"/>
                    </a:lnTo>
                    <a:lnTo>
                      <a:pt x="139" y="226"/>
                    </a:lnTo>
                    <a:lnTo>
                      <a:pt x="132" y="216"/>
                    </a:lnTo>
                    <a:lnTo>
                      <a:pt x="132" y="208"/>
                    </a:lnTo>
                    <a:lnTo>
                      <a:pt x="132" y="199"/>
                    </a:lnTo>
                    <a:lnTo>
                      <a:pt x="132" y="191"/>
                    </a:lnTo>
                    <a:lnTo>
                      <a:pt x="132" y="181"/>
                    </a:lnTo>
                    <a:lnTo>
                      <a:pt x="132" y="173"/>
                    </a:lnTo>
                    <a:lnTo>
                      <a:pt x="135" y="163"/>
                    </a:lnTo>
                    <a:lnTo>
                      <a:pt x="137" y="155"/>
                    </a:lnTo>
                    <a:lnTo>
                      <a:pt x="142" y="148"/>
                    </a:lnTo>
                    <a:lnTo>
                      <a:pt x="147" y="140"/>
                    </a:lnTo>
                    <a:lnTo>
                      <a:pt x="154" y="134"/>
                    </a:lnTo>
                    <a:lnTo>
                      <a:pt x="160" y="129"/>
                    </a:lnTo>
                    <a:lnTo>
                      <a:pt x="169" y="123"/>
                    </a:lnTo>
                    <a:lnTo>
                      <a:pt x="175" y="118"/>
                    </a:lnTo>
                    <a:lnTo>
                      <a:pt x="182" y="114"/>
                    </a:lnTo>
                    <a:lnTo>
                      <a:pt x="190" y="111"/>
                    </a:lnTo>
                    <a:lnTo>
                      <a:pt x="199" y="111"/>
                    </a:lnTo>
                    <a:lnTo>
                      <a:pt x="217" y="106"/>
                    </a:lnTo>
                    <a:lnTo>
                      <a:pt x="234" y="105"/>
                    </a:lnTo>
                    <a:lnTo>
                      <a:pt x="250" y="105"/>
                    </a:lnTo>
                    <a:lnTo>
                      <a:pt x="269" y="105"/>
                    </a:lnTo>
                    <a:lnTo>
                      <a:pt x="286" y="103"/>
                    </a:lnTo>
                    <a:lnTo>
                      <a:pt x="302" y="100"/>
                    </a:lnTo>
                    <a:lnTo>
                      <a:pt x="319" y="92"/>
                    </a:lnTo>
                    <a:lnTo>
                      <a:pt x="337" y="82"/>
                    </a:lnTo>
                    <a:lnTo>
                      <a:pt x="344" y="76"/>
                    </a:lnTo>
                    <a:lnTo>
                      <a:pt x="352" y="66"/>
                    </a:lnTo>
                    <a:lnTo>
                      <a:pt x="361" y="55"/>
                    </a:lnTo>
                    <a:lnTo>
                      <a:pt x="369" y="43"/>
                    </a:lnTo>
                    <a:lnTo>
                      <a:pt x="381" y="30"/>
                    </a:lnTo>
                    <a:lnTo>
                      <a:pt x="394" y="19"/>
                    </a:lnTo>
                    <a:lnTo>
                      <a:pt x="411" y="9"/>
                    </a:lnTo>
                    <a:lnTo>
                      <a:pt x="434" y="3"/>
                    </a:lnTo>
                    <a:lnTo>
                      <a:pt x="448" y="0"/>
                    </a:lnTo>
                    <a:lnTo>
                      <a:pt x="459" y="0"/>
                    </a:lnTo>
                    <a:lnTo>
                      <a:pt x="471" y="3"/>
                    </a:lnTo>
                    <a:lnTo>
                      <a:pt x="483" y="6"/>
                    </a:lnTo>
                    <a:lnTo>
                      <a:pt x="494" y="12"/>
                    </a:lnTo>
                    <a:lnTo>
                      <a:pt x="506" y="19"/>
                    </a:lnTo>
                    <a:lnTo>
                      <a:pt x="519" y="27"/>
                    </a:lnTo>
                    <a:lnTo>
                      <a:pt x="533" y="37"/>
                    </a:lnTo>
                    <a:close/>
                  </a:path>
                </a:pathLst>
              </a:custGeom>
              <a:solidFill>
                <a:srgbClr val="33F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52" name="Freeform 29"/>
              <p:cNvSpPr>
                <a:spLocks/>
              </p:cNvSpPr>
              <p:nvPr/>
            </p:nvSpPr>
            <p:spPr bwMode="auto">
              <a:xfrm>
                <a:off x="3125" y="2106"/>
                <a:ext cx="272" cy="204"/>
              </a:xfrm>
              <a:custGeom>
                <a:avLst/>
                <a:gdLst>
                  <a:gd name="T0" fmla="*/ 198 w 272"/>
                  <a:gd name="T1" fmla="*/ 34 h 204"/>
                  <a:gd name="T2" fmla="*/ 222 w 272"/>
                  <a:gd name="T3" fmla="*/ 57 h 204"/>
                  <a:gd name="T4" fmla="*/ 263 w 272"/>
                  <a:gd name="T5" fmla="*/ 65 h 204"/>
                  <a:gd name="T6" fmla="*/ 268 w 272"/>
                  <a:gd name="T7" fmla="*/ 78 h 204"/>
                  <a:gd name="T8" fmla="*/ 270 w 272"/>
                  <a:gd name="T9" fmla="*/ 92 h 204"/>
                  <a:gd name="T10" fmla="*/ 270 w 272"/>
                  <a:gd name="T11" fmla="*/ 110 h 204"/>
                  <a:gd name="T12" fmla="*/ 267 w 272"/>
                  <a:gd name="T13" fmla="*/ 134 h 204"/>
                  <a:gd name="T14" fmla="*/ 255 w 272"/>
                  <a:gd name="T15" fmla="*/ 157 h 204"/>
                  <a:gd name="T16" fmla="*/ 202 w 272"/>
                  <a:gd name="T17" fmla="*/ 165 h 204"/>
                  <a:gd name="T18" fmla="*/ 135 w 272"/>
                  <a:gd name="T19" fmla="*/ 188 h 204"/>
                  <a:gd name="T20" fmla="*/ 70 w 272"/>
                  <a:gd name="T21" fmla="*/ 204 h 204"/>
                  <a:gd name="T22" fmla="*/ 53 w 272"/>
                  <a:gd name="T23" fmla="*/ 199 h 204"/>
                  <a:gd name="T24" fmla="*/ 41 w 272"/>
                  <a:gd name="T25" fmla="*/ 191 h 204"/>
                  <a:gd name="T26" fmla="*/ 43 w 272"/>
                  <a:gd name="T27" fmla="*/ 167 h 204"/>
                  <a:gd name="T28" fmla="*/ 68 w 272"/>
                  <a:gd name="T29" fmla="*/ 147 h 204"/>
                  <a:gd name="T30" fmla="*/ 88 w 272"/>
                  <a:gd name="T31" fmla="*/ 147 h 204"/>
                  <a:gd name="T32" fmla="*/ 88 w 272"/>
                  <a:gd name="T33" fmla="*/ 157 h 204"/>
                  <a:gd name="T34" fmla="*/ 78 w 272"/>
                  <a:gd name="T35" fmla="*/ 165 h 204"/>
                  <a:gd name="T36" fmla="*/ 70 w 272"/>
                  <a:gd name="T37" fmla="*/ 173 h 204"/>
                  <a:gd name="T38" fmla="*/ 63 w 272"/>
                  <a:gd name="T39" fmla="*/ 180 h 204"/>
                  <a:gd name="T40" fmla="*/ 63 w 272"/>
                  <a:gd name="T41" fmla="*/ 188 h 204"/>
                  <a:gd name="T42" fmla="*/ 70 w 272"/>
                  <a:gd name="T43" fmla="*/ 193 h 204"/>
                  <a:gd name="T44" fmla="*/ 75 w 272"/>
                  <a:gd name="T45" fmla="*/ 191 h 204"/>
                  <a:gd name="T46" fmla="*/ 78 w 272"/>
                  <a:gd name="T47" fmla="*/ 189 h 204"/>
                  <a:gd name="T48" fmla="*/ 78 w 272"/>
                  <a:gd name="T49" fmla="*/ 186 h 204"/>
                  <a:gd name="T50" fmla="*/ 75 w 272"/>
                  <a:gd name="T51" fmla="*/ 185 h 204"/>
                  <a:gd name="T52" fmla="*/ 81 w 272"/>
                  <a:gd name="T53" fmla="*/ 176 h 204"/>
                  <a:gd name="T54" fmla="*/ 93 w 272"/>
                  <a:gd name="T55" fmla="*/ 164 h 204"/>
                  <a:gd name="T56" fmla="*/ 100 w 272"/>
                  <a:gd name="T57" fmla="*/ 147 h 204"/>
                  <a:gd name="T58" fmla="*/ 93 w 272"/>
                  <a:gd name="T59" fmla="*/ 141 h 204"/>
                  <a:gd name="T60" fmla="*/ 85 w 272"/>
                  <a:gd name="T61" fmla="*/ 139 h 204"/>
                  <a:gd name="T62" fmla="*/ 80 w 272"/>
                  <a:gd name="T63" fmla="*/ 131 h 204"/>
                  <a:gd name="T64" fmla="*/ 75 w 272"/>
                  <a:gd name="T65" fmla="*/ 110 h 204"/>
                  <a:gd name="T66" fmla="*/ 70 w 272"/>
                  <a:gd name="T67" fmla="*/ 91 h 204"/>
                  <a:gd name="T68" fmla="*/ 83 w 272"/>
                  <a:gd name="T69" fmla="*/ 84 h 204"/>
                  <a:gd name="T70" fmla="*/ 103 w 272"/>
                  <a:gd name="T71" fmla="*/ 99 h 204"/>
                  <a:gd name="T72" fmla="*/ 125 w 272"/>
                  <a:gd name="T73" fmla="*/ 112 h 204"/>
                  <a:gd name="T74" fmla="*/ 133 w 272"/>
                  <a:gd name="T75" fmla="*/ 113 h 204"/>
                  <a:gd name="T76" fmla="*/ 142 w 272"/>
                  <a:gd name="T77" fmla="*/ 112 h 204"/>
                  <a:gd name="T78" fmla="*/ 138 w 272"/>
                  <a:gd name="T79" fmla="*/ 107 h 204"/>
                  <a:gd name="T80" fmla="*/ 116 w 272"/>
                  <a:gd name="T81" fmla="*/ 99 h 204"/>
                  <a:gd name="T82" fmla="*/ 96 w 272"/>
                  <a:gd name="T83" fmla="*/ 84 h 204"/>
                  <a:gd name="T84" fmla="*/ 80 w 272"/>
                  <a:gd name="T85" fmla="*/ 73 h 204"/>
                  <a:gd name="T86" fmla="*/ 61 w 272"/>
                  <a:gd name="T87" fmla="*/ 76 h 204"/>
                  <a:gd name="T88" fmla="*/ 41 w 272"/>
                  <a:gd name="T89" fmla="*/ 79 h 204"/>
                  <a:gd name="T90" fmla="*/ 13 w 272"/>
                  <a:gd name="T91" fmla="*/ 70 h 204"/>
                  <a:gd name="T92" fmla="*/ 0 w 272"/>
                  <a:gd name="T93" fmla="*/ 55 h 204"/>
                  <a:gd name="T94" fmla="*/ 15 w 272"/>
                  <a:gd name="T95" fmla="*/ 45 h 204"/>
                  <a:gd name="T96" fmla="*/ 56 w 272"/>
                  <a:gd name="T97" fmla="*/ 31 h 204"/>
                  <a:gd name="T98" fmla="*/ 98 w 272"/>
                  <a:gd name="T99" fmla="*/ 13 h 204"/>
                  <a:gd name="T100" fmla="*/ 130 w 272"/>
                  <a:gd name="T101" fmla="*/ 0 h 204"/>
                  <a:gd name="T102" fmla="*/ 160 w 272"/>
                  <a:gd name="T103" fmla="*/ 3 h 204"/>
                  <a:gd name="T104" fmla="*/ 187 w 272"/>
                  <a:gd name="T105" fmla="*/ 18 h 2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72"/>
                  <a:gd name="T160" fmla="*/ 0 h 204"/>
                  <a:gd name="T161" fmla="*/ 272 w 272"/>
                  <a:gd name="T162" fmla="*/ 204 h 20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72" h="204">
                    <a:moveTo>
                      <a:pt x="187" y="18"/>
                    </a:moveTo>
                    <a:lnTo>
                      <a:pt x="193" y="26"/>
                    </a:lnTo>
                    <a:lnTo>
                      <a:pt x="198" y="34"/>
                    </a:lnTo>
                    <a:lnTo>
                      <a:pt x="205" y="42"/>
                    </a:lnTo>
                    <a:lnTo>
                      <a:pt x="213" y="50"/>
                    </a:lnTo>
                    <a:lnTo>
                      <a:pt x="222" y="57"/>
                    </a:lnTo>
                    <a:lnTo>
                      <a:pt x="232" y="62"/>
                    </a:lnTo>
                    <a:lnTo>
                      <a:pt x="247" y="65"/>
                    </a:lnTo>
                    <a:lnTo>
                      <a:pt x="263" y="65"/>
                    </a:lnTo>
                    <a:lnTo>
                      <a:pt x="267" y="68"/>
                    </a:lnTo>
                    <a:lnTo>
                      <a:pt x="268" y="73"/>
                    </a:lnTo>
                    <a:lnTo>
                      <a:pt x="268" y="78"/>
                    </a:lnTo>
                    <a:lnTo>
                      <a:pt x="270" y="83"/>
                    </a:lnTo>
                    <a:lnTo>
                      <a:pt x="268" y="87"/>
                    </a:lnTo>
                    <a:lnTo>
                      <a:pt x="270" y="92"/>
                    </a:lnTo>
                    <a:lnTo>
                      <a:pt x="270" y="97"/>
                    </a:lnTo>
                    <a:lnTo>
                      <a:pt x="272" y="102"/>
                    </a:lnTo>
                    <a:lnTo>
                      <a:pt x="270" y="110"/>
                    </a:lnTo>
                    <a:lnTo>
                      <a:pt x="270" y="118"/>
                    </a:lnTo>
                    <a:lnTo>
                      <a:pt x="268" y="126"/>
                    </a:lnTo>
                    <a:lnTo>
                      <a:pt x="267" y="134"/>
                    </a:lnTo>
                    <a:lnTo>
                      <a:pt x="263" y="143"/>
                    </a:lnTo>
                    <a:lnTo>
                      <a:pt x="258" y="151"/>
                    </a:lnTo>
                    <a:lnTo>
                      <a:pt x="255" y="157"/>
                    </a:lnTo>
                    <a:lnTo>
                      <a:pt x="248" y="162"/>
                    </a:lnTo>
                    <a:lnTo>
                      <a:pt x="225" y="162"/>
                    </a:lnTo>
                    <a:lnTo>
                      <a:pt x="202" y="165"/>
                    </a:lnTo>
                    <a:lnTo>
                      <a:pt x="178" y="172"/>
                    </a:lnTo>
                    <a:lnTo>
                      <a:pt x="157" y="180"/>
                    </a:lnTo>
                    <a:lnTo>
                      <a:pt x="135" y="188"/>
                    </a:lnTo>
                    <a:lnTo>
                      <a:pt x="113" y="196"/>
                    </a:lnTo>
                    <a:lnTo>
                      <a:pt x="91" y="201"/>
                    </a:lnTo>
                    <a:lnTo>
                      <a:pt x="70" y="204"/>
                    </a:lnTo>
                    <a:lnTo>
                      <a:pt x="63" y="202"/>
                    </a:lnTo>
                    <a:lnTo>
                      <a:pt x="58" y="201"/>
                    </a:lnTo>
                    <a:lnTo>
                      <a:pt x="53" y="199"/>
                    </a:lnTo>
                    <a:lnTo>
                      <a:pt x="50" y="198"/>
                    </a:lnTo>
                    <a:lnTo>
                      <a:pt x="45" y="194"/>
                    </a:lnTo>
                    <a:lnTo>
                      <a:pt x="41" y="191"/>
                    </a:lnTo>
                    <a:lnTo>
                      <a:pt x="38" y="186"/>
                    </a:lnTo>
                    <a:lnTo>
                      <a:pt x="36" y="181"/>
                    </a:lnTo>
                    <a:lnTo>
                      <a:pt x="43" y="167"/>
                    </a:lnTo>
                    <a:lnTo>
                      <a:pt x="50" y="157"/>
                    </a:lnTo>
                    <a:lnTo>
                      <a:pt x="58" y="151"/>
                    </a:lnTo>
                    <a:lnTo>
                      <a:pt x="68" y="147"/>
                    </a:lnTo>
                    <a:lnTo>
                      <a:pt x="75" y="146"/>
                    </a:lnTo>
                    <a:lnTo>
                      <a:pt x="83" y="146"/>
                    </a:lnTo>
                    <a:lnTo>
                      <a:pt x="88" y="147"/>
                    </a:lnTo>
                    <a:lnTo>
                      <a:pt x="91" y="149"/>
                    </a:lnTo>
                    <a:lnTo>
                      <a:pt x="91" y="154"/>
                    </a:lnTo>
                    <a:lnTo>
                      <a:pt x="88" y="157"/>
                    </a:lnTo>
                    <a:lnTo>
                      <a:pt x="85" y="160"/>
                    </a:lnTo>
                    <a:lnTo>
                      <a:pt x="83" y="162"/>
                    </a:lnTo>
                    <a:lnTo>
                      <a:pt x="78" y="165"/>
                    </a:lnTo>
                    <a:lnTo>
                      <a:pt x="75" y="167"/>
                    </a:lnTo>
                    <a:lnTo>
                      <a:pt x="71" y="168"/>
                    </a:lnTo>
                    <a:lnTo>
                      <a:pt x="70" y="173"/>
                    </a:lnTo>
                    <a:lnTo>
                      <a:pt x="66" y="175"/>
                    </a:lnTo>
                    <a:lnTo>
                      <a:pt x="65" y="176"/>
                    </a:lnTo>
                    <a:lnTo>
                      <a:pt x="63" y="180"/>
                    </a:lnTo>
                    <a:lnTo>
                      <a:pt x="63" y="181"/>
                    </a:lnTo>
                    <a:lnTo>
                      <a:pt x="63" y="185"/>
                    </a:lnTo>
                    <a:lnTo>
                      <a:pt x="63" y="188"/>
                    </a:lnTo>
                    <a:lnTo>
                      <a:pt x="65" y="189"/>
                    </a:lnTo>
                    <a:lnTo>
                      <a:pt x="68" y="193"/>
                    </a:lnTo>
                    <a:lnTo>
                      <a:pt x="70" y="193"/>
                    </a:lnTo>
                    <a:lnTo>
                      <a:pt x="71" y="191"/>
                    </a:lnTo>
                    <a:lnTo>
                      <a:pt x="73" y="191"/>
                    </a:lnTo>
                    <a:lnTo>
                      <a:pt x="75" y="191"/>
                    </a:lnTo>
                    <a:lnTo>
                      <a:pt x="76" y="191"/>
                    </a:lnTo>
                    <a:lnTo>
                      <a:pt x="78" y="191"/>
                    </a:lnTo>
                    <a:lnTo>
                      <a:pt x="78" y="189"/>
                    </a:lnTo>
                    <a:lnTo>
                      <a:pt x="80" y="188"/>
                    </a:lnTo>
                    <a:lnTo>
                      <a:pt x="80" y="186"/>
                    </a:lnTo>
                    <a:lnTo>
                      <a:pt x="78" y="186"/>
                    </a:lnTo>
                    <a:lnTo>
                      <a:pt x="78" y="185"/>
                    </a:lnTo>
                    <a:lnTo>
                      <a:pt x="76" y="185"/>
                    </a:lnTo>
                    <a:lnTo>
                      <a:pt x="75" y="185"/>
                    </a:lnTo>
                    <a:lnTo>
                      <a:pt x="73" y="185"/>
                    </a:lnTo>
                    <a:lnTo>
                      <a:pt x="76" y="180"/>
                    </a:lnTo>
                    <a:lnTo>
                      <a:pt x="81" y="176"/>
                    </a:lnTo>
                    <a:lnTo>
                      <a:pt x="85" y="173"/>
                    </a:lnTo>
                    <a:lnTo>
                      <a:pt x="90" y="168"/>
                    </a:lnTo>
                    <a:lnTo>
                      <a:pt x="93" y="164"/>
                    </a:lnTo>
                    <a:lnTo>
                      <a:pt x="96" y="160"/>
                    </a:lnTo>
                    <a:lnTo>
                      <a:pt x="98" y="154"/>
                    </a:lnTo>
                    <a:lnTo>
                      <a:pt x="100" y="147"/>
                    </a:lnTo>
                    <a:lnTo>
                      <a:pt x="96" y="144"/>
                    </a:lnTo>
                    <a:lnTo>
                      <a:pt x="95" y="143"/>
                    </a:lnTo>
                    <a:lnTo>
                      <a:pt x="93" y="141"/>
                    </a:lnTo>
                    <a:lnTo>
                      <a:pt x="90" y="139"/>
                    </a:lnTo>
                    <a:lnTo>
                      <a:pt x="88" y="139"/>
                    </a:lnTo>
                    <a:lnTo>
                      <a:pt x="85" y="139"/>
                    </a:lnTo>
                    <a:lnTo>
                      <a:pt x="81" y="139"/>
                    </a:lnTo>
                    <a:lnTo>
                      <a:pt x="80" y="139"/>
                    </a:lnTo>
                    <a:lnTo>
                      <a:pt x="80" y="131"/>
                    </a:lnTo>
                    <a:lnTo>
                      <a:pt x="78" y="123"/>
                    </a:lnTo>
                    <a:lnTo>
                      <a:pt x="78" y="117"/>
                    </a:lnTo>
                    <a:lnTo>
                      <a:pt x="75" y="110"/>
                    </a:lnTo>
                    <a:lnTo>
                      <a:pt x="73" y="102"/>
                    </a:lnTo>
                    <a:lnTo>
                      <a:pt x="71" y="96"/>
                    </a:lnTo>
                    <a:lnTo>
                      <a:pt x="70" y="91"/>
                    </a:lnTo>
                    <a:lnTo>
                      <a:pt x="68" y="84"/>
                    </a:lnTo>
                    <a:lnTo>
                      <a:pt x="75" y="83"/>
                    </a:lnTo>
                    <a:lnTo>
                      <a:pt x="83" y="84"/>
                    </a:lnTo>
                    <a:lnTo>
                      <a:pt x="90" y="87"/>
                    </a:lnTo>
                    <a:lnTo>
                      <a:pt x="96" y="94"/>
                    </a:lnTo>
                    <a:lnTo>
                      <a:pt x="103" y="99"/>
                    </a:lnTo>
                    <a:lnTo>
                      <a:pt x="110" y="105"/>
                    </a:lnTo>
                    <a:lnTo>
                      <a:pt x="116" y="109"/>
                    </a:lnTo>
                    <a:lnTo>
                      <a:pt x="125" y="112"/>
                    </a:lnTo>
                    <a:lnTo>
                      <a:pt x="127" y="112"/>
                    </a:lnTo>
                    <a:lnTo>
                      <a:pt x="130" y="112"/>
                    </a:lnTo>
                    <a:lnTo>
                      <a:pt x="133" y="113"/>
                    </a:lnTo>
                    <a:lnTo>
                      <a:pt x="137" y="113"/>
                    </a:lnTo>
                    <a:lnTo>
                      <a:pt x="138" y="113"/>
                    </a:lnTo>
                    <a:lnTo>
                      <a:pt x="142" y="112"/>
                    </a:lnTo>
                    <a:lnTo>
                      <a:pt x="143" y="110"/>
                    </a:lnTo>
                    <a:lnTo>
                      <a:pt x="145" y="109"/>
                    </a:lnTo>
                    <a:lnTo>
                      <a:pt x="138" y="107"/>
                    </a:lnTo>
                    <a:lnTo>
                      <a:pt x="130" y="105"/>
                    </a:lnTo>
                    <a:lnTo>
                      <a:pt x="123" y="102"/>
                    </a:lnTo>
                    <a:lnTo>
                      <a:pt x="116" y="99"/>
                    </a:lnTo>
                    <a:lnTo>
                      <a:pt x="110" y="94"/>
                    </a:lnTo>
                    <a:lnTo>
                      <a:pt x="103" y="89"/>
                    </a:lnTo>
                    <a:lnTo>
                      <a:pt x="96" y="84"/>
                    </a:lnTo>
                    <a:lnTo>
                      <a:pt x="91" y="79"/>
                    </a:lnTo>
                    <a:lnTo>
                      <a:pt x="85" y="75"/>
                    </a:lnTo>
                    <a:lnTo>
                      <a:pt x="80" y="73"/>
                    </a:lnTo>
                    <a:lnTo>
                      <a:pt x="73" y="73"/>
                    </a:lnTo>
                    <a:lnTo>
                      <a:pt x="66" y="75"/>
                    </a:lnTo>
                    <a:lnTo>
                      <a:pt x="61" y="76"/>
                    </a:lnTo>
                    <a:lnTo>
                      <a:pt x="55" y="78"/>
                    </a:lnTo>
                    <a:lnTo>
                      <a:pt x="48" y="79"/>
                    </a:lnTo>
                    <a:lnTo>
                      <a:pt x="41" y="79"/>
                    </a:lnTo>
                    <a:lnTo>
                      <a:pt x="30" y="78"/>
                    </a:lnTo>
                    <a:lnTo>
                      <a:pt x="21" y="75"/>
                    </a:lnTo>
                    <a:lnTo>
                      <a:pt x="13" y="70"/>
                    </a:lnTo>
                    <a:lnTo>
                      <a:pt x="6" y="65"/>
                    </a:lnTo>
                    <a:lnTo>
                      <a:pt x="1" y="60"/>
                    </a:lnTo>
                    <a:lnTo>
                      <a:pt x="0" y="55"/>
                    </a:lnTo>
                    <a:lnTo>
                      <a:pt x="0" y="52"/>
                    </a:lnTo>
                    <a:lnTo>
                      <a:pt x="1" y="49"/>
                    </a:lnTo>
                    <a:lnTo>
                      <a:pt x="15" y="45"/>
                    </a:lnTo>
                    <a:lnTo>
                      <a:pt x="30" y="42"/>
                    </a:lnTo>
                    <a:lnTo>
                      <a:pt x="43" y="37"/>
                    </a:lnTo>
                    <a:lnTo>
                      <a:pt x="56" y="31"/>
                    </a:lnTo>
                    <a:lnTo>
                      <a:pt x="70" y="26"/>
                    </a:lnTo>
                    <a:lnTo>
                      <a:pt x="85" y="19"/>
                    </a:lnTo>
                    <a:lnTo>
                      <a:pt x="98" y="13"/>
                    </a:lnTo>
                    <a:lnTo>
                      <a:pt x="111" y="7"/>
                    </a:lnTo>
                    <a:lnTo>
                      <a:pt x="120" y="3"/>
                    </a:lnTo>
                    <a:lnTo>
                      <a:pt x="130" y="0"/>
                    </a:lnTo>
                    <a:lnTo>
                      <a:pt x="140" y="0"/>
                    </a:lnTo>
                    <a:lnTo>
                      <a:pt x="150" y="0"/>
                    </a:lnTo>
                    <a:lnTo>
                      <a:pt x="160" y="3"/>
                    </a:lnTo>
                    <a:lnTo>
                      <a:pt x="170" y="7"/>
                    </a:lnTo>
                    <a:lnTo>
                      <a:pt x="178" y="11"/>
                    </a:lnTo>
                    <a:lnTo>
                      <a:pt x="187" y="18"/>
                    </a:lnTo>
                    <a:close/>
                  </a:path>
                </a:pathLst>
              </a:custGeom>
              <a:solidFill>
                <a:srgbClr val="CC8C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53" name="Freeform 30"/>
              <p:cNvSpPr>
                <a:spLocks/>
              </p:cNvSpPr>
              <p:nvPr/>
            </p:nvSpPr>
            <p:spPr bwMode="auto">
              <a:xfrm>
                <a:off x="3121" y="2111"/>
                <a:ext cx="94" cy="36"/>
              </a:xfrm>
              <a:custGeom>
                <a:avLst/>
                <a:gdLst>
                  <a:gd name="T0" fmla="*/ 94 w 94"/>
                  <a:gd name="T1" fmla="*/ 3 h 36"/>
                  <a:gd name="T2" fmla="*/ 84 w 94"/>
                  <a:gd name="T3" fmla="*/ 10 h 36"/>
                  <a:gd name="T4" fmla="*/ 72 w 94"/>
                  <a:gd name="T5" fmla="*/ 14 h 36"/>
                  <a:gd name="T6" fmla="*/ 60 w 94"/>
                  <a:gd name="T7" fmla="*/ 19 h 36"/>
                  <a:gd name="T8" fmla="*/ 49 w 94"/>
                  <a:gd name="T9" fmla="*/ 23 h 36"/>
                  <a:gd name="T10" fmla="*/ 37 w 94"/>
                  <a:gd name="T11" fmla="*/ 26 h 36"/>
                  <a:gd name="T12" fmla="*/ 25 w 94"/>
                  <a:gd name="T13" fmla="*/ 29 h 36"/>
                  <a:gd name="T14" fmla="*/ 12 w 94"/>
                  <a:gd name="T15" fmla="*/ 32 h 36"/>
                  <a:gd name="T16" fmla="*/ 0 w 94"/>
                  <a:gd name="T17" fmla="*/ 36 h 36"/>
                  <a:gd name="T18" fmla="*/ 9 w 94"/>
                  <a:gd name="T19" fmla="*/ 23 h 36"/>
                  <a:gd name="T20" fmla="*/ 19 w 94"/>
                  <a:gd name="T21" fmla="*/ 14 h 36"/>
                  <a:gd name="T22" fmla="*/ 32 w 94"/>
                  <a:gd name="T23" fmla="*/ 8 h 36"/>
                  <a:gd name="T24" fmla="*/ 45 w 94"/>
                  <a:gd name="T25" fmla="*/ 3 h 36"/>
                  <a:gd name="T26" fmla="*/ 59 w 94"/>
                  <a:gd name="T27" fmla="*/ 2 h 36"/>
                  <a:gd name="T28" fmla="*/ 72 w 94"/>
                  <a:gd name="T29" fmla="*/ 0 h 36"/>
                  <a:gd name="T30" fmla="*/ 84 w 94"/>
                  <a:gd name="T31" fmla="*/ 2 h 36"/>
                  <a:gd name="T32" fmla="*/ 94 w 94"/>
                  <a:gd name="T33" fmla="*/ 3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4"/>
                  <a:gd name="T52" fmla="*/ 0 h 36"/>
                  <a:gd name="T53" fmla="*/ 94 w 94"/>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4" h="36">
                    <a:moveTo>
                      <a:pt x="94" y="3"/>
                    </a:moveTo>
                    <a:lnTo>
                      <a:pt x="84" y="10"/>
                    </a:lnTo>
                    <a:lnTo>
                      <a:pt x="72" y="14"/>
                    </a:lnTo>
                    <a:lnTo>
                      <a:pt x="60" y="19"/>
                    </a:lnTo>
                    <a:lnTo>
                      <a:pt x="49" y="23"/>
                    </a:lnTo>
                    <a:lnTo>
                      <a:pt x="37" y="26"/>
                    </a:lnTo>
                    <a:lnTo>
                      <a:pt x="25" y="29"/>
                    </a:lnTo>
                    <a:lnTo>
                      <a:pt x="12" y="32"/>
                    </a:lnTo>
                    <a:lnTo>
                      <a:pt x="0" y="36"/>
                    </a:lnTo>
                    <a:lnTo>
                      <a:pt x="9" y="23"/>
                    </a:lnTo>
                    <a:lnTo>
                      <a:pt x="19" y="14"/>
                    </a:lnTo>
                    <a:lnTo>
                      <a:pt x="32" y="8"/>
                    </a:lnTo>
                    <a:lnTo>
                      <a:pt x="45" y="3"/>
                    </a:lnTo>
                    <a:lnTo>
                      <a:pt x="59" y="2"/>
                    </a:lnTo>
                    <a:lnTo>
                      <a:pt x="72" y="0"/>
                    </a:lnTo>
                    <a:lnTo>
                      <a:pt x="84" y="2"/>
                    </a:lnTo>
                    <a:lnTo>
                      <a:pt x="94" y="3"/>
                    </a:lnTo>
                    <a:close/>
                  </a:path>
                </a:pathLst>
              </a:custGeom>
              <a:solidFill>
                <a:srgbClr val="CC8C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54" name="Freeform 31"/>
              <p:cNvSpPr>
                <a:spLocks/>
              </p:cNvSpPr>
              <p:nvPr/>
            </p:nvSpPr>
            <p:spPr bwMode="auto">
              <a:xfrm>
                <a:off x="2712" y="2121"/>
                <a:ext cx="109" cy="92"/>
              </a:xfrm>
              <a:custGeom>
                <a:avLst/>
                <a:gdLst>
                  <a:gd name="T0" fmla="*/ 109 w 109"/>
                  <a:gd name="T1" fmla="*/ 14 h 92"/>
                  <a:gd name="T2" fmla="*/ 94 w 109"/>
                  <a:gd name="T3" fmla="*/ 19 h 92"/>
                  <a:gd name="T4" fmla="*/ 82 w 109"/>
                  <a:gd name="T5" fmla="*/ 26 h 92"/>
                  <a:gd name="T6" fmla="*/ 70 w 109"/>
                  <a:gd name="T7" fmla="*/ 34 h 92"/>
                  <a:gd name="T8" fmla="*/ 60 w 109"/>
                  <a:gd name="T9" fmla="*/ 43 h 92"/>
                  <a:gd name="T10" fmla="*/ 50 w 109"/>
                  <a:gd name="T11" fmla="*/ 53 h 92"/>
                  <a:gd name="T12" fmla="*/ 42 w 109"/>
                  <a:gd name="T13" fmla="*/ 66 h 92"/>
                  <a:gd name="T14" fmla="*/ 35 w 109"/>
                  <a:gd name="T15" fmla="*/ 79 h 92"/>
                  <a:gd name="T16" fmla="*/ 28 w 109"/>
                  <a:gd name="T17" fmla="*/ 92 h 92"/>
                  <a:gd name="T18" fmla="*/ 0 w 109"/>
                  <a:gd name="T19" fmla="*/ 64 h 92"/>
                  <a:gd name="T20" fmla="*/ 10 w 109"/>
                  <a:gd name="T21" fmla="*/ 55 h 92"/>
                  <a:gd name="T22" fmla="*/ 22 w 109"/>
                  <a:gd name="T23" fmla="*/ 45 h 92"/>
                  <a:gd name="T24" fmla="*/ 33 w 109"/>
                  <a:gd name="T25" fmla="*/ 37 h 92"/>
                  <a:gd name="T26" fmla="*/ 45 w 109"/>
                  <a:gd name="T27" fmla="*/ 29 h 92"/>
                  <a:gd name="T28" fmla="*/ 57 w 109"/>
                  <a:gd name="T29" fmla="*/ 22 h 92"/>
                  <a:gd name="T30" fmla="*/ 69 w 109"/>
                  <a:gd name="T31" fmla="*/ 14 h 92"/>
                  <a:gd name="T32" fmla="*/ 80 w 109"/>
                  <a:gd name="T33" fmla="*/ 6 h 92"/>
                  <a:gd name="T34" fmla="*/ 90 w 109"/>
                  <a:gd name="T35" fmla="*/ 0 h 92"/>
                  <a:gd name="T36" fmla="*/ 92 w 109"/>
                  <a:gd name="T37" fmla="*/ 1 h 92"/>
                  <a:gd name="T38" fmla="*/ 95 w 109"/>
                  <a:gd name="T39" fmla="*/ 3 h 92"/>
                  <a:gd name="T40" fmla="*/ 97 w 109"/>
                  <a:gd name="T41" fmla="*/ 4 h 92"/>
                  <a:gd name="T42" fmla="*/ 100 w 109"/>
                  <a:gd name="T43" fmla="*/ 6 h 92"/>
                  <a:gd name="T44" fmla="*/ 102 w 109"/>
                  <a:gd name="T45" fmla="*/ 8 h 92"/>
                  <a:gd name="T46" fmla="*/ 104 w 109"/>
                  <a:gd name="T47" fmla="*/ 11 h 92"/>
                  <a:gd name="T48" fmla="*/ 107 w 109"/>
                  <a:gd name="T49" fmla="*/ 13 h 92"/>
                  <a:gd name="T50" fmla="*/ 109 w 109"/>
                  <a:gd name="T51" fmla="*/ 14 h 9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9"/>
                  <a:gd name="T79" fmla="*/ 0 h 92"/>
                  <a:gd name="T80" fmla="*/ 109 w 109"/>
                  <a:gd name="T81" fmla="*/ 92 h 9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9" h="92">
                    <a:moveTo>
                      <a:pt x="109" y="14"/>
                    </a:moveTo>
                    <a:lnTo>
                      <a:pt x="94" y="19"/>
                    </a:lnTo>
                    <a:lnTo>
                      <a:pt x="82" y="26"/>
                    </a:lnTo>
                    <a:lnTo>
                      <a:pt x="70" y="34"/>
                    </a:lnTo>
                    <a:lnTo>
                      <a:pt x="60" y="43"/>
                    </a:lnTo>
                    <a:lnTo>
                      <a:pt x="50" y="53"/>
                    </a:lnTo>
                    <a:lnTo>
                      <a:pt x="42" y="66"/>
                    </a:lnTo>
                    <a:lnTo>
                      <a:pt x="35" y="79"/>
                    </a:lnTo>
                    <a:lnTo>
                      <a:pt x="28" y="92"/>
                    </a:lnTo>
                    <a:lnTo>
                      <a:pt x="0" y="64"/>
                    </a:lnTo>
                    <a:lnTo>
                      <a:pt x="10" y="55"/>
                    </a:lnTo>
                    <a:lnTo>
                      <a:pt x="22" y="45"/>
                    </a:lnTo>
                    <a:lnTo>
                      <a:pt x="33" y="37"/>
                    </a:lnTo>
                    <a:lnTo>
                      <a:pt x="45" y="29"/>
                    </a:lnTo>
                    <a:lnTo>
                      <a:pt x="57" y="22"/>
                    </a:lnTo>
                    <a:lnTo>
                      <a:pt x="69" y="14"/>
                    </a:lnTo>
                    <a:lnTo>
                      <a:pt x="80" y="6"/>
                    </a:lnTo>
                    <a:lnTo>
                      <a:pt x="90" y="0"/>
                    </a:lnTo>
                    <a:lnTo>
                      <a:pt x="92" y="1"/>
                    </a:lnTo>
                    <a:lnTo>
                      <a:pt x="95" y="3"/>
                    </a:lnTo>
                    <a:lnTo>
                      <a:pt x="97" y="4"/>
                    </a:lnTo>
                    <a:lnTo>
                      <a:pt x="100" y="6"/>
                    </a:lnTo>
                    <a:lnTo>
                      <a:pt x="102" y="8"/>
                    </a:lnTo>
                    <a:lnTo>
                      <a:pt x="104" y="11"/>
                    </a:lnTo>
                    <a:lnTo>
                      <a:pt x="107" y="13"/>
                    </a:lnTo>
                    <a:lnTo>
                      <a:pt x="109" y="14"/>
                    </a:lnTo>
                    <a:close/>
                  </a:path>
                </a:pathLst>
              </a:custGeom>
              <a:solidFill>
                <a:srgbClr val="FF1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55" name="Freeform 32"/>
              <p:cNvSpPr>
                <a:spLocks/>
              </p:cNvSpPr>
              <p:nvPr/>
            </p:nvSpPr>
            <p:spPr bwMode="auto">
              <a:xfrm>
                <a:off x="2749" y="2140"/>
                <a:ext cx="82" cy="84"/>
              </a:xfrm>
              <a:custGeom>
                <a:avLst/>
                <a:gdLst>
                  <a:gd name="T0" fmla="*/ 82 w 82"/>
                  <a:gd name="T1" fmla="*/ 7 h 84"/>
                  <a:gd name="T2" fmla="*/ 70 w 82"/>
                  <a:gd name="T3" fmla="*/ 11 h 84"/>
                  <a:gd name="T4" fmla="*/ 58 w 82"/>
                  <a:gd name="T5" fmla="*/ 18 h 84"/>
                  <a:gd name="T6" fmla="*/ 48 w 82"/>
                  <a:gd name="T7" fmla="*/ 26 h 84"/>
                  <a:gd name="T8" fmla="*/ 38 w 82"/>
                  <a:gd name="T9" fmla="*/ 34 h 84"/>
                  <a:gd name="T10" fmla="*/ 28 w 82"/>
                  <a:gd name="T11" fmla="*/ 45 h 84"/>
                  <a:gd name="T12" fmla="*/ 20 w 82"/>
                  <a:gd name="T13" fmla="*/ 57 h 84"/>
                  <a:gd name="T14" fmla="*/ 11 w 82"/>
                  <a:gd name="T15" fmla="*/ 70 h 84"/>
                  <a:gd name="T16" fmla="*/ 5 w 82"/>
                  <a:gd name="T17" fmla="*/ 84 h 84"/>
                  <a:gd name="T18" fmla="*/ 3 w 82"/>
                  <a:gd name="T19" fmla="*/ 84 h 84"/>
                  <a:gd name="T20" fmla="*/ 1 w 82"/>
                  <a:gd name="T21" fmla="*/ 81 h 84"/>
                  <a:gd name="T22" fmla="*/ 0 w 82"/>
                  <a:gd name="T23" fmla="*/ 79 h 84"/>
                  <a:gd name="T24" fmla="*/ 0 w 82"/>
                  <a:gd name="T25" fmla="*/ 78 h 84"/>
                  <a:gd name="T26" fmla="*/ 0 w 82"/>
                  <a:gd name="T27" fmla="*/ 76 h 84"/>
                  <a:gd name="T28" fmla="*/ 0 w 82"/>
                  <a:gd name="T29" fmla="*/ 75 h 84"/>
                  <a:gd name="T30" fmla="*/ 6 w 82"/>
                  <a:gd name="T31" fmla="*/ 62 h 84"/>
                  <a:gd name="T32" fmla="*/ 13 w 82"/>
                  <a:gd name="T33" fmla="*/ 50 h 84"/>
                  <a:gd name="T34" fmla="*/ 22 w 82"/>
                  <a:gd name="T35" fmla="*/ 39 h 84"/>
                  <a:gd name="T36" fmla="*/ 30 w 82"/>
                  <a:gd name="T37" fmla="*/ 29 h 84"/>
                  <a:gd name="T38" fmla="*/ 40 w 82"/>
                  <a:gd name="T39" fmla="*/ 19 h 84"/>
                  <a:gd name="T40" fmla="*/ 50 w 82"/>
                  <a:gd name="T41" fmla="*/ 11 h 84"/>
                  <a:gd name="T42" fmla="*/ 60 w 82"/>
                  <a:gd name="T43" fmla="*/ 5 h 84"/>
                  <a:gd name="T44" fmla="*/ 73 w 82"/>
                  <a:gd name="T45" fmla="*/ 0 h 84"/>
                  <a:gd name="T46" fmla="*/ 75 w 82"/>
                  <a:gd name="T47" fmla="*/ 2 h 84"/>
                  <a:gd name="T48" fmla="*/ 77 w 82"/>
                  <a:gd name="T49" fmla="*/ 2 h 84"/>
                  <a:gd name="T50" fmla="*/ 80 w 82"/>
                  <a:gd name="T51" fmla="*/ 3 h 84"/>
                  <a:gd name="T52" fmla="*/ 82 w 82"/>
                  <a:gd name="T53" fmla="*/ 7 h 8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2"/>
                  <a:gd name="T82" fmla="*/ 0 h 84"/>
                  <a:gd name="T83" fmla="*/ 82 w 82"/>
                  <a:gd name="T84" fmla="*/ 84 h 8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2" h="84">
                    <a:moveTo>
                      <a:pt x="82" y="7"/>
                    </a:moveTo>
                    <a:lnTo>
                      <a:pt x="70" y="11"/>
                    </a:lnTo>
                    <a:lnTo>
                      <a:pt x="58" y="18"/>
                    </a:lnTo>
                    <a:lnTo>
                      <a:pt x="48" y="26"/>
                    </a:lnTo>
                    <a:lnTo>
                      <a:pt x="38" y="34"/>
                    </a:lnTo>
                    <a:lnTo>
                      <a:pt x="28" y="45"/>
                    </a:lnTo>
                    <a:lnTo>
                      <a:pt x="20" y="57"/>
                    </a:lnTo>
                    <a:lnTo>
                      <a:pt x="11" y="70"/>
                    </a:lnTo>
                    <a:lnTo>
                      <a:pt x="5" y="84"/>
                    </a:lnTo>
                    <a:lnTo>
                      <a:pt x="3" y="84"/>
                    </a:lnTo>
                    <a:lnTo>
                      <a:pt x="1" y="81"/>
                    </a:lnTo>
                    <a:lnTo>
                      <a:pt x="0" y="79"/>
                    </a:lnTo>
                    <a:lnTo>
                      <a:pt x="0" y="78"/>
                    </a:lnTo>
                    <a:lnTo>
                      <a:pt x="0" y="76"/>
                    </a:lnTo>
                    <a:lnTo>
                      <a:pt x="0" y="75"/>
                    </a:lnTo>
                    <a:lnTo>
                      <a:pt x="6" y="62"/>
                    </a:lnTo>
                    <a:lnTo>
                      <a:pt x="13" y="50"/>
                    </a:lnTo>
                    <a:lnTo>
                      <a:pt x="22" y="39"/>
                    </a:lnTo>
                    <a:lnTo>
                      <a:pt x="30" y="29"/>
                    </a:lnTo>
                    <a:lnTo>
                      <a:pt x="40" y="19"/>
                    </a:lnTo>
                    <a:lnTo>
                      <a:pt x="50" y="11"/>
                    </a:lnTo>
                    <a:lnTo>
                      <a:pt x="60" y="5"/>
                    </a:lnTo>
                    <a:lnTo>
                      <a:pt x="73" y="0"/>
                    </a:lnTo>
                    <a:lnTo>
                      <a:pt x="75" y="2"/>
                    </a:lnTo>
                    <a:lnTo>
                      <a:pt x="77" y="2"/>
                    </a:lnTo>
                    <a:lnTo>
                      <a:pt x="80" y="3"/>
                    </a:lnTo>
                    <a:lnTo>
                      <a:pt x="82" y="7"/>
                    </a:lnTo>
                    <a:close/>
                  </a:path>
                </a:pathLst>
              </a:custGeom>
              <a:solidFill>
                <a:srgbClr val="007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56" name="Freeform 33"/>
              <p:cNvSpPr>
                <a:spLocks/>
              </p:cNvSpPr>
              <p:nvPr/>
            </p:nvSpPr>
            <p:spPr bwMode="auto">
              <a:xfrm>
                <a:off x="2762" y="2153"/>
                <a:ext cx="80" cy="87"/>
              </a:xfrm>
              <a:custGeom>
                <a:avLst/>
                <a:gdLst>
                  <a:gd name="T0" fmla="*/ 80 w 80"/>
                  <a:gd name="T1" fmla="*/ 6 h 87"/>
                  <a:gd name="T2" fmla="*/ 69 w 80"/>
                  <a:gd name="T3" fmla="*/ 11 h 87"/>
                  <a:gd name="T4" fmla="*/ 57 w 80"/>
                  <a:gd name="T5" fmla="*/ 19 h 87"/>
                  <a:gd name="T6" fmla="*/ 45 w 80"/>
                  <a:gd name="T7" fmla="*/ 28 h 87"/>
                  <a:gd name="T8" fmla="*/ 35 w 80"/>
                  <a:gd name="T9" fmla="*/ 39 h 87"/>
                  <a:gd name="T10" fmla="*/ 25 w 80"/>
                  <a:gd name="T11" fmla="*/ 52 h 87"/>
                  <a:gd name="T12" fmla="*/ 17 w 80"/>
                  <a:gd name="T13" fmla="*/ 63 h 87"/>
                  <a:gd name="T14" fmla="*/ 10 w 80"/>
                  <a:gd name="T15" fmla="*/ 76 h 87"/>
                  <a:gd name="T16" fmla="*/ 5 w 80"/>
                  <a:gd name="T17" fmla="*/ 87 h 87"/>
                  <a:gd name="T18" fmla="*/ 5 w 80"/>
                  <a:gd name="T19" fmla="*/ 86 h 87"/>
                  <a:gd name="T20" fmla="*/ 3 w 80"/>
                  <a:gd name="T21" fmla="*/ 84 h 87"/>
                  <a:gd name="T22" fmla="*/ 2 w 80"/>
                  <a:gd name="T23" fmla="*/ 81 h 87"/>
                  <a:gd name="T24" fmla="*/ 0 w 80"/>
                  <a:gd name="T25" fmla="*/ 79 h 87"/>
                  <a:gd name="T26" fmla="*/ 3 w 80"/>
                  <a:gd name="T27" fmla="*/ 66 h 87"/>
                  <a:gd name="T28" fmla="*/ 10 w 80"/>
                  <a:gd name="T29" fmla="*/ 55 h 87"/>
                  <a:gd name="T30" fmla="*/ 19 w 80"/>
                  <a:gd name="T31" fmla="*/ 44 h 87"/>
                  <a:gd name="T32" fmla="*/ 27 w 80"/>
                  <a:gd name="T33" fmla="*/ 32 h 87"/>
                  <a:gd name="T34" fmla="*/ 37 w 80"/>
                  <a:gd name="T35" fmla="*/ 23 h 87"/>
                  <a:gd name="T36" fmla="*/ 47 w 80"/>
                  <a:gd name="T37" fmla="*/ 13 h 87"/>
                  <a:gd name="T38" fmla="*/ 59 w 80"/>
                  <a:gd name="T39" fmla="*/ 5 h 87"/>
                  <a:gd name="T40" fmla="*/ 69 w 80"/>
                  <a:gd name="T41" fmla="*/ 0 h 87"/>
                  <a:gd name="T42" fmla="*/ 70 w 80"/>
                  <a:gd name="T43" fmla="*/ 0 h 87"/>
                  <a:gd name="T44" fmla="*/ 72 w 80"/>
                  <a:gd name="T45" fmla="*/ 0 h 87"/>
                  <a:gd name="T46" fmla="*/ 74 w 80"/>
                  <a:gd name="T47" fmla="*/ 2 h 87"/>
                  <a:gd name="T48" fmla="*/ 75 w 80"/>
                  <a:gd name="T49" fmla="*/ 2 h 87"/>
                  <a:gd name="T50" fmla="*/ 79 w 80"/>
                  <a:gd name="T51" fmla="*/ 3 h 87"/>
                  <a:gd name="T52" fmla="*/ 80 w 80"/>
                  <a:gd name="T53" fmla="*/ 6 h 8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0"/>
                  <a:gd name="T82" fmla="*/ 0 h 87"/>
                  <a:gd name="T83" fmla="*/ 80 w 80"/>
                  <a:gd name="T84" fmla="*/ 87 h 8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0" h="87">
                    <a:moveTo>
                      <a:pt x="80" y="6"/>
                    </a:moveTo>
                    <a:lnTo>
                      <a:pt x="69" y="11"/>
                    </a:lnTo>
                    <a:lnTo>
                      <a:pt x="57" y="19"/>
                    </a:lnTo>
                    <a:lnTo>
                      <a:pt x="45" y="28"/>
                    </a:lnTo>
                    <a:lnTo>
                      <a:pt x="35" y="39"/>
                    </a:lnTo>
                    <a:lnTo>
                      <a:pt x="25" y="52"/>
                    </a:lnTo>
                    <a:lnTo>
                      <a:pt x="17" y="63"/>
                    </a:lnTo>
                    <a:lnTo>
                      <a:pt x="10" y="76"/>
                    </a:lnTo>
                    <a:lnTo>
                      <a:pt x="5" y="87"/>
                    </a:lnTo>
                    <a:lnTo>
                      <a:pt x="5" y="86"/>
                    </a:lnTo>
                    <a:lnTo>
                      <a:pt x="3" y="84"/>
                    </a:lnTo>
                    <a:lnTo>
                      <a:pt x="2" y="81"/>
                    </a:lnTo>
                    <a:lnTo>
                      <a:pt x="0" y="79"/>
                    </a:lnTo>
                    <a:lnTo>
                      <a:pt x="3" y="66"/>
                    </a:lnTo>
                    <a:lnTo>
                      <a:pt x="10" y="55"/>
                    </a:lnTo>
                    <a:lnTo>
                      <a:pt x="19" y="44"/>
                    </a:lnTo>
                    <a:lnTo>
                      <a:pt x="27" y="32"/>
                    </a:lnTo>
                    <a:lnTo>
                      <a:pt x="37" y="23"/>
                    </a:lnTo>
                    <a:lnTo>
                      <a:pt x="47" y="13"/>
                    </a:lnTo>
                    <a:lnTo>
                      <a:pt x="59" y="5"/>
                    </a:lnTo>
                    <a:lnTo>
                      <a:pt x="69" y="0"/>
                    </a:lnTo>
                    <a:lnTo>
                      <a:pt x="70" y="0"/>
                    </a:lnTo>
                    <a:lnTo>
                      <a:pt x="72" y="0"/>
                    </a:lnTo>
                    <a:lnTo>
                      <a:pt x="74" y="2"/>
                    </a:lnTo>
                    <a:lnTo>
                      <a:pt x="75" y="2"/>
                    </a:lnTo>
                    <a:lnTo>
                      <a:pt x="79" y="3"/>
                    </a:lnTo>
                    <a:lnTo>
                      <a:pt x="80" y="6"/>
                    </a:lnTo>
                    <a:close/>
                  </a:path>
                </a:pathLst>
              </a:custGeom>
              <a:solidFill>
                <a:srgbClr val="FF1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57" name="Freeform 34"/>
              <p:cNvSpPr>
                <a:spLocks/>
              </p:cNvSpPr>
              <p:nvPr/>
            </p:nvSpPr>
            <p:spPr bwMode="auto">
              <a:xfrm>
                <a:off x="3028" y="2159"/>
                <a:ext cx="170" cy="119"/>
              </a:xfrm>
              <a:custGeom>
                <a:avLst/>
                <a:gdLst>
                  <a:gd name="T0" fmla="*/ 92 w 170"/>
                  <a:gd name="T1" fmla="*/ 17 h 119"/>
                  <a:gd name="T2" fmla="*/ 98 w 170"/>
                  <a:gd name="T3" fmla="*/ 23 h 119"/>
                  <a:gd name="T4" fmla="*/ 105 w 170"/>
                  <a:gd name="T5" fmla="*/ 28 h 119"/>
                  <a:gd name="T6" fmla="*/ 113 w 170"/>
                  <a:gd name="T7" fmla="*/ 31 h 119"/>
                  <a:gd name="T8" fmla="*/ 122 w 170"/>
                  <a:gd name="T9" fmla="*/ 34 h 119"/>
                  <a:gd name="T10" fmla="*/ 128 w 170"/>
                  <a:gd name="T11" fmla="*/ 36 h 119"/>
                  <a:gd name="T12" fmla="*/ 138 w 170"/>
                  <a:gd name="T13" fmla="*/ 36 h 119"/>
                  <a:gd name="T14" fmla="*/ 147 w 170"/>
                  <a:gd name="T15" fmla="*/ 36 h 119"/>
                  <a:gd name="T16" fmla="*/ 155 w 170"/>
                  <a:gd name="T17" fmla="*/ 33 h 119"/>
                  <a:gd name="T18" fmla="*/ 158 w 170"/>
                  <a:gd name="T19" fmla="*/ 38 h 119"/>
                  <a:gd name="T20" fmla="*/ 162 w 170"/>
                  <a:gd name="T21" fmla="*/ 44 h 119"/>
                  <a:gd name="T22" fmla="*/ 165 w 170"/>
                  <a:gd name="T23" fmla="*/ 51 h 119"/>
                  <a:gd name="T24" fmla="*/ 167 w 170"/>
                  <a:gd name="T25" fmla="*/ 57 h 119"/>
                  <a:gd name="T26" fmla="*/ 168 w 170"/>
                  <a:gd name="T27" fmla="*/ 64 h 119"/>
                  <a:gd name="T28" fmla="*/ 170 w 170"/>
                  <a:gd name="T29" fmla="*/ 70 h 119"/>
                  <a:gd name="T30" fmla="*/ 170 w 170"/>
                  <a:gd name="T31" fmla="*/ 78 h 119"/>
                  <a:gd name="T32" fmla="*/ 170 w 170"/>
                  <a:gd name="T33" fmla="*/ 85 h 119"/>
                  <a:gd name="T34" fmla="*/ 152 w 170"/>
                  <a:gd name="T35" fmla="*/ 88 h 119"/>
                  <a:gd name="T36" fmla="*/ 133 w 170"/>
                  <a:gd name="T37" fmla="*/ 93 h 119"/>
                  <a:gd name="T38" fmla="*/ 115 w 170"/>
                  <a:gd name="T39" fmla="*/ 98 h 119"/>
                  <a:gd name="T40" fmla="*/ 97 w 170"/>
                  <a:gd name="T41" fmla="*/ 104 h 119"/>
                  <a:gd name="T42" fmla="*/ 78 w 170"/>
                  <a:gd name="T43" fmla="*/ 109 h 119"/>
                  <a:gd name="T44" fmla="*/ 62 w 170"/>
                  <a:gd name="T45" fmla="*/ 114 h 119"/>
                  <a:gd name="T46" fmla="*/ 43 w 170"/>
                  <a:gd name="T47" fmla="*/ 117 h 119"/>
                  <a:gd name="T48" fmla="*/ 26 w 170"/>
                  <a:gd name="T49" fmla="*/ 119 h 119"/>
                  <a:gd name="T50" fmla="*/ 23 w 170"/>
                  <a:gd name="T51" fmla="*/ 106 h 119"/>
                  <a:gd name="T52" fmla="*/ 18 w 170"/>
                  <a:gd name="T53" fmla="*/ 94 h 119"/>
                  <a:gd name="T54" fmla="*/ 13 w 170"/>
                  <a:gd name="T55" fmla="*/ 81 h 119"/>
                  <a:gd name="T56" fmla="*/ 10 w 170"/>
                  <a:gd name="T57" fmla="*/ 68 h 119"/>
                  <a:gd name="T58" fmla="*/ 6 w 170"/>
                  <a:gd name="T59" fmla="*/ 57 h 119"/>
                  <a:gd name="T60" fmla="*/ 3 w 170"/>
                  <a:gd name="T61" fmla="*/ 44 h 119"/>
                  <a:gd name="T62" fmla="*/ 1 w 170"/>
                  <a:gd name="T63" fmla="*/ 31 h 119"/>
                  <a:gd name="T64" fmla="*/ 0 w 170"/>
                  <a:gd name="T65" fmla="*/ 20 h 119"/>
                  <a:gd name="T66" fmla="*/ 8 w 170"/>
                  <a:gd name="T67" fmla="*/ 17 h 119"/>
                  <a:gd name="T68" fmla="*/ 20 w 170"/>
                  <a:gd name="T69" fmla="*/ 12 h 119"/>
                  <a:gd name="T70" fmla="*/ 31 w 170"/>
                  <a:gd name="T71" fmla="*/ 9 h 119"/>
                  <a:gd name="T72" fmla="*/ 41 w 170"/>
                  <a:gd name="T73" fmla="*/ 5 h 119"/>
                  <a:gd name="T74" fmla="*/ 53 w 170"/>
                  <a:gd name="T75" fmla="*/ 4 h 119"/>
                  <a:gd name="T76" fmla="*/ 65 w 170"/>
                  <a:gd name="T77" fmla="*/ 0 h 119"/>
                  <a:gd name="T78" fmla="*/ 77 w 170"/>
                  <a:gd name="T79" fmla="*/ 0 h 119"/>
                  <a:gd name="T80" fmla="*/ 87 w 170"/>
                  <a:gd name="T81" fmla="*/ 0 h 119"/>
                  <a:gd name="T82" fmla="*/ 92 w 170"/>
                  <a:gd name="T83" fmla="*/ 17 h 11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0"/>
                  <a:gd name="T127" fmla="*/ 0 h 119"/>
                  <a:gd name="T128" fmla="*/ 170 w 170"/>
                  <a:gd name="T129" fmla="*/ 119 h 11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0" h="119">
                    <a:moveTo>
                      <a:pt x="92" y="17"/>
                    </a:moveTo>
                    <a:lnTo>
                      <a:pt x="98" y="23"/>
                    </a:lnTo>
                    <a:lnTo>
                      <a:pt x="105" y="28"/>
                    </a:lnTo>
                    <a:lnTo>
                      <a:pt x="113" y="31"/>
                    </a:lnTo>
                    <a:lnTo>
                      <a:pt x="122" y="34"/>
                    </a:lnTo>
                    <a:lnTo>
                      <a:pt x="128" y="36"/>
                    </a:lnTo>
                    <a:lnTo>
                      <a:pt x="138" y="36"/>
                    </a:lnTo>
                    <a:lnTo>
                      <a:pt x="147" y="36"/>
                    </a:lnTo>
                    <a:lnTo>
                      <a:pt x="155" y="33"/>
                    </a:lnTo>
                    <a:lnTo>
                      <a:pt x="158" y="38"/>
                    </a:lnTo>
                    <a:lnTo>
                      <a:pt x="162" y="44"/>
                    </a:lnTo>
                    <a:lnTo>
                      <a:pt x="165" y="51"/>
                    </a:lnTo>
                    <a:lnTo>
                      <a:pt x="167" y="57"/>
                    </a:lnTo>
                    <a:lnTo>
                      <a:pt x="168" y="64"/>
                    </a:lnTo>
                    <a:lnTo>
                      <a:pt x="170" y="70"/>
                    </a:lnTo>
                    <a:lnTo>
                      <a:pt x="170" y="78"/>
                    </a:lnTo>
                    <a:lnTo>
                      <a:pt x="170" y="85"/>
                    </a:lnTo>
                    <a:lnTo>
                      <a:pt x="152" y="88"/>
                    </a:lnTo>
                    <a:lnTo>
                      <a:pt x="133" y="93"/>
                    </a:lnTo>
                    <a:lnTo>
                      <a:pt x="115" y="98"/>
                    </a:lnTo>
                    <a:lnTo>
                      <a:pt x="97" y="104"/>
                    </a:lnTo>
                    <a:lnTo>
                      <a:pt x="78" y="109"/>
                    </a:lnTo>
                    <a:lnTo>
                      <a:pt x="62" y="114"/>
                    </a:lnTo>
                    <a:lnTo>
                      <a:pt x="43" y="117"/>
                    </a:lnTo>
                    <a:lnTo>
                      <a:pt x="26" y="119"/>
                    </a:lnTo>
                    <a:lnTo>
                      <a:pt x="23" y="106"/>
                    </a:lnTo>
                    <a:lnTo>
                      <a:pt x="18" y="94"/>
                    </a:lnTo>
                    <a:lnTo>
                      <a:pt x="13" y="81"/>
                    </a:lnTo>
                    <a:lnTo>
                      <a:pt x="10" y="68"/>
                    </a:lnTo>
                    <a:lnTo>
                      <a:pt x="6" y="57"/>
                    </a:lnTo>
                    <a:lnTo>
                      <a:pt x="3" y="44"/>
                    </a:lnTo>
                    <a:lnTo>
                      <a:pt x="1" y="31"/>
                    </a:lnTo>
                    <a:lnTo>
                      <a:pt x="0" y="20"/>
                    </a:lnTo>
                    <a:lnTo>
                      <a:pt x="8" y="17"/>
                    </a:lnTo>
                    <a:lnTo>
                      <a:pt x="20" y="12"/>
                    </a:lnTo>
                    <a:lnTo>
                      <a:pt x="31" y="9"/>
                    </a:lnTo>
                    <a:lnTo>
                      <a:pt x="41" y="5"/>
                    </a:lnTo>
                    <a:lnTo>
                      <a:pt x="53" y="4"/>
                    </a:lnTo>
                    <a:lnTo>
                      <a:pt x="65" y="0"/>
                    </a:lnTo>
                    <a:lnTo>
                      <a:pt x="77" y="0"/>
                    </a:lnTo>
                    <a:lnTo>
                      <a:pt x="87" y="0"/>
                    </a:lnTo>
                    <a:lnTo>
                      <a:pt x="92" y="17"/>
                    </a:lnTo>
                    <a:close/>
                  </a:path>
                </a:pathLst>
              </a:custGeom>
              <a:solidFill>
                <a:srgbClr val="FFDE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58" name="Freeform 35"/>
              <p:cNvSpPr>
                <a:spLocks/>
              </p:cNvSpPr>
              <p:nvPr/>
            </p:nvSpPr>
            <p:spPr bwMode="auto">
              <a:xfrm>
                <a:off x="3393" y="2168"/>
                <a:ext cx="114" cy="155"/>
              </a:xfrm>
              <a:custGeom>
                <a:avLst/>
                <a:gdLst>
                  <a:gd name="T0" fmla="*/ 92 w 114"/>
                  <a:gd name="T1" fmla="*/ 6 h 155"/>
                  <a:gd name="T2" fmla="*/ 99 w 114"/>
                  <a:gd name="T3" fmla="*/ 16 h 155"/>
                  <a:gd name="T4" fmla="*/ 106 w 114"/>
                  <a:gd name="T5" fmla="*/ 29 h 155"/>
                  <a:gd name="T6" fmla="*/ 109 w 114"/>
                  <a:gd name="T7" fmla="*/ 42 h 155"/>
                  <a:gd name="T8" fmla="*/ 112 w 114"/>
                  <a:gd name="T9" fmla="*/ 55 h 155"/>
                  <a:gd name="T10" fmla="*/ 114 w 114"/>
                  <a:gd name="T11" fmla="*/ 68 h 155"/>
                  <a:gd name="T12" fmla="*/ 114 w 114"/>
                  <a:gd name="T13" fmla="*/ 82 h 155"/>
                  <a:gd name="T14" fmla="*/ 112 w 114"/>
                  <a:gd name="T15" fmla="*/ 97 h 155"/>
                  <a:gd name="T16" fmla="*/ 109 w 114"/>
                  <a:gd name="T17" fmla="*/ 111 h 155"/>
                  <a:gd name="T18" fmla="*/ 107 w 114"/>
                  <a:gd name="T19" fmla="*/ 116 h 155"/>
                  <a:gd name="T20" fmla="*/ 104 w 114"/>
                  <a:gd name="T21" fmla="*/ 123 h 155"/>
                  <a:gd name="T22" fmla="*/ 102 w 114"/>
                  <a:gd name="T23" fmla="*/ 127 h 155"/>
                  <a:gd name="T24" fmla="*/ 99 w 114"/>
                  <a:gd name="T25" fmla="*/ 134 h 155"/>
                  <a:gd name="T26" fmla="*/ 96 w 114"/>
                  <a:gd name="T27" fmla="*/ 139 h 155"/>
                  <a:gd name="T28" fmla="*/ 94 w 114"/>
                  <a:gd name="T29" fmla="*/ 145 h 155"/>
                  <a:gd name="T30" fmla="*/ 89 w 114"/>
                  <a:gd name="T31" fmla="*/ 150 h 155"/>
                  <a:gd name="T32" fmla="*/ 86 w 114"/>
                  <a:gd name="T33" fmla="*/ 155 h 155"/>
                  <a:gd name="T34" fmla="*/ 74 w 114"/>
                  <a:gd name="T35" fmla="*/ 153 h 155"/>
                  <a:gd name="T36" fmla="*/ 64 w 114"/>
                  <a:gd name="T37" fmla="*/ 153 h 155"/>
                  <a:gd name="T38" fmla="*/ 52 w 114"/>
                  <a:gd name="T39" fmla="*/ 153 h 155"/>
                  <a:gd name="T40" fmla="*/ 42 w 114"/>
                  <a:gd name="T41" fmla="*/ 152 h 155"/>
                  <a:gd name="T42" fmla="*/ 32 w 114"/>
                  <a:gd name="T43" fmla="*/ 152 h 155"/>
                  <a:gd name="T44" fmla="*/ 22 w 114"/>
                  <a:gd name="T45" fmla="*/ 150 h 155"/>
                  <a:gd name="T46" fmla="*/ 10 w 114"/>
                  <a:gd name="T47" fmla="*/ 148 h 155"/>
                  <a:gd name="T48" fmla="*/ 0 w 114"/>
                  <a:gd name="T49" fmla="*/ 145 h 155"/>
                  <a:gd name="T50" fmla="*/ 0 w 114"/>
                  <a:gd name="T51" fmla="*/ 144 h 155"/>
                  <a:gd name="T52" fmla="*/ 2 w 114"/>
                  <a:gd name="T53" fmla="*/ 140 h 155"/>
                  <a:gd name="T54" fmla="*/ 4 w 114"/>
                  <a:gd name="T55" fmla="*/ 139 h 155"/>
                  <a:gd name="T56" fmla="*/ 7 w 114"/>
                  <a:gd name="T57" fmla="*/ 137 h 155"/>
                  <a:gd name="T58" fmla="*/ 9 w 114"/>
                  <a:gd name="T59" fmla="*/ 136 h 155"/>
                  <a:gd name="T60" fmla="*/ 10 w 114"/>
                  <a:gd name="T61" fmla="*/ 134 h 155"/>
                  <a:gd name="T62" fmla="*/ 12 w 114"/>
                  <a:gd name="T63" fmla="*/ 131 h 155"/>
                  <a:gd name="T64" fmla="*/ 14 w 114"/>
                  <a:gd name="T65" fmla="*/ 129 h 155"/>
                  <a:gd name="T66" fmla="*/ 24 w 114"/>
                  <a:gd name="T67" fmla="*/ 116 h 155"/>
                  <a:gd name="T68" fmla="*/ 32 w 114"/>
                  <a:gd name="T69" fmla="*/ 102 h 155"/>
                  <a:gd name="T70" fmla="*/ 37 w 114"/>
                  <a:gd name="T71" fmla="*/ 85 h 155"/>
                  <a:gd name="T72" fmla="*/ 41 w 114"/>
                  <a:gd name="T73" fmla="*/ 69 h 155"/>
                  <a:gd name="T74" fmla="*/ 42 w 114"/>
                  <a:gd name="T75" fmla="*/ 53 h 155"/>
                  <a:gd name="T76" fmla="*/ 42 w 114"/>
                  <a:gd name="T77" fmla="*/ 35 h 155"/>
                  <a:gd name="T78" fmla="*/ 41 w 114"/>
                  <a:gd name="T79" fmla="*/ 17 h 155"/>
                  <a:gd name="T80" fmla="*/ 37 w 114"/>
                  <a:gd name="T81" fmla="*/ 1 h 155"/>
                  <a:gd name="T82" fmla="*/ 44 w 114"/>
                  <a:gd name="T83" fmla="*/ 0 h 155"/>
                  <a:gd name="T84" fmla="*/ 51 w 114"/>
                  <a:gd name="T85" fmla="*/ 0 h 155"/>
                  <a:gd name="T86" fmla="*/ 57 w 114"/>
                  <a:gd name="T87" fmla="*/ 0 h 155"/>
                  <a:gd name="T88" fmla="*/ 64 w 114"/>
                  <a:gd name="T89" fmla="*/ 1 h 155"/>
                  <a:gd name="T90" fmla="*/ 71 w 114"/>
                  <a:gd name="T91" fmla="*/ 1 h 155"/>
                  <a:gd name="T92" fmla="*/ 77 w 114"/>
                  <a:gd name="T93" fmla="*/ 3 h 155"/>
                  <a:gd name="T94" fmla="*/ 86 w 114"/>
                  <a:gd name="T95" fmla="*/ 4 h 155"/>
                  <a:gd name="T96" fmla="*/ 92 w 114"/>
                  <a:gd name="T97" fmla="*/ 6 h 15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4"/>
                  <a:gd name="T148" fmla="*/ 0 h 155"/>
                  <a:gd name="T149" fmla="*/ 114 w 114"/>
                  <a:gd name="T150" fmla="*/ 155 h 15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4" h="155">
                    <a:moveTo>
                      <a:pt x="92" y="6"/>
                    </a:moveTo>
                    <a:lnTo>
                      <a:pt x="99" y="16"/>
                    </a:lnTo>
                    <a:lnTo>
                      <a:pt x="106" y="29"/>
                    </a:lnTo>
                    <a:lnTo>
                      <a:pt x="109" y="42"/>
                    </a:lnTo>
                    <a:lnTo>
                      <a:pt x="112" y="55"/>
                    </a:lnTo>
                    <a:lnTo>
                      <a:pt x="114" y="68"/>
                    </a:lnTo>
                    <a:lnTo>
                      <a:pt x="114" y="82"/>
                    </a:lnTo>
                    <a:lnTo>
                      <a:pt x="112" y="97"/>
                    </a:lnTo>
                    <a:lnTo>
                      <a:pt x="109" y="111"/>
                    </a:lnTo>
                    <a:lnTo>
                      <a:pt x="107" y="116"/>
                    </a:lnTo>
                    <a:lnTo>
                      <a:pt x="104" y="123"/>
                    </a:lnTo>
                    <a:lnTo>
                      <a:pt x="102" y="127"/>
                    </a:lnTo>
                    <a:lnTo>
                      <a:pt x="99" y="134"/>
                    </a:lnTo>
                    <a:lnTo>
                      <a:pt x="96" y="139"/>
                    </a:lnTo>
                    <a:lnTo>
                      <a:pt x="94" y="145"/>
                    </a:lnTo>
                    <a:lnTo>
                      <a:pt x="89" y="150"/>
                    </a:lnTo>
                    <a:lnTo>
                      <a:pt x="86" y="155"/>
                    </a:lnTo>
                    <a:lnTo>
                      <a:pt x="74" y="153"/>
                    </a:lnTo>
                    <a:lnTo>
                      <a:pt x="64" y="153"/>
                    </a:lnTo>
                    <a:lnTo>
                      <a:pt x="52" y="153"/>
                    </a:lnTo>
                    <a:lnTo>
                      <a:pt x="42" y="152"/>
                    </a:lnTo>
                    <a:lnTo>
                      <a:pt x="32" y="152"/>
                    </a:lnTo>
                    <a:lnTo>
                      <a:pt x="22" y="150"/>
                    </a:lnTo>
                    <a:lnTo>
                      <a:pt x="10" y="148"/>
                    </a:lnTo>
                    <a:lnTo>
                      <a:pt x="0" y="145"/>
                    </a:lnTo>
                    <a:lnTo>
                      <a:pt x="0" y="144"/>
                    </a:lnTo>
                    <a:lnTo>
                      <a:pt x="2" y="140"/>
                    </a:lnTo>
                    <a:lnTo>
                      <a:pt x="4" y="139"/>
                    </a:lnTo>
                    <a:lnTo>
                      <a:pt x="7" y="137"/>
                    </a:lnTo>
                    <a:lnTo>
                      <a:pt x="9" y="136"/>
                    </a:lnTo>
                    <a:lnTo>
                      <a:pt x="10" y="134"/>
                    </a:lnTo>
                    <a:lnTo>
                      <a:pt x="12" y="131"/>
                    </a:lnTo>
                    <a:lnTo>
                      <a:pt x="14" y="129"/>
                    </a:lnTo>
                    <a:lnTo>
                      <a:pt x="24" y="116"/>
                    </a:lnTo>
                    <a:lnTo>
                      <a:pt x="32" y="102"/>
                    </a:lnTo>
                    <a:lnTo>
                      <a:pt x="37" y="85"/>
                    </a:lnTo>
                    <a:lnTo>
                      <a:pt x="41" y="69"/>
                    </a:lnTo>
                    <a:lnTo>
                      <a:pt x="42" y="53"/>
                    </a:lnTo>
                    <a:lnTo>
                      <a:pt x="42" y="35"/>
                    </a:lnTo>
                    <a:lnTo>
                      <a:pt x="41" y="17"/>
                    </a:lnTo>
                    <a:lnTo>
                      <a:pt x="37" y="1"/>
                    </a:lnTo>
                    <a:lnTo>
                      <a:pt x="44" y="0"/>
                    </a:lnTo>
                    <a:lnTo>
                      <a:pt x="51" y="0"/>
                    </a:lnTo>
                    <a:lnTo>
                      <a:pt x="57" y="0"/>
                    </a:lnTo>
                    <a:lnTo>
                      <a:pt x="64" y="1"/>
                    </a:lnTo>
                    <a:lnTo>
                      <a:pt x="71" y="1"/>
                    </a:lnTo>
                    <a:lnTo>
                      <a:pt x="77" y="3"/>
                    </a:lnTo>
                    <a:lnTo>
                      <a:pt x="86" y="4"/>
                    </a:lnTo>
                    <a:lnTo>
                      <a:pt x="92" y="6"/>
                    </a:lnTo>
                    <a:close/>
                  </a:path>
                </a:pathLst>
              </a:custGeom>
              <a:solidFill>
                <a:srgbClr val="7F2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59" name="Freeform 36"/>
              <p:cNvSpPr>
                <a:spLocks/>
              </p:cNvSpPr>
              <p:nvPr/>
            </p:nvSpPr>
            <p:spPr bwMode="auto">
              <a:xfrm>
                <a:off x="3377" y="2171"/>
                <a:ext cx="50" cy="115"/>
              </a:xfrm>
              <a:custGeom>
                <a:avLst/>
                <a:gdLst>
                  <a:gd name="T0" fmla="*/ 47 w 50"/>
                  <a:gd name="T1" fmla="*/ 1 h 115"/>
                  <a:gd name="T2" fmla="*/ 48 w 50"/>
                  <a:gd name="T3" fmla="*/ 14 h 115"/>
                  <a:gd name="T4" fmla="*/ 50 w 50"/>
                  <a:gd name="T5" fmla="*/ 27 h 115"/>
                  <a:gd name="T6" fmla="*/ 50 w 50"/>
                  <a:gd name="T7" fmla="*/ 44 h 115"/>
                  <a:gd name="T8" fmla="*/ 48 w 50"/>
                  <a:gd name="T9" fmla="*/ 60 h 115"/>
                  <a:gd name="T10" fmla="*/ 47 w 50"/>
                  <a:gd name="T11" fmla="*/ 76 h 115"/>
                  <a:gd name="T12" fmla="*/ 42 w 50"/>
                  <a:gd name="T13" fmla="*/ 90 h 115"/>
                  <a:gd name="T14" fmla="*/ 37 w 50"/>
                  <a:gd name="T15" fmla="*/ 103 h 115"/>
                  <a:gd name="T16" fmla="*/ 28 w 50"/>
                  <a:gd name="T17" fmla="*/ 115 h 115"/>
                  <a:gd name="T18" fmla="*/ 25 w 50"/>
                  <a:gd name="T19" fmla="*/ 115 h 115"/>
                  <a:gd name="T20" fmla="*/ 21 w 50"/>
                  <a:gd name="T21" fmla="*/ 115 h 115"/>
                  <a:gd name="T22" fmla="*/ 16 w 50"/>
                  <a:gd name="T23" fmla="*/ 113 h 115"/>
                  <a:gd name="T24" fmla="*/ 13 w 50"/>
                  <a:gd name="T25" fmla="*/ 113 h 115"/>
                  <a:gd name="T26" fmla="*/ 10 w 50"/>
                  <a:gd name="T27" fmla="*/ 111 h 115"/>
                  <a:gd name="T28" fmla="*/ 6 w 50"/>
                  <a:gd name="T29" fmla="*/ 111 h 115"/>
                  <a:gd name="T30" fmla="*/ 3 w 50"/>
                  <a:gd name="T31" fmla="*/ 110 h 115"/>
                  <a:gd name="T32" fmla="*/ 0 w 50"/>
                  <a:gd name="T33" fmla="*/ 110 h 115"/>
                  <a:gd name="T34" fmla="*/ 8 w 50"/>
                  <a:gd name="T35" fmla="*/ 100 h 115"/>
                  <a:gd name="T36" fmla="*/ 15 w 50"/>
                  <a:gd name="T37" fmla="*/ 87 h 115"/>
                  <a:gd name="T38" fmla="*/ 18 w 50"/>
                  <a:gd name="T39" fmla="*/ 74 h 115"/>
                  <a:gd name="T40" fmla="*/ 23 w 50"/>
                  <a:gd name="T41" fmla="*/ 60 h 115"/>
                  <a:gd name="T42" fmla="*/ 25 w 50"/>
                  <a:gd name="T43" fmla="*/ 45 h 115"/>
                  <a:gd name="T44" fmla="*/ 25 w 50"/>
                  <a:gd name="T45" fmla="*/ 31 h 115"/>
                  <a:gd name="T46" fmla="*/ 25 w 50"/>
                  <a:gd name="T47" fmla="*/ 14 h 115"/>
                  <a:gd name="T48" fmla="*/ 23 w 50"/>
                  <a:gd name="T49" fmla="*/ 0 h 115"/>
                  <a:gd name="T50" fmla="*/ 25 w 50"/>
                  <a:gd name="T51" fmla="*/ 0 h 115"/>
                  <a:gd name="T52" fmla="*/ 30 w 50"/>
                  <a:gd name="T53" fmla="*/ 0 h 115"/>
                  <a:gd name="T54" fmla="*/ 33 w 50"/>
                  <a:gd name="T55" fmla="*/ 0 h 115"/>
                  <a:gd name="T56" fmla="*/ 37 w 50"/>
                  <a:gd name="T57" fmla="*/ 0 h 115"/>
                  <a:gd name="T58" fmla="*/ 40 w 50"/>
                  <a:gd name="T59" fmla="*/ 0 h 115"/>
                  <a:gd name="T60" fmla="*/ 43 w 50"/>
                  <a:gd name="T61" fmla="*/ 0 h 115"/>
                  <a:gd name="T62" fmla="*/ 45 w 50"/>
                  <a:gd name="T63" fmla="*/ 0 h 115"/>
                  <a:gd name="T64" fmla="*/ 47 w 50"/>
                  <a:gd name="T65" fmla="*/ 1 h 11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0"/>
                  <a:gd name="T100" fmla="*/ 0 h 115"/>
                  <a:gd name="T101" fmla="*/ 50 w 50"/>
                  <a:gd name="T102" fmla="*/ 115 h 11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0" h="115">
                    <a:moveTo>
                      <a:pt x="47" y="1"/>
                    </a:moveTo>
                    <a:lnTo>
                      <a:pt x="48" y="14"/>
                    </a:lnTo>
                    <a:lnTo>
                      <a:pt x="50" y="27"/>
                    </a:lnTo>
                    <a:lnTo>
                      <a:pt x="50" y="44"/>
                    </a:lnTo>
                    <a:lnTo>
                      <a:pt x="48" y="60"/>
                    </a:lnTo>
                    <a:lnTo>
                      <a:pt x="47" y="76"/>
                    </a:lnTo>
                    <a:lnTo>
                      <a:pt x="42" y="90"/>
                    </a:lnTo>
                    <a:lnTo>
                      <a:pt x="37" y="103"/>
                    </a:lnTo>
                    <a:lnTo>
                      <a:pt x="28" y="115"/>
                    </a:lnTo>
                    <a:lnTo>
                      <a:pt x="25" y="115"/>
                    </a:lnTo>
                    <a:lnTo>
                      <a:pt x="21" y="115"/>
                    </a:lnTo>
                    <a:lnTo>
                      <a:pt x="16" y="113"/>
                    </a:lnTo>
                    <a:lnTo>
                      <a:pt x="13" y="113"/>
                    </a:lnTo>
                    <a:lnTo>
                      <a:pt x="10" y="111"/>
                    </a:lnTo>
                    <a:lnTo>
                      <a:pt x="6" y="111"/>
                    </a:lnTo>
                    <a:lnTo>
                      <a:pt x="3" y="110"/>
                    </a:lnTo>
                    <a:lnTo>
                      <a:pt x="0" y="110"/>
                    </a:lnTo>
                    <a:lnTo>
                      <a:pt x="8" y="100"/>
                    </a:lnTo>
                    <a:lnTo>
                      <a:pt x="15" y="87"/>
                    </a:lnTo>
                    <a:lnTo>
                      <a:pt x="18" y="74"/>
                    </a:lnTo>
                    <a:lnTo>
                      <a:pt x="23" y="60"/>
                    </a:lnTo>
                    <a:lnTo>
                      <a:pt x="25" y="45"/>
                    </a:lnTo>
                    <a:lnTo>
                      <a:pt x="25" y="31"/>
                    </a:lnTo>
                    <a:lnTo>
                      <a:pt x="25" y="14"/>
                    </a:lnTo>
                    <a:lnTo>
                      <a:pt x="23" y="0"/>
                    </a:lnTo>
                    <a:lnTo>
                      <a:pt x="25" y="0"/>
                    </a:lnTo>
                    <a:lnTo>
                      <a:pt x="30" y="0"/>
                    </a:lnTo>
                    <a:lnTo>
                      <a:pt x="33" y="0"/>
                    </a:lnTo>
                    <a:lnTo>
                      <a:pt x="37" y="0"/>
                    </a:lnTo>
                    <a:lnTo>
                      <a:pt x="40" y="0"/>
                    </a:lnTo>
                    <a:lnTo>
                      <a:pt x="43" y="0"/>
                    </a:lnTo>
                    <a:lnTo>
                      <a:pt x="45" y="0"/>
                    </a:lnTo>
                    <a:lnTo>
                      <a:pt x="4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60" name="Freeform 37"/>
              <p:cNvSpPr>
                <a:spLocks/>
              </p:cNvSpPr>
              <p:nvPr/>
            </p:nvSpPr>
            <p:spPr bwMode="auto">
              <a:xfrm>
                <a:off x="2789" y="2172"/>
                <a:ext cx="272" cy="238"/>
              </a:xfrm>
              <a:custGeom>
                <a:avLst/>
                <a:gdLst>
                  <a:gd name="T0" fmla="*/ 83 w 272"/>
                  <a:gd name="T1" fmla="*/ 23 h 238"/>
                  <a:gd name="T2" fmla="*/ 122 w 272"/>
                  <a:gd name="T3" fmla="*/ 25 h 238"/>
                  <a:gd name="T4" fmla="*/ 162 w 272"/>
                  <a:gd name="T5" fmla="*/ 34 h 238"/>
                  <a:gd name="T6" fmla="*/ 192 w 272"/>
                  <a:gd name="T7" fmla="*/ 65 h 238"/>
                  <a:gd name="T8" fmla="*/ 220 w 272"/>
                  <a:gd name="T9" fmla="*/ 96 h 238"/>
                  <a:gd name="T10" fmla="*/ 247 w 272"/>
                  <a:gd name="T11" fmla="*/ 112 h 238"/>
                  <a:gd name="T12" fmla="*/ 249 w 272"/>
                  <a:gd name="T13" fmla="*/ 123 h 238"/>
                  <a:gd name="T14" fmla="*/ 222 w 272"/>
                  <a:gd name="T15" fmla="*/ 128 h 238"/>
                  <a:gd name="T16" fmla="*/ 194 w 272"/>
                  <a:gd name="T17" fmla="*/ 119 h 238"/>
                  <a:gd name="T18" fmla="*/ 179 w 272"/>
                  <a:gd name="T19" fmla="*/ 107 h 238"/>
                  <a:gd name="T20" fmla="*/ 164 w 272"/>
                  <a:gd name="T21" fmla="*/ 115 h 238"/>
                  <a:gd name="T22" fmla="*/ 165 w 272"/>
                  <a:gd name="T23" fmla="*/ 140 h 238"/>
                  <a:gd name="T24" fmla="*/ 174 w 272"/>
                  <a:gd name="T25" fmla="*/ 161 h 238"/>
                  <a:gd name="T26" fmla="*/ 192 w 272"/>
                  <a:gd name="T27" fmla="*/ 178 h 238"/>
                  <a:gd name="T28" fmla="*/ 225 w 272"/>
                  <a:gd name="T29" fmla="*/ 178 h 238"/>
                  <a:gd name="T30" fmla="*/ 260 w 272"/>
                  <a:gd name="T31" fmla="*/ 170 h 238"/>
                  <a:gd name="T32" fmla="*/ 269 w 272"/>
                  <a:gd name="T33" fmla="*/ 177 h 238"/>
                  <a:gd name="T34" fmla="*/ 260 w 272"/>
                  <a:gd name="T35" fmla="*/ 185 h 238"/>
                  <a:gd name="T36" fmla="*/ 252 w 272"/>
                  <a:gd name="T37" fmla="*/ 193 h 238"/>
                  <a:gd name="T38" fmla="*/ 235 w 272"/>
                  <a:gd name="T39" fmla="*/ 193 h 238"/>
                  <a:gd name="T40" fmla="*/ 220 w 272"/>
                  <a:gd name="T41" fmla="*/ 198 h 238"/>
                  <a:gd name="T42" fmla="*/ 210 w 272"/>
                  <a:gd name="T43" fmla="*/ 200 h 238"/>
                  <a:gd name="T44" fmla="*/ 205 w 272"/>
                  <a:gd name="T45" fmla="*/ 193 h 238"/>
                  <a:gd name="T46" fmla="*/ 199 w 272"/>
                  <a:gd name="T47" fmla="*/ 190 h 238"/>
                  <a:gd name="T48" fmla="*/ 189 w 272"/>
                  <a:gd name="T49" fmla="*/ 190 h 238"/>
                  <a:gd name="T50" fmla="*/ 179 w 272"/>
                  <a:gd name="T51" fmla="*/ 196 h 238"/>
                  <a:gd name="T52" fmla="*/ 169 w 272"/>
                  <a:gd name="T53" fmla="*/ 203 h 238"/>
                  <a:gd name="T54" fmla="*/ 164 w 272"/>
                  <a:gd name="T55" fmla="*/ 200 h 238"/>
                  <a:gd name="T56" fmla="*/ 157 w 272"/>
                  <a:gd name="T57" fmla="*/ 196 h 238"/>
                  <a:gd name="T58" fmla="*/ 147 w 272"/>
                  <a:gd name="T59" fmla="*/ 196 h 238"/>
                  <a:gd name="T60" fmla="*/ 125 w 272"/>
                  <a:gd name="T61" fmla="*/ 203 h 238"/>
                  <a:gd name="T62" fmla="*/ 107 w 272"/>
                  <a:gd name="T63" fmla="*/ 206 h 238"/>
                  <a:gd name="T64" fmla="*/ 117 w 272"/>
                  <a:gd name="T65" fmla="*/ 214 h 238"/>
                  <a:gd name="T66" fmla="*/ 137 w 272"/>
                  <a:gd name="T67" fmla="*/ 208 h 238"/>
                  <a:gd name="T68" fmla="*/ 155 w 272"/>
                  <a:gd name="T69" fmla="*/ 204 h 238"/>
                  <a:gd name="T70" fmla="*/ 159 w 272"/>
                  <a:gd name="T71" fmla="*/ 211 h 238"/>
                  <a:gd name="T72" fmla="*/ 149 w 272"/>
                  <a:gd name="T73" fmla="*/ 224 h 238"/>
                  <a:gd name="T74" fmla="*/ 128 w 272"/>
                  <a:gd name="T75" fmla="*/ 235 h 238"/>
                  <a:gd name="T76" fmla="*/ 107 w 272"/>
                  <a:gd name="T77" fmla="*/ 238 h 238"/>
                  <a:gd name="T78" fmla="*/ 63 w 272"/>
                  <a:gd name="T79" fmla="*/ 211 h 238"/>
                  <a:gd name="T80" fmla="*/ 32 w 272"/>
                  <a:gd name="T81" fmla="*/ 172 h 238"/>
                  <a:gd name="T82" fmla="*/ 18 w 272"/>
                  <a:gd name="T83" fmla="*/ 127 h 238"/>
                  <a:gd name="T84" fmla="*/ 15 w 272"/>
                  <a:gd name="T85" fmla="*/ 91 h 238"/>
                  <a:gd name="T86" fmla="*/ 5 w 272"/>
                  <a:gd name="T87" fmla="*/ 59 h 238"/>
                  <a:gd name="T88" fmla="*/ 10 w 272"/>
                  <a:gd name="T89" fmla="*/ 34 h 238"/>
                  <a:gd name="T90" fmla="*/ 28 w 272"/>
                  <a:gd name="T91" fmla="*/ 15 h 238"/>
                  <a:gd name="T92" fmla="*/ 52 w 272"/>
                  <a:gd name="T93" fmla="*/ 0 h 238"/>
                  <a:gd name="T94" fmla="*/ 57 w 272"/>
                  <a:gd name="T95" fmla="*/ 4 h 238"/>
                  <a:gd name="T96" fmla="*/ 62 w 272"/>
                  <a:gd name="T97" fmla="*/ 12 h 23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
                  <a:gd name="T148" fmla="*/ 0 h 238"/>
                  <a:gd name="T149" fmla="*/ 272 w 272"/>
                  <a:gd name="T150" fmla="*/ 238 h 23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 h="238">
                    <a:moveTo>
                      <a:pt x="63" y="15"/>
                    </a:moveTo>
                    <a:lnTo>
                      <a:pt x="73" y="20"/>
                    </a:lnTo>
                    <a:lnTo>
                      <a:pt x="83" y="23"/>
                    </a:lnTo>
                    <a:lnTo>
                      <a:pt x="97" y="25"/>
                    </a:lnTo>
                    <a:lnTo>
                      <a:pt x="110" y="25"/>
                    </a:lnTo>
                    <a:lnTo>
                      <a:pt x="122" y="25"/>
                    </a:lnTo>
                    <a:lnTo>
                      <a:pt x="137" y="26"/>
                    </a:lnTo>
                    <a:lnTo>
                      <a:pt x="150" y="30"/>
                    </a:lnTo>
                    <a:lnTo>
                      <a:pt x="162" y="34"/>
                    </a:lnTo>
                    <a:lnTo>
                      <a:pt x="174" y="44"/>
                    </a:lnTo>
                    <a:lnTo>
                      <a:pt x="184" y="54"/>
                    </a:lnTo>
                    <a:lnTo>
                      <a:pt x="192" y="65"/>
                    </a:lnTo>
                    <a:lnTo>
                      <a:pt x="202" y="75"/>
                    </a:lnTo>
                    <a:lnTo>
                      <a:pt x="210" y="86"/>
                    </a:lnTo>
                    <a:lnTo>
                      <a:pt x="220" y="96"/>
                    </a:lnTo>
                    <a:lnTo>
                      <a:pt x="230" y="104"/>
                    </a:lnTo>
                    <a:lnTo>
                      <a:pt x="244" y="110"/>
                    </a:lnTo>
                    <a:lnTo>
                      <a:pt x="247" y="112"/>
                    </a:lnTo>
                    <a:lnTo>
                      <a:pt x="250" y="115"/>
                    </a:lnTo>
                    <a:lnTo>
                      <a:pt x="250" y="120"/>
                    </a:lnTo>
                    <a:lnTo>
                      <a:pt x="249" y="123"/>
                    </a:lnTo>
                    <a:lnTo>
                      <a:pt x="244" y="127"/>
                    </a:lnTo>
                    <a:lnTo>
                      <a:pt x="235" y="128"/>
                    </a:lnTo>
                    <a:lnTo>
                      <a:pt x="222" y="128"/>
                    </a:lnTo>
                    <a:lnTo>
                      <a:pt x="205" y="125"/>
                    </a:lnTo>
                    <a:lnTo>
                      <a:pt x="200" y="123"/>
                    </a:lnTo>
                    <a:lnTo>
                      <a:pt x="194" y="119"/>
                    </a:lnTo>
                    <a:lnTo>
                      <a:pt x="189" y="115"/>
                    </a:lnTo>
                    <a:lnTo>
                      <a:pt x="184" y="110"/>
                    </a:lnTo>
                    <a:lnTo>
                      <a:pt x="179" y="107"/>
                    </a:lnTo>
                    <a:lnTo>
                      <a:pt x="174" y="106"/>
                    </a:lnTo>
                    <a:lnTo>
                      <a:pt x="169" y="109"/>
                    </a:lnTo>
                    <a:lnTo>
                      <a:pt x="164" y="115"/>
                    </a:lnTo>
                    <a:lnTo>
                      <a:pt x="164" y="123"/>
                    </a:lnTo>
                    <a:lnTo>
                      <a:pt x="164" y="132"/>
                    </a:lnTo>
                    <a:lnTo>
                      <a:pt x="165" y="140"/>
                    </a:lnTo>
                    <a:lnTo>
                      <a:pt x="169" y="148"/>
                    </a:lnTo>
                    <a:lnTo>
                      <a:pt x="170" y="154"/>
                    </a:lnTo>
                    <a:lnTo>
                      <a:pt x="174" y="161"/>
                    </a:lnTo>
                    <a:lnTo>
                      <a:pt x="179" y="167"/>
                    </a:lnTo>
                    <a:lnTo>
                      <a:pt x="184" y="172"/>
                    </a:lnTo>
                    <a:lnTo>
                      <a:pt x="192" y="178"/>
                    </a:lnTo>
                    <a:lnTo>
                      <a:pt x="204" y="182"/>
                    </a:lnTo>
                    <a:lnTo>
                      <a:pt x="214" y="180"/>
                    </a:lnTo>
                    <a:lnTo>
                      <a:pt x="225" y="178"/>
                    </a:lnTo>
                    <a:lnTo>
                      <a:pt x="237" y="175"/>
                    </a:lnTo>
                    <a:lnTo>
                      <a:pt x="249" y="172"/>
                    </a:lnTo>
                    <a:lnTo>
                      <a:pt x="260" y="170"/>
                    </a:lnTo>
                    <a:lnTo>
                      <a:pt x="272" y="169"/>
                    </a:lnTo>
                    <a:lnTo>
                      <a:pt x="270" y="172"/>
                    </a:lnTo>
                    <a:lnTo>
                      <a:pt x="269" y="177"/>
                    </a:lnTo>
                    <a:lnTo>
                      <a:pt x="267" y="180"/>
                    </a:lnTo>
                    <a:lnTo>
                      <a:pt x="264" y="183"/>
                    </a:lnTo>
                    <a:lnTo>
                      <a:pt x="260" y="185"/>
                    </a:lnTo>
                    <a:lnTo>
                      <a:pt x="257" y="188"/>
                    </a:lnTo>
                    <a:lnTo>
                      <a:pt x="255" y="190"/>
                    </a:lnTo>
                    <a:lnTo>
                      <a:pt x="252" y="193"/>
                    </a:lnTo>
                    <a:lnTo>
                      <a:pt x="245" y="191"/>
                    </a:lnTo>
                    <a:lnTo>
                      <a:pt x="240" y="193"/>
                    </a:lnTo>
                    <a:lnTo>
                      <a:pt x="235" y="193"/>
                    </a:lnTo>
                    <a:lnTo>
                      <a:pt x="230" y="195"/>
                    </a:lnTo>
                    <a:lnTo>
                      <a:pt x="225" y="195"/>
                    </a:lnTo>
                    <a:lnTo>
                      <a:pt x="220" y="198"/>
                    </a:lnTo>
                    <a:lnTo>
                      <a:pt x="215" y="200"/>
                    </a:lnTo>
                    <a:lnTo>
                      <a:pt x="212" y="201"/>
                    </a:lnTo>
                    <a:lnTo>
                      <a:pt x="210" y="200"/>
                    </a:lnTo>
                    <a:lnTo>
                      <a:pt x="209" y="196"/>
                    </a:lnTo>
                    <a:lnTo>
                      <a:pt x="207" y="195"/>
                    </a:lnTo>
                    <a:lnTo>
                      <a:pt x="205" y="193"/>
                    </a:lnTo>
                    <a:lnTo>
                      <a:pt x="202" y="191"/>
                    </a:lnTo>
                    <a:lnTo>
                      <a:pt x="200" y="190"/>
                    </a:lnTo>
                    <a:lnTo>
                      <a:pt x="199" y="190"/>
                    </a:lnTo>
                    <a:lnTo>
                      <a:pt x="197" y="190"/>
                    </a:lnTo>
                    <a:lnTo>
                      <a:pt x="192" y="190"/>
                    </a:lnTo>
                    <a:lnTo>
                      <a:pt x="189" y="190"/>
                    </a:lnTo>
                    <a:lnTo>
                      <a:pt x="185" y="191"/>
                    </a:lnTo>
                    <a:lnTo>
                      <a:pt x="182" y="195"/>
                    </a:lnTo>
                    <a:lnTo>
                      <a:pt x="179" y="196"/>
                    </a:lnTo>
                    <a:lnTo>
                      <a:pt x="175" y="198"/>
                    </a:lnTo>
                    <a:lnTo>
                      <a:pt x="172" y="201"/>
                    </a:lnTo>
                    <a:lnTo>
                      <a:pt x="169" y="203"/>
                    </a:lnTo>
                    <a:lnTo>
                      <a:pt x="167" y="201"/>
                    </a:lnTo>
                    <a:lnTo>
                      <a:pt x="165" y="200"/>
                    </a:lnTo>
                    <a:lnTo>
                      <a:pt x="164" y="200"/>
                    </a:lnTo>
                    <a:lnTo>
                      <a:pt x="162" y="198"/>
                    </a:lnTo>
                    <a:lnTo>
                      <a:pt x="160" y="196"/>
                    </a:lnTo>
                    <a:lnTo>
                      <a:pt x="157" y="196"/>
                    </a:lnTo>
                    <a:lnTo>
                      <a:pt x="155" y="196"/>
                    </a:lnTo>
                    <a:lnTo>
                      <a:pt x="147" y="196"/>
                    </a:lnTo>
                    <a:lnTo>
                      <a:pt x="140" y="198"/>
                    </a:lnTo>
                    <a:lnTo>
                      <a:pt x="132" y="200"/>
                    </a:lnTo>
                    <a:lnTo>
                      <a:pt x="125" y="203"/>
                    </a:lnTo>
                    <a:lnTo>
                      <a:pt x="117" y="203"/>
                    </a:lnTo>
                    <a:lnTo>
                      <a:pt x="112" y="204"/>
                    </a:lnTo>
                    <a:lnTo>
                      <a:pt x="107" y="206"/>
                    </a:lnTo>
                    <a:lnTo>
                      <a:pt x="105" y="206"/>
                    </a:lnTo>
                    <a:lnTo>
                      <a:pt x="110" y="211"/>
                    </a:lnTo>
                    <a:lnTo>
                      <a:pt x="117" y="214"/>
                    </a:lnTo>
                    <a:lnTo>
                      <a:pt x="123" y="212"/>
                    </a:lnTo>
                    <a:lnTo>
                      <a:pt x="130" y="211"/>
                    </a:lnTo>
                    <a:lnTo>
                      <a:pt x="137" y="208"/>
                    </a:lnTo>
                    <a:lnTo>
                      <a:pt x="144" y="206"/>
                    </a:lnTo>
                    <a:lnTo>
                      <a:pt x="149" y="204"/>
                    </a:lnTo>
                    <a:lnTo>
                      <a:pt x="155" y="204"/>
                    </a:lnTo>
                    <a:lnTo>
                      <a:pt x="159" y="206"/>
                    </a:lnTo>
                    <a:lnTo>
                      <a:pt x="159" y="208"/>
                    </a:lnTo>
                    <a:lnTo>
                      <a:pt x="159" y="211"/>
                    </a:lnTo>
                    <a:lnTo>
                      <a:pt x="159" y="212"/>
                    </a:lnTo>
                    <a:lnTo>
                      <a:pt x="154" y="219"/>
                    </a:lnTo>
                    <a:lnTo>
                      <a:pt x="149" y="224"/>
                    </a:lnTo>
                    <a:lnTo>
                      <a:pt x="142" y="229"/>
                    </a:lnTo>
                    <a:lnTo>
                      <a:pt x="135" y="232"/>
                    </a:lnTo>
                    <a:lnTo>
                      <a:pt x="128" y="235"/>
                    </a:lnTo>
                    <a:lnTo>
                      <a:pt x="122" y="237"/>
                    </a:lnTo>
                    <a:lnTo>
                      <a:pt x="113" y="237"/>
                    </a:lnTo>
                    <a:lnTo>
                      <a:pt x="107" y="238"/>
                    </a:lnTo>
                    <a:lnTo>
                      <a:pt x="92" y="230"/>
                    </a:lnTo>
                    <a:lnTo>
                      <a:pt x="77" y="222"/>
                    </a:lnTo>
                    <a:lnTo>
                      <a:pt x="63" y="211"/>
                    </a:lnTo>
                    <a:lnTo>
                      <a:pt x="52" y="200"/>
                    </a:lnTo>
                    <a:lnTo>
                      <a:pt x="40" y="187"/>
                    </a:lnTo>
                    <a:lnTo>
                      <a:pt x="32" y="172"/>
                    </a:lnTo>
                    <a:lnTo>
                      <a:pt x="25" y="156"/>
                    </a:lnTo>
                    <a:lnTo>
                      <a:pt x="20" y="138"/>
                    </a:lnTo>
                    <a:lnTo>
                      <a:pt x="18" y="127"/>
                    </a:lnTo>
                    <a:lnTo>
                      <a:pt x="18" y="114"/>
                    </a:lnTo>
                    <a:lnTo>
                      <a:pt x="17" y="102"/>
                    </a:lnTo>
                    <a:lnTo>
                      <a:pt x="15" y="91"/>
                    </a:lnTo>
                    <a:lnTo>
                      <a:pt x="12" y="80"/>
                    </a:lnTo>
                    <a:lnTo>
                      <a:pt x="8" y="68"/>
                    </a:lnTo>
                    <a:lnTo>
                      <a:pt x="5" y="59"/>
                    </a:lnTo>
                    <a:lnTo>
                      <a:pt x="0" y="47"/>
                    </a:lnTo>
                    <a:lnTo>
                      <a:pt x="5" y="41"/>
                    </a:lnTo>
                    <a:lnTo>
                      <a:pt x="10" y="34"/>
                    </a:lnTo>
                    <a:lnTo>
                      <a:pt x="15" y="28"/>
                    </a:lnTo>
                    <a:lnTo>
                      <a:pt x="22" y="21"/>
                    </a:lnTo>
                    <a:lnTo>
                      <a:pt x="28" y="15"/>
                    </a:lnTo>
                    <a:lnTo>
                      <a:pt x="35" y="10"/>
                    </a:lnTo>
                    <a:lnTo>
                      <a:pt x="43" y="5"/>
                    </a:lnTo>
                    <a:lnTo>
                      <a:pt x="52" y="0"/>
                    </a:lnTo>
                    <a:lnTo>
                      <a:pt x="53" y="0"/>
                    </a:lnTo>
                    <a:lnTo>
                      <a:pt x="55" y="2"/>
                    </a:lnTo>
                    <a:lnTo>
                      <a:pt x="57" y="4"/>
                    </a:lnTo>
                    <a:lnTo>
                      <a:pt x="58" y="5"/>
                    </a:lnTo>
                    <a:lnTo>
                      <a:pt x="60" y="9"/>
                    </a:lnTo>
                    <a:lnTo>
                      <a:pt x="62" y="12"/>
                    </a:lnTo>
                    <a:lnTo>
                      <a:pt x="63" y="13"/>
                    </a:lnTo>
                    <a:lnTo>
                      <a:pt x="63" y="15"/>
                    </a:lnTo>
                    <a:close/>
                  </a:path>
                </a:pathLst>
              </a:custGeom>
              <a:solidFill>
                <a:srgbClr val="994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61" name="Freeform 38"/>
              <p:cNvSpPr>
                <a:spLocks/>
              </p:cNvSpPr>
              <p:nvPr/>
            </p:nvSpPr>
            <p:spPr bwMode="auto">
              <a:xfrm>
                <a:off x="3130" y="2203"/>
                <a:ext cx="46" cy="12"/>
              </a:xfrm>
              <a:custGeom>
                <a:avLst/>
                <a:gdLst>
                  <a:gd name="T0" fmla="*/ 46 w 46"/>
                  <a:gd name="T1" fmla="*/ 2 h 12"/>
                  <a:gd name="T2" fmla="*/ 40 w 46"/>
                  <a:gd name="T3" fmla="*/ 3 h 12"/>
                  <a:gd name="T4" fmla="*/ 35 w 46"/>
                  <a:gd name="T5" fmla="*/ 5 h 12"/>
                  <a:gd name="T6" fmla="*/ 26 w 46"/>
                  <a:gd name="T7" fmla="*/ 7 h 12"/>
                  <a:gd name="T8" fmla="*/ 21 w 46"/>
                  <a:gd name="T9" fmla="*/ 8 h 12"/>
                  <a:gd name="T10" fmla="*/ 15 w 46"/>
                  <a:gd name="T11" fmla="*/ 10 h 12"/>
                  <a:gd name="T12" fmla="*/ 8 w 46"/>
                  <a:gd name="T13" fmla="*/ 12 h 12"/>
                  <a:gd name="T14" fmla="*/ 3 w 46"/>
                  <a:gd name="T15" fmla="*/ 12 h 12"/>
                  <a:gd name="T16" fmla="*/ 0 w 46"/>
                  <a:gd name="T17" fmla="*/ 10 h 12"/>
                  <a:gd name="T18" fmla="*/ 5 w 46"/>
                  <a:gd name="T19" fmla="*/ 8 h 12"/>
                  <a:gd name="T20" fmla="*/ 11 w 46"/>
                  <a:gd name="T21" fmla="*/ 5 h 12"/>
                  <a:gd name="T22" fmla="*/ 16 w 46"/>
                  <a:gd name="T23" fmla="*/ 3 h 12"/>
                  <a:gd name="T24" fmla="*/ 21 w 46"/>
                  <a:gd name="T25" fmla="*/ 2 h 12"/>
                  <a:gd name="T26" fmla="*/ 28 w 46"/>
                  <a:gd name="T27" fmla="*/ 0 h 12"/>
                  <a:gd name="T28" fmla="*/ 33 w 46"/>
                  <a:gd name="T29" fmla="*/ 0 h 12"/>
                  <a:gd name="T30" fmla="*/ 40 w 46"/>
                  <a:gd name="T31" fmla="*/ 0 h 12"/>
                  <a:gd name="T32" fmla="*/ 46 w 46"/>
                  <a:gd name="T33" fmla="*/ 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12"/>
                  <a:gd name="T53" fmla="*/ 46 w 46"/>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12">
                    <a:moveTo>
                      <a:pt x="46" y="2"/>
                    </a:moveTo>
                    <a:lnTo>
                      <a:pt x="40" y="3"/>
                    </a:lnTo>
                    <a:lnTo>
                      <a:pt x="35" y="5"/>
                    </a:lnTo>
                    <a:lnTo>
                      <a:pt x="26" y="7"/>
                    </a:lnTo>
                    <a:lnTo>
                      <a:pt x="21" y="8"/>
                    </a:lnTo>
                    <a:lnTo>
                      <a:pt x="15" y="10"/>
                    </a:lnTo>
                    <a:lnTo>
                      <a:pt x="8" y="12"/>
                    </a:lnTo>
                    <a:lnTo>
                      <a:pt x="3" y="12"/>
                    </a:lnTo>
                    <a:lnTo>
                      <a:pt x="0" y="10"/>
                    </a:lnTo>
                    <a:lnTo>
                      <a:pt x="5" y="8"/>
                    </a:lnTo>
                    <a:lnTo>
                      <a:pt x="11" y="5"/>
                    </a:lnTo>
                    <a:lnTo>
                      <a:pt x="16" y="3"/>
                    </a:lnTo>
                    <a:lnTo>
                      <a:pt x="21" y="2"/>
                    </a:lnTo>
                    <a:lnTo>
                      <a:pt x="28" y="0"/>
                    </a:lnTo>
                    <a:lnTo>
                      <a:pt x="33" y="0"/>
                    </a:lnTo>
                    <a:lnTo>
                      <a:pt x="40" y="0"/>
                    </a:lnTo>
                    <a:lnTo>
                      <a:pt x="46"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62" name="Freeform 39"/>
              <p:cNvSpPr>
                <a:spLocks/>
              </p:cNvSpPr>
              <p:nvPr/>
            </p:nvSpPr>
            <p:spPr bwMode="auto">
              <a:xfrm>
                <a:off x="3056" y="2202"/>
                <a:ext cx="64" cy="43"/>
              </a:xfrm>
              <a:custGeom>
                <a:avLst/>
                <a:gdLst>
                  <a:gd name="T0" fmla="*/ 64 w 64"/>
                  <a:gd name="T1" fmla="*/ 16 h 43"/>
                  <a:gd name="T2" fmla="*/ 62 w 64"/>
                  <a:gd name="T3" fmla="*/ 19 h 43"/>
                  <a:gd name="T4" fmla="*/ 62 w 64"/>
                  <a:gd name="T5" fmla="*/ 22 h 43"/>
                  <a:gd name="T6" fmla="*/ 60 w 64"/>
                  <a:gd name="T7" fmla="*/ 27 h 43"/>
                  <a:gd name="T8" fmla="*/ 57 w 64"/>
                  <a:gd name="T9" fmla="*/ 30 h 43"/>
                  <a:gd name="T10" fmla="*/ 54 w 64"/>
                  <a:gd name="T11" fmla="*/ 34 h 43"/>
                  <a:gd name="T12" fmla="*/ 50 w 64"/>
                  <a:gd name="T13" fmla="*/ 37 h 43"/>
                  <a:gd name="T14" fmla="*/ 44 w 64"/>
                  <a:gd name="T15" fmla="*/ 37 h 43"/>
                  <a:gd name="T16" fmla="*/ 35 w 64"/>
                  <a:gd name="T17" fmla="*/ 35 h 43"/>
                  <a:gd name="T18" fmla="*/ 30 w 64"/>
                  <a:gd name="T19" fmla="*/ 40 h 43"/>
                  <a:gd name="T20" fmla="*/ 25 w 64"/>
                  <a:gd name="T21" fmla="*/ 42 h 43"/>
                  <a:gd name="T22" fmla="*/ 20 w 64"/>
                  <a:gd name="T23" fmla="*/ 43 h 43"/>
                  <a:gd name="T24" fmla="*/ 15 w 64"/>
                  <a:gd name="T25" fmla="*/ 43 h 43"/>
                  <a:gd name="T26" fmla="*/ 10 w 64"/>
                  <a:gd name="T27" fmla="*/ 42 h 43"/>
                  <a:gd name="T28" fmla="*/ 7 w 64"/>
                  <a:gd name="T29" fmla="*/ 38 h 43"/>
                  <a:gd name="T30" fmla="*/ 3 w 64"/>
                  <a:gd name="T31" fmla="*/ 35 h 43"/>
                  <a:gd name="T32" fmla="*/ 2 w 64"/>
                  <a:gd name="T33" fmla="*/ 30 h 43"/>
                  <a:gd name="T34" fmla="*/ 0 w 64"/>
                  <a:gd name="T35" fmla="*/ 25 h 43"/>
                  <a:gd name="T36" fmla="*/ 2 w 64"/>
                  <a:gd name="T37" fmla="*/ 19 h 43"/>
                  <a:gd name="T38" fmla="*/ 3 w 64"/>
                  <a:gd name="T39" fmla="*/ 14 h 43"/>
                  <a:gd name="T40" fmla="*/ 7 w 64"/>
                  <a:gd name="T41" fmla="*/ 11 h 43"/>
                  <a:gd name="T42" fmla="*/ 10 w 64"/>
                  <a:gd name="T43" fmla="*/ 8 h 43"/>
                  <a:gd name="T44" fmla="*/ 17 w 64"/>
                  <a:gd name="T45" fmla="*/ 6 h 43"/>
                  <a:gd name="T46" fmla="*/ 23 w 64"/>
                  <a:gd name="T47" fmla="*/ 6 h 43"/>
                  <a:gd name="T48" fmla="*/ 32 w 64"/>
                  <a:gd name="T49" fmla="*/ 9 h 43"/>
                  <a:gd name="T50" fmla="*/ 37 w 64"/>
                  <a:gd name="T51" fmla="*/ 4 h 43"/>
                  <a:gd name="T52" fmla="*/ 42 w 64"/>
                  <a:gd name="T53" fmla="*/ 1 h 43"/>
                  <a:gd name="T54" fmla="*/ 45 w 64"/>
                  <a:gd name="T55" fmla="*/ 0 h 43"/>
                  <a:gd name="T56" fmla="*/ 50 w 64"/>
                  <a:gd name="T57" fmla="*/ 1 h 43"/>
                  <a:gd name="T58" fmla="*/ 54 w 64"/>
                  <a:gd name="T59" fmla="*/ 3 h 43"/>
                  <a:gd name="T60" fmla="*/ 59 w 64"/>
                  <a:gd name="T61" fmla="*/ 6 h 43"/>
                  <a:gd name="T62" fmla="*/ 60 w 64"/>
                  <a:gd name="T63" fmla="*/ 9 h 43"/>
                  <a:gd name="T64" fmla="*/ 64 w 64"/>
                  <a:gd name="T65" fmla="*/ 16 h 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
                  <a:gd name="T100" fmla="*/ 0 h 43"/>
                  <a:gd name="T101" fmla="*/ 64 w 64"/>
                  <a:gd name="T102" fmla="*/ 43 h 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 h="43">
                    <a:moveTo>
                      <a:pt x="64" y="16"/>
                    </a:moveTo>
                    <a:lnTo>
                      <a:pt x="62" y="19"/>
                    </a:lnTo>
                    <a:lnTo>
                      <a:pt x="62" y="22"/>
                    </a:lnTo>
                    <a:lnTo>
                      <a:pt x="60" y="27"/>
                    </a:lnTo>
                    <a:lnTo>
                      <a:pt x="57" y="30"/>
                    </a:lnTo>
                    <a:lnTo>
                      <a:pt x="54" y="34"/>
                    </a:lnTo>
                    <a:lnTo>
                      <a:pt x="50" y="37"/>
                    </a:lnTo>
                    <a:lnTo>
                      <a:pt x="44" y="37"/>
                    </a:lnTo>
                    <a:lnTo>
                      <a:pt x="35" y="35"/>
                    </a:lnTo>
                    <a:lnTo>
                      <a:pt x="30" y="40"/>
                    </a:lnTo>
                    <a:lnTo>
                      <a:pt x="25" y="42"/>
                    </a:lnTo>
                    <a:lnTo>
                      <a:pt x="20" y="43"/>
                    </a:lnTo>
                    <a:lnTo>
                      <a:pt x="15" y="43"/>
                    </a:lnTo>
                    <a:lnTo>
                      <a:pt x="10" y="42"/>
                    </a:lnTo>
                    <a:lnTo>
                      <a:pt x="7" y="38"/>
                    </a:lnTo>
                    <a:lnTo>
                      <a:pt x="3" y="35"/>
                    </a:lnTo>
                    <a:lnTo>
                      <a:pt x="2" y="30"/>
                    </a:lnTo>
                    <a:lnTo>
                      <a:pt x="0" y="25"/>
                    </a:lnTo>
                    <a:lnTo>
                      <a:pt x="2" y="19"/>
                    </a:lnTo>
                    <a:lnTo>
                      <a:pt x="3" y="14"/>
                    </a:lnTo>
                    <a:lnTo>
                      <a:pt x="7" y="11"/>
                    </a:lnTo>
                    <a:lnTo>
                      <a:pt x="10" y="8"/>
                    </a:lnTo>
                    <a:lnTo>
                      <a:pt x="17" y="6"/>
                    </a:lnTo>
                    <a:lnTo>
                      <a:pt x="23" y="6"/>
                    </a:lnTo>
                    <a:lnTo>
                      <a:pt x="32" y="9"/>
                    </a:lnTo>
                    <a:lnTo>
                      <a:pt x="37" y="4"/>
                    </a:lnTo>
                    <a:lnTo>
                      <a:pt x="42" y="1"/>
                    </a:lnTo>
                    <a:lnTo>
                      <a:pt x="45" y="0"/>
                    </a:lnTo>
                    <a:lnTo>
                      <a:pt x="50" y="1"/>
                    </a:lnTo>
                    <a:lnTo>
                      <a:pt x="54" y="3"/>
                    </a:lnTo>
                    <a:lnTo>
                      <a:pt x="59" y="6"/>
                    </a:lnTo>
                    <a:lnTo>
                      <a:pt x="60" y="9"/>
                    </a:lnTo>
                    <a:lnTo>
                      <a:pt x="64"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63" name="Freeform 40"/>
              <p:cNvSpPr>
                <a:spLocks/>
              </p:cNvSpPr>
              <p:nvPr/>
            </p:nvSpPr>
            <p:spPr bwMode="auto">
              <a:xfrm>
                <a:off x="3091" y="2211"/>
                <a:ext cx="22" cy="21"/>
              </a:xfrm>
              <a:custGeom>
                <a:avLst/>
                <a:gdLst>
                  <a:gd name="T0" fmla="*/ 22 w 22"/>
                  <a:gd name="T1" fmla="*/ 7 h 21"/>
                  <a:gd name="T2" fmla="*/ 22 w 22"/>
                  <a:gd name="T3" fmla="*/ 8 h 21"/>
                  <a:gd name="T4" fmla="*/ 22 w 22"/>
                  <a:gd name="T5" fmla="*/ 12 h 21"/>
                  <a:gd name="T6" fmla="*/ 20 w 22"/>
                  <a:gd name="T7" fmla="*/ 13 h 21"/>
                  <a:gd name="T8" fmla="*/ 20 w 22"/>
                  <a:gd name="T9" fmla="*/ 15 h 21"/>
                  <a:gd name="T10" fmla="*/ 19 w 22"/>
                  <a:gd name="T11" fmla="*/ 15 h 21"/>
                  <a:gd name="T12" fmla="*/ 19 w 22"/>
                  <a:gd name="T13" fmla="*/ 16 h 21"/>
                  <a:gd name="T14" fmla="*/ 17 w 22"/>
                  <a:gd name="T15" fmla="*/ 18 h 21"/>
                  <a:gd name="T16" fmla="*/ 17 w 22"/>
                  <a:gd name="T17" fmla="*/ 18 h 21"/>
                  <a:gd name="T18" fmla="*/ 15 w 22"/>
                  <a:gd name="T19" fmla="*/ 20 h 21"/>
                  <a:gd name="T20" fmla="*/ 14 w 22"/>
                  <a:gd name="T21" fmla="*/ 20 h 21"/>
                  <a:gd name="T22" fmla="*/ 12 w 22"/>
                  <a:gd name="T23" fmla="*/ 20 h 21"/>
                  <a:gd name="T24" fmla="*/ 10 w 22"/>
                  <a:gd name="T25" fmla="*/ 20 h 21"/>
                  <a:gd name="T26" fmla="*/ 7 w 22"/>
                  <a:gd name="T27" fmla="*/ 20 h 21"/>
                  <a:gd name="T28" fmla="*/ 5 w 22"/>
                  <a:gd name="T29" fmla="*/ 21 h 21"/>
                  <a:gd name="T30" fmla="*/ 5 w 22"/>
                  <a:gd name="T31" fmla="*/ 18 h 21"/>
                  <a:gd name="T32" fmla="*/ 5 w 22"/>
                  <a:gd name="T33" fmla="*/ 16 h 21"/>
                  <a:gd name="T34" fmla="*/ 5 w 22"/>
                  <a:gd name="T35" fmla="*/ 15 h 21"/>
                  <a:gd name="T36" fmla="*/ 5 w 22"/>
                  <a:gd name="T37" fmla="*/ 12 h 21"/>
                  <a:gd name="T38" fmla="*/ 4 w 22"/>
                  <a:gd name="T39" fmla="*/ 10 h 21"/>
                  <a:gd name="T40" fmla="*/ 4 w 22"/>
                  <a:gd name="T41" fmla="*/ 8 h 21"/>
                  <a:gd name="T42" fmla="*/ 2 w 22"/>
                  <a:gd name="T43" fmla="*/ 7 h 21"/>
                  <a:gd name="T44" fmla="*/ 0 w 22"/>
                  <a:gd name="T45" fmla="*/ 5 h 21"/>
                  <a:gd name="T46" fmla="*/ 2 w 22"/>
                  <a:gd name="T47" fmla="*/ 2 h 21"/>
                  <a:gd name="T48" fmla="*/ 5 w 22"/>
                  <a:gd name="T49" fmla="*/ 0 h 21"/>
                  <a:gd name="T50" fmla="*/ 7 w 22"/>
                  <a:gd name="T51" fmla="*/ 0 h 21"/>
                  <a:gd name="T52" fmla="*/ 10 w 22"/>
                  <a:gd name="T53" fmla="*/ 0 h 21"/>
                  <a:gd name="T54" fmla="*/ 14 w 22"/>
                  <a:gd name="T55" fmla="*/ 0 h 21"/>
                  <a:gd name="T56" fmla="*/ 17 w 22"/>
                  <a:gd name="T57" fmla="*/ 2 h 21"/>
                  <a:gd name="T58" fmla="*/ 19 w 22"/>
                  <a:gd name="T59" fmla="*/ 4 h 21"/>
                  <a:gd name="T60" fmla="*/ 22 w 22"/>
                  <a:gd name="T61" fmla="*/ 7 h 2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2"/>
                  <a:gd name="T94" fmla="*/ 0 h 21"/>
                  <a:gd name="T95" fmla="*/ 22 w 22"/>
                  <a:gd name="T96" fmla="*/ 21 h 2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2" h="21">
                    <a:moveTo>
                      <a:pt x="22" y="7"/>
                    </a:moveTo>
                    <a:lnTo>
                      <a:pt x="22" y="8"/>
                    </a:lnTo>
                    <a:lnTo>
                      <a:pt x="22" y="12"/>
                    </a:lnTo>
                    <a:lnTo>
                      <a:pt x="20" y="13"/>
                    </a:lnTo>
                    <a:lnTo>
                      <a:pt x="20" y="15"/>
                    </a:lnTo>
                    <a:lnTo>
                      <a:pt x="19" y="15"/>
                    </a:lnTo>
                    <a:lnTo>
                      <a:pt x="19" y="16"/>
                    </a:lnTo>
                    <a:lnTo>
                      <a:pt x="17" y="18"/>
                    </a:lnTo>
                    <a:lnTo>
                      <a:pt x="15" y="20"/>
                    </a:lnTo>
                    <a:lnTo>
                      <a:pt x="14" y="20"/>
                    </a:lnTo>
                    <a:lnTo>
                      <a:pt x="12" y="20"/>
                    </a:lnTo>
                    <a:lnTo>
                      <a:pt x="10" y="20"/>
                    </a:lnTo>
                    <a:lnTo>
                      <a:pt x="7" y="20"/>
                    </a:lnTo>
                    <a:lnTo>
                      <a:pt x="5" y="21"/>
                    </a:lnTo>
                    <a:lnTo>
                      <a:pt x="5" y="18"/>
                    </a:lnTo>
                    <a:lnTo>
                      <a:pt x="5" y="16"/>
                    </a:lnTo>
                    <a:lnTo>
                      <a:pt x="5" y="15"/>
                    </a:lnTo>
                    <a:lnTo>
                      <a:pt x="5" y="12"/>
                    </a:lnTo>
                    <a:lnTo>
                      <a:pt x="4" y="10"/>
                    </a:lnTo>
                    <a:lnTo>
                      <a:pt x="4" y="8"/>
                    </a:lnTo>
                    <a:lnTo>
                      <a:pt x="2" y="7"/>
                    </a:lnTo>
                    <a:lnTo>
                      <a:pt x="0" y="5"/>
                    </a:lnTo>
                    <a:lnTo>
                      <a:pt x="2" y="2"/>
                    </a:lnTo>
                    <a:lnTo>
                      <a:pt x="5" y="0"/>
                    </a:lnTo>
                    <a:lnTo>
                      <a:pt x="7" y="0"/>
                    </a:lnTo>
                    <a:lnTo>
                      <a:pt x="10" y="0"/>
                    </a:lnTo>
                    <a:lnTo>
                      <a:pt x="14" y="0"/>
                    </a:lnTo>
                    <a:lnTo>
                      <a:pt x="17" y="2"/>
                    </a:lnTo>
                    <a:lnTo>
                      <a:pt x="19" y="4"/>
                    </a:lnTo>
                    <a:lnTo>
                      <a:pt x="22" y="7"/>
                    </a:lnTo>
                    <a:close/>
                  </a:path>
                </a:pathLst>
              </a:custGeom>
              <a:solidFill>
                <a:srgbClr val="00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64" name="Freeform 41"/>
              <p:cNvSpPr>
                <a:spLocks/>
              </p:cNvSpPr>
              <p:nvPr/>
            </p:nvSpPr>
            <p:spPr bwMode="auto">
              <a:xfrm>
                <a:off x="3131" y="2216"/>
                <a:ext cx="45" cy="13"/>
              </a:xfrm>
              <a:custGeom>
                <a:avLst/>
                <a:gdLst>
                  <a:gd name="T0" fmla="*/ 45 w 45"/>
                  <a:gd name="T1" fmla="*/ 3 h 13"/>
                  <a:gd name="T2" fmla="*/ 39 w 45"/>
                  <a:gd name="T3" fmla="*/ 3 h 13"/>
                  <a:gd name="T4" fmla="*/ 34 w 45"/>
                  <a:gd name="T5" fmla="*/ 5 h 13"/>
                  <a:gd name="T6" fmla="*/ 25 w 45"/>
                  <a:gd name="T7" fmla="*/ 8 h 13"/>
                  <a:gd name="T8" fmla="*/ 20 w 45"/>
                  <a:gd name="T9" fmla="*/ 10 h 13"/>
                  <a:gd name="T10" fmla="*/ 14 w 45"/>
                  <a:gd name="T11" fmla="*/ 11 h 13"/>
                  <a:gd name="T12" fmla="*/ 9 w 45"/>
                  <a:gd name="T13" fmla="*/ 13 h 13"/>
                  <a:gd name="T14" fmla="*/ 4 w 45"/>
                  <a:gd name="T15" fmla="*/ 11 h 13"/>
                  <a:gd name="T16" fmla="*/ 0 w 45"/>
                  <a:gd name="T17" fmla="*/ 8 h 13"/>
                  <a:gd name="T18" fmla="*/ 5 w 45"/>
                  <a:gd name="T19" fmla="*/ 7 h 13"/>
                  <a:gd name="T20" fmla="*/ 10 w 45"/>
                  <a:gd name="T21" fmla="*/ 5 h 13"/>
                  <a:gd name="T22" fmla="*/ 15 w 45"/>
                  <a:gd name="T23" fmla="*/ 3 h 13"/>
                  <a:gd name="T24" fmla="*/ 22 w 45"/>
                  <a:gd name="T25" fmla="*/ 2 h 13"/>
                  <a:gd name="T26" fmla="*/ 27 w 45"/>
                  <a:gd name="T27" fmla="*/ 2 h 13"/>
                  <a:gd name="T28" fmla="*/ 34 w 45"/>
                  <a:gd name="T29" fmla="*/ 0 h 13"/>
                  <a:gd name="T30" fmla="*/ 39 w 45"/>
                  <a:gd name="T31" fmla="*/ 0 h 13"/>
                  <a:gd name="T32" fmla="*/ 45 w 45"/>
                  <a:gd name="T33" fmla="*/ 2 h 13"/>
                  <a:gd name="T34" fmla="*/ 45 w 45"/>
                  <a:gd name="T35" fmla="*/ 3 h 1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5"/>
                  <a:gd name="T55" fmla="*/ 0 h 13"/>
                  <a:gd name="T56" fmla="*/ 45 w 45"/>
                  <a:gd name="T57" fmla="*/ 13 h 1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5" h="13">
                    <a:moveTo>
                      <a:pt x="45" y="3"/>
                    </a:moveTo>
                    <a:lnTo>
                      <a:pt x="39" y="3"/>
                    </a:lnTo>
                    <a:lnTo>
                      <a:pt x="34" y="5"/>
                    </a:lnTo>
                    <a:lnTo>
                      <a:pt x="25" y="8"/>
                    </a:lnTo>
                    <a:lnTo>
                      <a:pt x="20" y="10"/>
                    </a:lnTo>
                    <a:lnTo>
                      <a:pt x="14" y="11"/>
                    </a:lnTo>
                    <a:lnTo>
                      <a:pt x="9" y="13"/>
                    </a:lnTo>
                    <a:lnTo>
                      <a:pt x="4" y="11"/>
                    </a:lnTo>
                    <a:lnTo>
                      <a:pt x="0" y="8"/>
                    </a:lnTo>
                    <a:lnTo>
                      <a:pt x="5" y="7"/>
                    </a:lnTo>
                    <a:lnTo>
                      <a:pt x="10" y="5"/>
                    </a:lnTo>
                    <a:lnTo>
                      <a:pt x="15" y="3"/>
                    </a:lnTo>
                    <a:lnTo>
                      <a:pt x="22" y="2"/>
                    </a:lnTo>
                    <a:lnTo>
                      <a:pt x="27" y="2"/>
                    </a:lnTo>
                    <a:lnTo>
                      <a:pt x="34" y="0"/>
                    </a:lnTo>
                    <a:lnTo>
                      <a:pt x="39" y="0"/>
                    </a:lnTo>
                    <a:lnTo>
                      <a:pt x="45" y="2"/>
                    </a:lnTo>
                    <a:lnTo>
                      <a:pt x="4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65" name="Freeform 42"/>
              <p:cNvSpPr>
                <a:spLocks/>
              </p:cNvSpPr>
              <p:nvPr/>
            </p:nvSpPr>
            <p:spPr bwMode="auto">
              <a:xfrm>
                <a:off x="3063" y="2216"/>
                <a:ext cx="25" cy="23"/>
              </a:xfrm>
              <a:custGeom>
                <a:avLst/>
                <a:gdLst>
                  <a:gd name="T0" fmla="*/ 25 w 25"/>
                  <a:gd name="T1" fmla="*/ 7 h 23"/>
                  <a:gd name="T2" fmla="*/ 25 w 25"/>
                  <a:gd name="T3" fmla="*/ 10 h 23"/>
                  <a:gd name="T4" fmla="*/ 23 w 25"/>
                  <a:gd name="T5" fmla="*/ 11 h 23"/>
                  <a:gd name="T6" fmla="*/ 23 w 25"/>
                  <a:gd name="T7" fmla="*/ 15 h 23"/>
                  <a:gd name="T8" fmla="*/ 21 w 25"/>
                  <a:gd name="T9" fmla="*/ 16 h 23"/>
                  <a:gd name="T10" fmla="*/ 20 w 25"/>
                  <a:gd name="T11" fmla="*/ 18 h 23"/>
                  <a:gd name="T12" fmla="*/ 18 w 25"/>
                  <a:gd name="T13" fmla="*/ 20 h 23"/>
                  <a:gd name="T14" fmla="*/ 16 w 25"/>
                  <a:gd name="T15" fmla="*/ 21 h 23"/>
                  <a:gd name="T16" fmla="*/ 13 w 25"/>
                  <a:gd name="T17" fmla="*/ 23 h 23"/>
                  <a:gd name="T18" fmla="*/ 11 w 25"/>
                  <a:gd name="T19" fmla="*/ 23 h 23"/>
                  <a:gd name="T20" fmla="*/ 10 w 25"/>
                  <a:gd name="T21" fmla="*/ 23 h 23"/>
                  <a:gd name="T22" fmla="*/ 6 w 25"/>
                  <a:gd name="T23" fmla="*/ 23 h 23"/>
                  <a:gd name="T24" fmla="*/ 5 w 25"/>
                  <a:gd name="T25" fmla="*/ 21 h 23"/>
                  <a:gd name="T26" fmla="*/ 3 w 25"/>
                  <a:gd name="T27" fmla="*/ 20 h 23"/>
                  <a:gd name="T28" fmla="*/ 1 w 25"/>
                  <a:gd name="T29" fmla="*/ 18 h 23"/>
                  <a:gd name="T30" fmla="*/ 1 w 25"/>
                  <a:gd name="T31" fmla="*/ 16 h 23"/>
                  <a:gd name="T32" fmla="*/ 0 w 25"/>
                  <a:gd name="T33" fmla="*/ 15 h 23"/>
                  <a:gd name="T34" fmla="*/ 0 w 25"/>
                  <a:gd name="T35" fmla="*/ 11 h 23"/>
                  <a:gd name="T36" fmla="*/ 1 w 25"/>
                  <a:gd name="T37" fmla="*/ 10 h 23"/>
                  <a:gd name="T38" fmla="*/ 1 w 25"/>
                  <a:gd name="T39" fmla="*/ 7 h 23"/>
                  <a:gd name="T40" fmla="*/ 3 w 25"/>
                  <a:gd name="T41" fmla="*/ 5 h 23"/>
                  <a:gd name="T42" fmla="*/ 3 w 25"/>
                  <a:gd name="T43" fmla="*/ 3 h 23"/>
                  <a:gd name="T44" fmla="*/ 5 w 25"/>
                  <a:gd name="T45" fmla="*/ 2 h 23"/>
                  <a:gd name="T46" fmla="*/ 6 w 25"/>
                  <a:gd name="T47" fmla="*/ 2 h 23"/>
                  <a:gd name="T48" fmla="*/ 8 w 25"/>
                  <a:gd name="T49" fmla="*/ 2 h 23"/>
                  <a:gd name="T50" fmla="*/ 10 w 25"/>
                  <a:gd name="T51" fmla="*/ 0 h 23"/>
                  <a:gd name="T52" fmla="*/ 13 w 25"/>
                  <a:gd name="T53" fmla="*/ 0 h 23"/>
                  <a:gd name="T54" fmla="*/ 15 w 25"/>
                  <a:gd name="T55" fmla="*/ 0 h 23"/>
                  <a:gd name="T56" fmla="*/ 16 w 25"/>
                  <a:gd name="T57" fmla="*/ 0 h 23"/>
                  <a:gd name="T58" fmla="*/ 18 w 25"/>
                  <a:gd name="T59" fmla="*/ 2 h 23"/>
                  <a:gd name="T60" fmla="*/ 21 w 25"/>
                  <a:gd name="T61" fmla="*/ 3 h 23"/>
                  <a:gd name="T62" fmla="*/ 23 w 25"/>
                  <a:gd name="T63" fmla="*/ 5 h 23"/>
                  <a:gd name="T64" fmla="*/ 25 w 25"/>
                  <a:gd name="T65" fmla="*/ 7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
                  <a:gd name="T100" fmla="*/ 0 h 23"/>
                  <a:gd name="T101" fmla="*/ 25 w 25"/>
                  <a:gd name="T102" fmla="*/ 23 h 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 h="23">
                    <a:moveTo>
                      <a:pt x="25" y="7"/>
                    </a:moveTo>
                    <a:lnTo>
                      <a:pt x="25" y="10"/>
                    </a:lnTo>
                    <a:lnTo>
                      <a:pt x="23" y="11"/>
                    </a:lnTo>
                    <a:lnTo>
                      <a:pt x="23" y="15"/>
                    </a:lnTo>
                    <a:lnTo>
                      <a:pt x="21" y="16"/>
                    </a:lnTo>
                    <a:lnTo>
                      <a:pt x="20" y="18"/>
                    </a:lnTo>
                    <a:lnTo>
                      <a:pt x="18" y="20"/>
                    </a:lnTo>
                    <a:lnTo>
                      <a:pt x="16" y="21"/>
                    </a:lnTo>
                    <a:lnTo>
                      <a:pt x="13" y="23"/>
                    </a:lnTo>
                    <a:lnTo>
                      <a:pt x="11" y="23"/>
                    </a:lnTo>
                    <a:lnTo>
                      <a:pt x="10" y="23"/>
                    </a:lnTo>
                    <a:lnTo>
                      <a:pt x="6" y="23"/>
                    </a:lnTo>
                    <a:lnTo>
                      <a:pt x="5" y="21"/>
                    </a:lnTo>
                    <a:lnTo>
                      <a:pt x="3" y="20"/>
                    </a:lnTo>
                    <a:lnTo>
                      <a:pt x="1" y="18"/>
                    </a:lnTo>
                    <a:lnTo>
                      <a:pt x="1" y="16"/>
                    </a:lnTo>
                    <a:lnTo>
                      <a:pt x="0" y="15"/>
                    </a:lnTo>
                    <a:lnTo>
                      <a:pt x="0" y="11"/>
                    </a:lnTo>
                    <a:lnTo>
                      <a:pt x="1" y="10"/>
                    </a:lnTo>
                    <a:lnTo>
                      <a:pt x="1" y="7"/>
                    </a:lnTo>
                    <a:lnTo>
                      <a:pt x="3" y="5"/>
                    </a:lnTo>
                    <a:lnTo>
                      <a:pt x="3" y="3"/>
                    </a:lnTo>
                    <a:lnTo>
                      <a:pt x="5" y="2"/>
                    </a:lnTo>
                    <a:lnTo>
                      <a:pt x="6" y="2"/>
                    </a:lnTo>
                    <a:lnTo>
                      <a:pt x="8" y="2"/>
                    </a:lnTo>
                    <a:lnTo>
                      <a:pt x="10" y="0"/>
                    </a:lnTo>
                    <a:lnTo>
                      <a:pt x="13" y="0"/>
                    </a:lnTo>
                    <a:lnTo>
                      <a:pt x="15" y="0"/>
                    </a:lnTo>
                    <a:lnTo>
                      <a:pt x="16" y="0"/>
                    </a:lnTo>
                    <a:lnTo>
                      <a:pt x="18" y="2"/>
                    </a:lnTo>
                    <a:lnTo>
                      <a:pt x="21" y="3"/>
                    </a:lnTo>
                    <a:lnTo>
                      <a:pt x="23" y="5"/>
                    </a:lnTo>
                    <a:lnTo>
                      <a:pt x="25" y="7"/>
                    </a:lnTo>
                    <a:close/>
                  </a:path>
                </a:pathLst>
              </a:custGeom>
              <a:solidFill>
                <a:srgbClr val="D915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66" name="Freeform 43"/>
              <p:cNvSpPr>
                <a:spLocks/>
              </p:cNvSpPr>
              <p:nvPr/>
            </p:nvSpPr>
            <p:spPr bwMode="auto">
              <a:xfrm>
                <a:off x="2779" y="2234"/>
                <a:ext cx="8" cy="10"/>
              </a:xfrm>
              <a:custGeom>
                <a:avLst/>
                <a:gdLst>
                  <a:gd name="T0" fmla="*/ 8 w 8"/>
                  <a:gd name="T1" fmla="*/ 2 h 10"/>
                  <a:gd name="T2" fmla="*/ 7 w 8"/>
                  <a:gd name="T3" fmla="*/ 5 h 10"/>
                  <a:gd name="T4" fmla="*/ 5 w 8"/>
                  <a:gd name="T5" fmla="*/ 6 h 10"/>
                  <a:gd name="T6" fmla="*/ 3 w 8"/>
                  <a:gd name="T7" fmla="*/ 8 h 10"/>
                  <a:gd name="T8" fmla="*/ 0 w 8"/>
                  <a:gd name="T9" fmla="*/ 10 h 10"/>
                  <a:gd name="T10" fmla="*/ 0 w 8"/>
                  <a:gd name="T11" fmla="*/ 8 h 10"/>
                  <a:gd name="T12" fmla="*/ 0 w 8"/>
                  <a:gd name="T13" fmla="*/ 6 h 10"/>
                  <a:gd name="T14" fmla="*/ 0 w 8"/>
                  <a:gd name="T15" fmla="*/ 5 h 10"/>
                  <a:gd name="T16" fmla="*/ 0 w 8"/>
                  <a:gd name="T17" fmla="*/ 3 h 10"/>
                  <a:gd name="T18" fmla="*/ 2 w 8"/>
                  <a:gd name="T19" fmla="*/ 2 h 10"/>
                  <a:gd name="T20" fmla="*/ 3 w 8"/>
                  <a:gd name="T21" fmla="*/ 0 h 10"/>
                  <a:gd name="T22" fmla="*/ 7 w 8"/>
                  <a:gd name="T23" fmla="*/ 0 h 10"/>
                  <a:gd name="T24" fmla="*/ 8 w 8"/>
                  <a:gd name="T25" fmla="*/ 2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
                  <a:gd name="T40" fmla="*/ 0 h 10"/>
                  <a:gd name="T41" fmla="*/ 8 w 8"/>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 h="10">
                    <a:moveTo>
                      <a:pt x="8" y="2"/>
                    </a:moveTo>
                    <a:lnTo>
                      <a:pt x="7" y="5"/>
                    </a:lnTo>
                    <a:lnTo>
                      <a:pt x="5" y="6"/>
                    </a:lnTo>
                    <a:lnTo>
                      <a:pt x="3" y="8"/>
                    </a:lnTo>
                    <a:lnTo>
                      <a:pt x="0" y="10"/>
                    </a:lnTo>
                    <a:lnTo>
                      <a:pt x="0" y="8"/>
                    </a:lnTo>
                    <a:lnTo>
                      <a:pt x="0" y="6"/>
                    </a:lnTo>
                    <a:lnTo>
                      <a:pt x="0" y="5"/>
                    </a:lnTo>
                    <a:lnTo>
                      <a:pt x="0" y="3"/>
                    </a:lnTo>
                    <a:lnTo>
                      <a:pt x="2" y="2"/>
                    </a:lnTo>
                    <a:lnTo>
                      <a:pt x="3" y="0"/>
                    </a:lnTo>
                    <a:lnTo>
                      <a:pt x="7" y="0"/>
                    </a:lnTo>
                    <a:lnTo>
                      <a:pt x="8" y="2"/>
                    </a:lnTo>
                    <a:close/>
                  </a:path>
                </a:pathLst>
              </a:custGeom>
              <a:solidFill>
                <a:srgbClr val="007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67" name="Freeform 44"/>
              <p:cNvSpPr>
                <a:spLocks/>
              </p:cNvSpPr>
              <p:nvPr/>
            </p:nvSpPr>
            <p:spPr bwMode="auto">
              <a:xfrm>
                <a:off x="3135" y="2255"/>
                <a:ext cx="38" cy="27"/>
              </a:xfrm>
              <a:custGeom>
                <a:avLst/>
                <a:gdLst>
                  <a:gd name="T0" fmla="*/ 38 w 38"/>
                  <a:gd name="T1" fmla="*/ 0 h 27"/>
                  <a:gd name="T2" fmla="*/ 35 w 38"/>
                  <a:gd name="T3" fmla="*/ 3 h 27"/>
                  <a:gd name="T4" fmla="*/ 31 w 38"/>
                  <a:gd name="T5" fmla="*/ 5 h 27"/>
                  <a:gd name="T6" fmla="*/ 28 w 38"/>
                  <a:gd name="T7" fmla="*/ 8 h 27"/>
                  <a:gd name="T8" fmla="*/ 26 w 38"/>
                  <a:gd name="T9" fmla="*/ 13 h 27"/>
                  <a:gd name="T10" fmla="*/ 23 w 38"/>
                  <a:gd name="T11" fmla="*/ 16 h 27"/>
                  <a:gd name="T12" fmla="*/ 21 w 38"/>
                  <a:gd name="T13" fmla="*/ 19 h 27"/>
                  <a:gd name="T14" fmla="*/ 18 w 38"/>
                  <a:gd name="T15" fmla="*/ 24 h 27"/>
                  <a:gd name="T16" fmla="*/ 16 w 38"/>
                  <a:gd name="T17" fmla="*/ 27 h 27"/>
                  <a:gd name="T18" fmla="*/ 15 w 38"/>
                  <a:gd name="T19" fmla="*/ 27 h 27"/>
                  <a:gd name="T20" fmla="*/ 11 w 38"/>
                  <a:gd name="T21" fmla="*/ 27 h 27"/>
                  <a:gd name="T22" fmla="*/ 6 w 38"/>
                  <a:gd name="T23" fmla="*/ 26 h 27"/>
                  <a:gd name="T24" fmla="*/ 3 w 38"/>
                  <a:gd name="T25" fmla="*/ 23 h 27"/>
                  <a:gd name="T26" fmla="*/ 1 w 38"/>
                  <a:gd name="T27" fmla="*/ 19 h 27"/>
                  <a:gd name="T28" fmla="*/ 0 w 38"/>
                  <a:gd name="T29" fmla="*/ 16 h 27"/>
                  <a:gd name="T30" fmla="*/ 0 w 38"/>
                  <a:gd name="T31" fmla="*/ 13 h 27"/>
                  <a:gd name="T32" fmla="*/ 1 w 38"/>
                  <a:gd name="T33" fmla="*/ 11 h 27"/>
                  <a:gd name="T34" fmla="*/ 6 w 38"/>
                  <a:gd name="T35" fmla="*/ 8 h 27"/>
                  <a:gd name="T36" fmla="*/ 11 w 38"/>
                  <a:gd name="T37" fmla="*/ 6 h 27"/>
                  <a:gd name="T38" fmla="*/ 15 w 38"/>
                  <a:gd name="T39" fmla="*/ 6 h 27"/>
                  <a:gd name="T40" fmla="*/ 20 w 38"/>
                  <a:gd name="T41" fmla="*/ 5 h 27"/>
                  <a:gd name="T42" fmla="*/ 23 w 38"/>
                  <a:gd name="T43" fmla="*/ 3 h 27"/>
                  <a:gd name="T44" fmla="*/ 28 w 38"/>
                  <a:gd name="T45" fmla="*/ 2 h 27"/>
                  <a:gd name="T46" fmla="*/ 33 w 38"/>
                  <a:gd name="T47" fmla="*/ 2 h 27"/>
                  <a:gd name="T48" fmla="*/ 38 w 38"/>
                  <a:gd name="T49" fmla="*/ 0 h 2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27"/>
                  <a:gd name="T77" fmla="*/ 38 w 38"/>
                  <a:gd name="T78" fmla="*/ 27 h 2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27">
                    <a:moveTo>
                      <a:pt x="38" y="0"/>
                    </a:moveTo>
                    <a:lnTo>
                      <a:pt x="35" y="3"/>
                    </a:lnTo>
                    <a:lnTo>
                      <a:pt x="31" y="5"/>
                    </a:lnTo>
                    <a:lnTo>
                      <a:pt x="28" y="8"/>
                    </a:lnTo>
                    <a:lnTo>
                      <a:pt x="26" y="13"/>
                    </a:lnTo>
                    <a:lnTo>
                      <a:pt x="23" y="16"/>
                    </a:lnTo>
                    <a:lnTo>
                      <a:pt x="21" y="19"/>
                    </a:lnTo>
                    <a:lnTo>
                      <a:pt x="18" y="24"/>
                    </a:lnTo>
                    <a:lnTo>
                      <a:pt x="16" y="27"/>
                    </a:lnTo>
                    <a:lnTo>
                      <a:pt x="15" y="27"/>
                    </a:lnTo>
                    <a:lnTo>
                      <a:pt x="11" y="27"/>
                    </a:lnTo>
                    <a:lnTo>
                      <a:pt x="6" y="26"/>
                    </a:lnTo>
                    <a:lnTo>
                      <a:pt x="3" y="23"/>
                    </a:lnTo>
                    <a:lnTo>
                      <a:pt x="1" y="19"/>
                    </a:lnTo>
                    <a:lnTo>
                      <a:pt x="0" y="16"/>
                    </a:lnTo>
                    <a:lnTo>
                      <a:pt x="0" y="13"/>
                    </a:lnTo>
                    <a:lnTo>
                      <a:pt x="1" y="11"/>
                    </a:lnTo>
                    <a:lnTo>
                      <a:pt x="6" y="8"/>
                    </a:lnTo>
                    <a:lnTo>
                      <a:pt x="11" y="6"/>
                    </a:lnTo>
                    <a:lnTo>
                      <a:pt x="15" y="6"/>
                    </a:lnTo>
                    <a:lnTo>
                      <a:pt x="20" y="5"/>
                    </a:lnTo>
                    <a:lnTo>
                      <a:pt x="23" y="3"/>
                    </a:lnTo>
                    <a:lnTo>
                      <a:pt x="28" y="2"/>
                    </a:lnTo>
                    <a:lnTo>
                      <a:pt x="33" y="2"/>
                    </a:lnTo>
                    <a:lnTo>
                      <a:pt x="38" y="0"/>
                    </a:lnTo>
                    <a:close/>
                  </a:path>
                </a:pathLst>
              </a:custGeom>
              <a:solidFill>
                <a:srgbClr val="CC8C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68" name="Freeform 45"/>
              <p:cNvSpPr>
                <a:spLocks/>
              </p:cNvSpPr>
              <p:nvPr/>
            </p:nvSpPr>
            <p:spPr bwMode="auto">
              <a:xfrm>
                <a:off x="3387" y="2294"/>
                <a:ext cx="13" cy="13"/>
              </a:xfrm>
              <a:custGeom>
                <a:avLst/>
                <a:gdLst>
                  <a:gd name="T0" fmla="*/ 13 w 13"/>
                  <a:gd name="T1" fmla="*/ 1 h 13"/>
                  <a:gd name="T2" fmla="*/ 11 w 13"/>
                  <a:gd name="T3" fmla="*/ 3 h 13"/>
                  <a:gd name="T4" fmla="*/ 10 w 13"/>
                  <a:gd name="T5" fmla="*/ 5 h 13"/>
                  <a:gd name="T6" fmla="*/ 8 w 13"/>
                  <a:gd name="T7" fmla="*/ 6 h 13"/>
                  <a:gd name="T8" fmla="*/ 6 w 13"/>
                  <a:gd name="T9" fmla="*/ 8 h 13"/>
                  <a:gd name="T10" fmla="*/ 5 w 13"/>
                  <a:gd name="T11" fmla="*/ 8 h 13"/>
                  <a:gd name="T12" fmla="*/ 3 w 13"/>
                  <a:gd name="T13" fmla="*/ 10 h 13"/>
                  <a:gd name="T14" fmla="*/ 1 w 13"/>
                  <a:gd name="T15" fmla="*/ 11 h 13"/>
                  <a:gd name="T16" fmla="*/ 0 w 13"/>
                  <a:gd name="T17" fmla="*/ 13 h 13"/>
                  <a:gd name="T18" fmla="*/ 0 w 13"/>
                  <a:gd name="T19" fmla="*/ 11 h 13"/>
                  <a:gd name="T20" fmla="*/ 0 w 13"/>
                  <a:gd name="T21" fmla="*/ 10 h 13"/>
                  <a:gd name="T22" fmla="*/ 0 w 13"/>
                  <a:gd name="T23" fmla="*/ 8 h 13"/>
                  <a:gd name="T24" fmla="*/ 0 w 13"/>
                  <a:gd name="T25" fmla="*/ 6 h 13"/>
                  <a:gd name="T26" fmla="*/ 0 w 13"/>
                  <a:gd name="T27" fmla="*/ 3 h 13"/>
                  <a:gd name="T28" fmla="*/ 0 w 13"/>
                  <a:gd name="T29" fmla="*/ 0 h 13"/>
                  <a:gd name="T30" fmla="*/ 1 w 13"/>
                  <a:gd name="T31" fmla="*/ 0 h 13"/>
                  <a:gd name="T32" fmla="*/ 3 w 13"/>
                  <a:gd name="T33" fmla="*/ 0 h 13"/>
                  <a:gd name="T34" fmla="*/ 5 w 13"/>
                  <a:gd name="T35" fmla="*/ 0 h 13"/>
                  <a:gd name="T36" fmla="*/ 6 w 13"/>
                  <a:gd name="T37" fmla="*/ 0 h 13"/>
                  <a:gd name="T38" fmla="*/ 8 w 13"/>
                  <a:gd name="T39" fmla="*/ 0 h 13"/>
                  <a:gd name="T40" fmla="*/ 10 w 13"/>
                  <a:gd name="T41" fmla="*/ 1 h 13"/>
                  <a:gd name="T42" fmla="*/ 11 w 13"/>
                  <a:gd name="T43" fmla="*/ 1 h 13"/>
                  <a:gd name="T44" fmla="*/ 13 w 13"/>
                  <a:gd name="T45" fmla="*/ 1 h 1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
                  <a:gd name="T70" fmla="*/ 0 h 13"/>
                  <a:gd name="T71" fmla="*/ 13 w 13"/>
                  <a:gd name="T72" fmla="*/ 13 h 1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 h="13">
                    <a:moveTo>
                      <a:pt x="13" y="1"/>
                    </a:moveTo>
                    <a:lnTo>
                      <a:pt x="11" y="3"/>
                    </a:lnTo>
                    <a:lnTo>
                      <a:pt x="10" y="5"/>
                    </a:lnTo>
                    <a:lnTo>
                      <a:pt x="8" y="6"/>
                    </a:lnTo>
                    <a:lnTo>
                      <a:pt x="6" y="8"/>
                    </a:lnTo>
                    <a:lnTo>
                      <a:pt x="5" y="8"/>
                    </a:lnTo>
                    <a:lnTo>
                      <a:pt x="3" y="10"/>
                    </a:lnTo>
                    <a:lnTo>
                      <a:pt x="1" y="11"/>
                    </a:lnTo>
                    <a:lnTo>
                      <a:pt x="0" y="13"/>
                    </a:lnTo>
                    <a:lnTo>
                      <a:pt x="0" y="11"/>
                    </a:lnTo>
                    <a:lnTo>
                      <a:pt x="0" y="10"/>
                    </a:lnTo>
                    <a:lnTo>
                      <a:pt x="0" y="8"/>
                    </a:lnTo>
                    <a:lnTo>
                      <a:pt x="0" y="6"/>
                    </a:lnTo>
                    <a:lnTo>
                      <a:pt x="0" y="3"/>
                    </a:lnTo>
                    <a:lnTo>
                      <a:pt x="0" y="0"/>
                    </a:lnTo>
                    <a:lnTo>
                      <a:pt x="1" y="0"/>
                    </a:lnTo>
                    <a:lnTo>
                      <a:pt x="3" y="0"/>
                    </a:lnTo>
                    <a:lnTo>
                      <a:pt x="5" y="0"/>
                    </a:lnTo>
                    <a:lnTo>
                      <a:pt x="6" y="0"/>
                    </a:lnTo>
                    <a:lnTo>
                      <a:pt x="8" y="0"/>
                    </a:lnTo>
                    <a:lnTo>
                      <a:pt x="10" y="1"/>
                    </a:lnTo>
                    <a:lnTo>
                      <a:pt x="11" y="1"/>
                    </a:lnTo>
                    <a:lnTo>
                      <a:pt x="13" y="1"/>
                    </a:lnTo>
                    <a:close/>
                  </a:path>
                </a:pathLst>
              </a:custGeom>
              <a:solidFill>
                <a:srgbClr val="7F2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69" name="Freeform 46"/>
              <p:cNvSpPr>
                <a:spLocks/>
              </p:cNvSpPr>
              <p:nvPr/>
            </p:nvSpPr>
            <p:spPr bwMode="auto">
              <a:xfrm>
                <a:off x="3424" y="2295"/>
                <a:ext cx="21" cy="20"/>
              </a:xfrm>
              <a:custGeom>
                <a:avLst/>
                <a:gdLst>
                  <a:gd name="T0" fmla="*/ 21 w 21"/>
                  <a:gd name="T1" fmla="*/ 5 h 20"/>
                  <a:gd name="T2" fmla="*/ 21 w 21"/>
                  <a:gd name="T3" fmla="*/ 7 h 20"/>
                  <a:gd name="T4" fmla="*/ 21 w 21"/>
                  <a:gd name="T5" fmla="*/ 9 h 20"/>
                  <a:gd name="T6" fmla="*/ 20 w 21"/>
                  <a:gd name="T7" fmla="*/ 12 h 20"/>
                  <a:gd name="T8" fmla="*/ 20 w 21"/>
                  <a:gd name="T9" fmla="*/ 13 h 20"/>
                  <a:gd name="T10" fmla="*/ 18 w 21"/>
                  <a:gd name="T11" fmla="*/ 15 h 20"/>
                  <a:gd name="T12" fmla="*/ 16 w 21"/>
                  <a:gd name="T13" fmla="*/ 17 h 20"/>
                  <a:gd name="T14" fmla="*/ 15 w 21"/>
                  <a:gd name="T15" fmla="*/ 18 h 20"/>
                  <a:gd name="T16" fmla="*/ 13 w 21"/>
                  <a:gd name="T17" fmla="*/ 18 h 20"/>
                  <a:gd name="T18" fmla="*/ 11 w 21"/>
                  <a:gd name="T19" fmla="*/ 18 h 20"/>
                  <a:gd name="T20" fmla="*/ 10 w 21"/>
                  <a:gd name="T21" fmla="*/ 20 h 20"/>
                  <a:gd name="T22" fmla="*/ 8 w 21"/>
                  <a:gd name="T23" fmla="*/ 20 h 20"/>
                  <a:gd name="T24" fmla="*/ 6 w 21"/>
                  <a:gd name="T25" fmla="*/ 20 h 20"/>
                  <a:gd name="T26" fmla="*/ 5 w 21"/>
                  <a:gd name="T27" fmla="*/ 18 h 20"/>
                  <a:gd name="T28" fmla="*/ 3 w 21"/>
                  <a:gd name="T29" fmla="*/ 18 h 20"/>
                  <a:gd name="T30" fmla="*/ 1 w 21"/>
                  <a:gd name="T31" fmla="*/ 17 h 20"/>
                  <a:gd name="T32" fmla="*/ 0 w 21"/>
                  <a:gd name="T33" fmla="*/ 15 h 20"/>
                  <a:gd name="T34" fmla="*/ 0 w 21"/>
                  <a:gd name="T35" fmla="*/ 13 h 20"/>
                  <a:gd name="T36" fmla="*/ 0 w 21"/>
                  <a:gd name="T37" fmla="*/ 12 h 20"/>
                  <a:gd name="T38" fmla="*/ 0 w 21"/>
                  <a:gd name="T39" fmla="*/ 10 h 20"/>
                  <a:gd name="T40" fmla="*/ 0 w 21"/>
                  <a:gd name="T41" fmla="*/ 9 h 20"/>
                  <a:gd name="T42" fmla="*/ 0 w 21"/>
                  <a:gd name="T43" fmla="*/ 7 h 20"/>
                  <a:gd name="T44" fmla="*/ 1 w 21"/>
                  <a:gd name="T45" fmla="*/ 5 h 20"/>
                  <a:gd name="T46" fmla="*/ 1 w 21"/>
                  <a:gd name="T47" fmla="*/ 4 h 20"/>
                  <a:gd name="T48" fmla="*/ 3 w 21"/>
                  <a:gd name="T49" fmla="*/ 2 h 20"/>
                  <a:gd name="T50" fmla="*/ 5 w 21"/>
                  <a:gd name="T51" fmla="*/ 0 h 20"/>
                  <a:gd name="T52" fmla="*/ 8 w 21"/>
                  <a:gd name="T53" fmla="*/ 0 h 20"/>
                  <a:gd name="T54" fmla="*/ 10 w 21"/>
                  <a:gd name="T55" fmla="*/ 0 h 20"/>
                  <a:gd name="T56" fmla="*/ 13 w 21"/>
                  <a:gd name="T57" fmla="*/ 0 h 20"/>
                  <a:gd name="T58" fmla="*/ 15 w 21"/>
                  <a:gd name="T59" fmla="*/ 0 h 20"/>
                  <a:gd name="T60" fmla="*/ 18 w 21"/>
                  <a:gd name="T61" fmla="*/ 2 h 20"/>
                  <a:gd name="T62" fmla="*/ 20 w 21"/>
                  <a:gd name="T63" fmla="*/ 4 h 20"/>
                  <a:gd name="T64" fmla="*/ 21 w 21"/>
                  <a:gd name="T65" fmla="*/ 5 h 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
                  <a:gd name="T100" fmla="*/ 0 h 20"/>
                  <a:gd name="T101" fmla="*/ 21 w 21"/>
                  <a:gd name="T102" fmla="*/ 20 h 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 h="20">
                    <a:moveTo>
                      <a:pt x="21" y="5"/>
                    </a:moveTo>
                    <a:lnTo>
                      <a:pt x="21" y="7"/>
                    </a:lnTo>
                    <a:lnTo>
                      <a:pt x="21" y="9"/>
                    </a:lnTo>
                    <a:lnTo>
                      <a:pt x="20" y="12"/>
                    </a:lnTo>
                    <a:lnTo>
                      <a:pt x="20" y="13"/>
                    </a:lnTo>
                    <a:lnTo>
                      <a:pt x="18" y="15"/>
                    </a:lnTo>
                    <a:lnTo>
                      <a:pt x="16" y="17"/>
                    </a:lnTo>
                    <a:lnTo>
                      <a:pt x="15" y="18"/>
                    </a:lnTo>
                    <a:lnTo>
                      <a:pt x="13" y="18"/>
                    </a:lnTo>
                    <a:lnTo>
                      <a:pt x="11" y="18"/>
                    </a:lnTo>
                    <a:lnTo>
                      <a:pt x="10" y="20"/>
                    </a:lnTo>
                    <a:lnTo>
                      <a:pt x="8" y="20"/>
                    </a:lnTo>
                    <a:lnTo>
                      <a:pt x="6" y="20"/>
                    </a:lnTo>
                    <a:lnTo>
                      <a:pt x="5" y="18"/>
                    </a:lnTo>
                    <a:lnTo>
                      <a:pt x="3" y="18"/>
                    </a:lnTo>
                    <a:lnTo>
                      <a:pt x="1" y="17"/>
                    </a:lnTo>
                    <a:lnTo>
                      <a:pt x="0" y="15"/>
                    </a:lnTo>
                    <a:lnTo>
                      <a:pt x="0" y="13"/>
                    </a:lnTo>
                    <a:lnTo>
                      <a:pt x="0" y="12"/>
                    </a:lnTo>
                    <a:lnTo>
                      <a:pt x="0" y="10"/>
                    </a:lnTo>
                    <a:lnTo>
                      <a:pt x="0" y="9"/>
                    </a:lnTo>
                    <a:lnTo>
                      <a:pt x="0" y="7"/>
                    </a:lnTo>
                    <a:lnTo>
                      <a:pt x="1" y="5"/>
                    </a:lnTo>
                    <a:lnTo>
                      <a:pt x="1" y="4"/>
                    </a:lnTo>
                    <a:lnTo>
                      <a:pt x="3" y="2"/>
                    </a:lnTo>
                    <a:lnTo>
                      <a:pt x="5" y="0"/>
                    </a:lnTo>
                    <a:lnTo>
                      <a:pt x="8" y="0"/>
                    </a:lnTo>
                    <a:lnTo>
                      <a:pt x="10" y="0"/>
                    </a:lnTo>
                    <a:lnTo>
                      <a:pt x="13" y="0"/>
                    </a:lnTo>
                    <a:lnTo>
                      <a:pt x="15" y="0"/>
                    </a:lnTo>
                    <a:lnTo>
                      <a:pt x="18" y="2"/>
                    </a:lnTo>
                    <a:lnTo>
                      <a:pt x="20" y="4"/>
                    </a:lnTo>
                    <a:lnTo>
                      <a:pt x="21"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70" name="Freeform 47"/>
              <p:cNvSpPr>
                <a:spLocks/>
              </p:cNvSpPr>
              <p:nvPr/>
            </p:nvSpPr>
            <p:spPr bwMode="auto">
              <a:xfrm>
                <a:off x="2938" y="2372"/>
                <a:ext cx="53" cy="35"/>
              </a:xfrm>
              <a:custGeom>
                <a:avLst/>
                <a:gdLst>
                  <a:gd name="T0" fmla="*/ 53 w 53"/>
                  <a:gd name="T1" fmla="*/ 3 h 35"/>
                  <a:gd name="T2" fmla="*/ 50 w 53"/>
                  <a:gd name="T3" fmla="*/ 11 h 35"/>
                  <a:gd name="T4" fmla="*/ 45 w 53"/>
                  <a:gd name="T5" fmla="*/ 19 h 35"/>
                  <a:gd name="T6" fmla="*/ 38 w 53"/>
                  <a:gd name="T7" fmla="*/ 25 h 35"/>
                  <a:gd name="T8" fmla="*/ 31 w 53"/>
                  <a:gd name="T9" fmla="*/ 30 h 35"/>
                  <a:gd name="T10" fmla="*/ 23 w 53"/>
                  <a:gd name="T11" fmla="*/ 34 h 35"/>
                  <a:gd name="T12" fmla="*/ 15 w 53"/>
                  <a:gd name="T13" fmla="*/ 35 h 35"/>
                  <a:gd name="T14" fmla="*/ 6 w 53"/>
                  <a:gd name="T15" fmla="*/ 35 h 35"/>
                  <a:gd name="T16" fmla="*/ 0 w 53"/>
                  <a:gd name="T17" fmla="*/ 35 h 35"/>
                  <a:gd name="T18" fmla="*/ 5 w 53"/>
                  <a:gd name="T19" fmla="*/ 30 h 35"/>
                  <a:gd name="T20" fmla="*/ 8 w 53"/>
                  <a:gd name="T21" fmla="*/ 25 h 35"/>
                  <a:gd name="T22" fmla="*/ 13 w 53"/>
                  <a:gd name="T23" fmla="*/ 21 h 35"/>
                  <a:gd name="T24" fmla="*/ 16 w 53"/>
                  <a:gd name="T25" fmla="*/ 16 h 35"/>
                  <a:gd name="T26" fmla="*/ 20 w 53"/>
                  <a:gd name="T27" fmla="*/ 12 h 35"/>
                  <a:gd name="T28" fmla="*/ 23 w 53"/>
                  <a:gd name="T29" fmla="*/ 8 h 35"/>
                  <a:gd name="T30" fmla="*/ 28 w 53"/>
                  <a:gd name="T31" fmla="*/ 4 h 35"/>
                  <a:gd name="T32" fmla="*/ 35 w 53"/>
                  <a:gd name="T33" fmla="*/ 3 h 35"/>
                  <a:gd name="T34" fmla="*/ 36 w 53"/>
                  <a:gd name="T35" fmla="*/ 1 h 35"/>
                  <a:gd name="T36" fmla="*/ 40 w 53"/>
                  <a:gd name="T37" fmla="*/ 1 h 35"/>
                  <a:gd name="T38" fmla="*/ 41 w 53"/>
                  <a:gd name="T39" fmla="*/ 0 h 35"/>
                  <a:gd name="T40" fmla="*/ 45 w 53"/>
                  <a:gd name="T41" fmla="*/ 0 h 35"/>
                  <a:gd name="T42" fmla="*/ 46 w 53"/>
                  <a:gd name="T43" fmla="*/ 0 h 35"/>
                  <a:gd name="T44" fmla="*/ 48 w 53"/>
                  <a:gd name="T45" fmla="*/ 1 h 35"/>
                  <a:gd name="T46" fmla="*/ 51 w 53"/>
                  <a:gd name="T47" fmla="*/ 1 h 35"/>
                  <a:gd name="T48" fmla="*/ 53 w 53"/>
                  <a:gd name="T49" fmla="*/ 3 h 3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3"/>
                  <a:gd name="T76" fmla="*/ 0 h 35"/>
                  <a:gd name="T77" fmla="*/ 53 w 53"/>
                  <a:gd name="T78" fmla="*/ 35 h 3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3" h="35">
                    <a:moveTo>
                      <a:pt x="53" y="3"/>
                    </a:moveTo>
                    <a:lnTo>
                      <a:pt x="50" y="11"/>
                    </a:lnTo>
                    <a:lnTo>
                      <a:pt x="45" y="19"/>
                    </a:lnTo>
                    <a:lnTo>
                      <a:pt x="38" y="25"/>
                    </a:lnTo>
                    <a:lnTo>
                      <a:pt x="31" y="30"/>
                    </a:lnTo>
                    <a:lnTo>
                      <a:pt x="23" y="34"/>
                    </a:lnTo>
                    <a:lnTo>
                      <a:pt x="15" y="35"/>
                    </a:lnTo>
                    <a:lnTo>
                      <a:pt x="6" y="35"/>
                    </a:lnTo>
                    <a:lnTo>
                      <a:pt x="0" y="35"/>
                    </a:lnTo>
                    <a:lnTo>
                      <a:pt x="5" y="30"/>
                    </a:lnTo>
                    <a:lnTo>
                      <a:pt x="8" y="25"/>
                    </a:lnTo>
                    <a:lnTo>
                      <a:pt x="13" y="21"/>
                    </a:lnTo>
                    <a:lnTo>
                      <a:pt x="16" y="16"/>
                    </a:lnTo>
                    <a:lnTo>
                      <a:pt x="20" y="12"/>
                    </a:lnTo>
                    <a:lnTo>
                      <a:pt x="23" y="8"/>
                    </a:lnTo>
                    <a:lnTo>
                      <a:pt x="28" y="4"/>
                    </a:lnTo>
                    <a:lnTo>
                      <a:pt x="35" y="3"/>
                    </a:lnTo>
                    <a:lnTo>
                      <a:pt x="36" y="1"/>
                    </a:lnTo>
                    <a:lnTo>
                      <a:pt x="40" y="1"/>
                    </a:lnTo>
                    <a:lnTo>
                      <a:pt x="41" y="0"/>
                    </a:lnTo>
                    <a:lnTo>
                      <a:pt x="45" y="0"/>
                    </a:lnTo>
                    <a:lnTo>
                      <a:pt x="46" y="0"/>
                    </a:lnTo>
                    <a:lnTo>
                      <a:pt x="48" y="1"/>
                    </a:lnTo>
                    <a:lnTo>
                      <a:pt x="51" y="1"/>
                    </a:lnTo>
                    <a:lnTo>
                      <a:pt x="53" y="3"/>
                    </a:lnTo>
                    <a:close/>
                  </a:path>
                </a:pathLst>
              </a:custGeom>
              <a:solidFill>
                <a:srgbClr val="994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71" name="Freeform 48"/>
              <p:cNvSpPr>
                <a:spLocks/>
              </p:cNvSpPr>
              <p:nvPr/>
            </p:nvSpPr>
            <p:spPr bwMode="auto">
              <a:xfrm>
                <a:off x="2973" y="2375"/>
                <a:ext cx="61" cy="39"/>
              </a:xfrm>
              <a:custGeom>
                <a:avLst/>
                <a:gdLst>
                  <a:gd name="T0" fmla="*/ 61 w 61"/>
                  <a:gd name="T1" fmla="*/ 3 h 39"/>
                  <a:gd name="T2" fmla="*/ 60 w 61"/>
                  <a:gd name="T3" fmla="*/ 8 h 39"/>
                  <a:gd name="T4" fmla="*/ 56 w 61"/>
                  <a:gd name="T5" fmla="*/ 13 h 39"/>
                  <a:gd name="T6" fmla="*/ 53 w 61"/>
                  <a:gd name="T7" fmla="*/ 18 h 39"/>
                  <a:gd name="T8" fmla="*/ 50 w 61"/>
                  <a:gd name="T9" fmla="*/ 22 h 39"/>
                  <a:gd name="T10" fmla="*/ 45 w 61"/>
                  <a:gd name="T11" fmla="*/ 27 h 39"/>
                  <a:gd name="T12" fmla="*/ 40 w 61"/>
                  <a:gd name="T13" fmla="*/ 31 h 39"/>
                  <a:gd name="T14" fmla="*/ 35 w 61"/>
                  <a:gd name="T15" fmla="*/ 34 h 39"/>
                  <a:gd name="T16" fmla="*/ 30 w 61"/>
                  <a:gd name="T17" fmla="*/ 37 h 39"/>
                  <a:gd name="T18" fmla="*/ 25 w 61"/>
                  <a:gd name="T19" fmla="*/ 37 h 39"/>
                  <a:gd name="T20" fmla="*/ 21 w 61"/>
                  <a:gd name="T21" fmla="*/ 39 h 39"/>
                  <a:gd name="T22" fmla="*/ 18 w 61"/>
                  <a:gd name="T23" fmla="*/ 39 h 39"/>
                  <a:gd name="T24" fmla="*/ 13 w 61"/>
                  <a:gd name="T25" fmla="*/ 39 h 39"/>
                  <a:gd name="T26" fmla="*/ 10 w 61"/>
                  <a:gd name="T27" fmla="*/ 39 h 39"/>
                  <a:gd name="T28" fmla="*/ 6 w 61"/>
                  <a:gd name="T29" fmla="*/ 39 h 39"/>
                  <a:gd name="T30" fmla="*/ 3 w 61"/>
                  <a:gd name="T31" fmla="*/ 37 h 39"/>
                  <a:gd name="T32" fmla="*/ 0 w 61"/>
                  <a:gd name="T33" fmla="*/ 37 h 39"/>
                  <a:gd name="T34" fmla="*/ 6 w 61"/>
                  <a:gd name="T35" fmla="*/ 29 h 39"/>
                  <a:gd name="T36" fmla="*/ 13 w 61"/>
                  <a:gd name="T37" fmla="*/ 22 h 39"/>
                  <a:gd name="T38" fmla="*/ 20 w 61"/>
                  <a:gd name="T39" fmla="*/ 16 h 39"/>
                  <a:gd name="T40" fmla="*/ 28 w 61"/>
                  <a:gd name="T41" fmla="*/ 9 h 39"/>
                  <a:gd name="T42" fmla="*/ 36 w 61"/>
                  <a:gd name="T43" fmla="*/ 5 h 39"/>
                  <a:gd name="T44" fmla="*/ 45 w 61"/>
                  <a:gd name="T45" fmla="*/ 1 h 39"/>
                  <a:gd name="T46" fmla="*/ 53 w 61"/>
                  <a:gd name="T47" fmla="*/ 0 h 39"/>
                  <a:gd name="T48" fmla="*/ 61 w 61"/>
                  <a:gd name="T49" fmla="*/ 3 h 3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
                  <a:gd name="T76" fmla="*/ 0 h 39"/>
                  <a:gd name="T77" fmla="*/ 61 w 61"/>
                  <a:gd name="T78" fmla="*/ 39 h 3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 h="39">
                    <a:moveTo>
                      <a:pt x="61" y="3"/>
                    </a:moveTo>
                    <a:lnTo>
                      <a:pt x="60" y="8"/>
                    </a:lnTo>
                    <a:lnTo>
                      <a:pt x="56" y="13"/>
                    </a:lnTo>
                    <a:lnTo>
                      <a:pt x="53" y="18"/>
                    </a:lnTo>
                    <a:lnTo>
                      <a:pt x="50" y="22"/>
                    </a:lnTo>
                    <a:lnTo>
                      <a:pt x="45" y="27"/>
                    </a:lnTo>
                    <a:lnTo>
                      <a:pt x="40" y="31"/>
                    </a:lnTo>
                    <a:lnTo>
                      <a:pt x="35" y="34"/>
                    </a:lnTo>
                    <a:lnTo>
                      <a:pt x="30" y="37"/>
                    </a:lnTo>
                    <a:lnTo>
                      <a:pt x="25" y="37"/>
                    </a:lnTo>
                    <a:lnTo>
                      <a:pt x="21" y="39"/>
                    </a:lnTo>
                    <a:lnTo>
                      <a:pt x="18" y="39"/>
                    </a:lnTo>
                    <a:lnTo>
                      <a:pt x="13" y="39"/>
                    </a:lnTo>
                    <a:lnTo>
                      <a:pt x="10" y="39"/>
                    </a:lnTo>
                    <a:lnTo>
                      <a:pt x="6" y="39"/>
                    </a:lnTo>
                    <a:lnTo>
                      <a:pt x="3" y="37"/>
                    </a:lnTo>
                    <a:lnTo>
                      <a:pt x="0" y="37"/>
                    </a:lnTo>
                    <a:lnTo>
                      <a:pt x="6" y="29"/>
                    </a:lnTo>
                    <a:lnTo>
                      <a:pt x="13" y="22"/>
                    </a:lnTo>
                    <a:lnTo>
                      <a:pt x="20" y="16"/>
                    </a:lnTo>
                    <a:lnTo>
                      <a:pt x="28" y="9"/>
                    </a:lnTo>
                    <a:lnTo>
                      <a:pt x="36" y="5"/>
                    </a:lnTo>
                    <a:lnTo>
                      <a:pt x="45" y="1"/>
                    </a:lnTo>
                    <a:lnTo>
                      <a:pt x="53" y="0"/>
                    </a:lnTo>
                    <a:lnTo>
                      <a:pt x="61" y="3"/>
                    </a:lnTo>
                    <a:close/>
                  </a:path>
                </a:pathLst>
              </a:custGeom>
              <a:solidFill>
                <a:srgbClr val="994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2540" name="Group 49"/>
            <p:cNvGrpSpPr>
              <a:grpSpLocks/>
            </p:cNvGrpSpPr>
            <p:nvPr/>
          </p:nvGrpSpPr>
          <p:grpSpPr bwMode="auto">
            <a:xfrm>
              <a:off x="3574" y="2169"/>
              <a:ext cx="481" cy="449"/>
              <a:chOff x="3574" y="2169"/>
              <a:chExt cx="481" cy="449"/>
            </a:xfrm>
          </p:grpSpPr>
          <p:sp>
            <p:nvSpPr>
              <p:cNvPr id="22541" name="Freeform 50"/>
              <p:cNvSpPr>
                <a:spLocks/>
              </p:cNvSpPr>
              <p:nvPr/>
            </p:nvSpPr>
            <p:spPr bwMode="auto">
              <a:xfrm>
                <a:off x="3589" y="2190"/>
                <a:ext cx="446" cy="407"/>
              </a:xfrm>
              <a:custGeom>
                <a:avLst/>
                <a:gdLst>
                  <a:gd name="T0" fmla="*/ 0 w 446"/>
                  <a:gd name="T1" fmla="*/ 318 h 407"/>
                  <a:gd name="T2" fmla="*/ 290 w 446"/>
                  <a:gd name="T3" fmla="*/ 318 h 407"/>
                  <a:gd name="T4" fmla="*/ 290 w 446"/>
                  <a:gd name="T5" fmla="*/ 407 h 407"/>
                  <a:gd name="T6" fmla="*/ 446 w 446"/>
                  <a:gd name="T7" fmla="*/ 203 h 407"/>
                  <a:gd name="T8" fmla="*/ 290 w 446"/>
                  <a:gd name="T9" fmla="*/ 0 h 407"/>
                  <a:gd name="T10" fmla="*/ 290 w 446"/>
                  <a:gd name="T11" fmla="*/ 89 h 407"/>
                  <a:gd name="T12" fmla="*/ 0 w 446"/>
                  <a:gd name="T13" fmla="*/ 89 h 407"/>
                  <a:gd name="T14" fmla="*/ 0 w 446"/>
                  <a:gd name="T15" fmla="*/ 318 h 407"/>
                  <a:gd name="T16" fmla="*/ 0 60000 65536"/>
                  <a:gd name="T17" fmla="*/ 0 60000 65536"/>
                  <a:gd name="T18" fmla="*/ 0 60000 65536"/>
                  <a:gd name="T19" fmla="*/ 0 60000 65536"/>
                  <a:gd name="T20" fmla="*/ 0 60000 65536"/>
                  <a:gd name="T21" fmla="*/ 0 60000 65536"/>
                  <a:gd name="T22" fmla="*/ 0 60000 65536"/>
                  <a:gd name="T23" fmla="*/ 0 60000 65536"/>
                  <a:gd name="T24" fmla="*/ 0 w 446"/>
                  <a:gd name="T25" fmla="*/ 0 h 407"/>
                  <a:gd name="T26" fmla="*/ 446 w 446"/>
                  <a:gd name="T27" fmla="*/ 407 h 40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6" h="407">
                    <a:moveTo>
                      <a:pt x="0" y="318"/>
                    </a:moveTo>
                    <a:lnTo>
                      <a:pt x="290" y="318"/>
                    </a:lnTo>
                    <a:lnTo>
                      <a:pt x="290" y="407"/>
                    </a:lnTo>
                    <a:lnTo>
                      <a:pt x="446" y="203"/>
                    </a:lnTo>
                    <a:lnTo>
                      <a:pt x="290" y="0"/>
                    </a:lnTo>
                    <a:lnTo>
                      <a:pt x="290" y="89"/>
                    </a:lnTo>
                    <a:lnTo>
                      <a:pt x="0" y="89"/>
                    </a:lnTo>
                    <a:lnTo>
                      <a:pt x="0" y="318"/>
                    </a:lnTo>
                    <a:close/>
                  </a:path>
                </a:pathLst>
              </a:custGeom>
              <a:solidFill>
                <a:srgbClr val="FF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42" name="Freeform 51"/>
              <p:cNvSpPr>
                <a:spLocks/>
              </p:cNvSpPr>
              <p:nvPr/>
            </p:nvSpPr>
            <p:spPr bwMode="auto">
              <a:xfrm>
                <a:off x="3574" y="2169"/>
                <a:ext cx="481" cy="449"/>
              </a:xfrm>
              <a:custGeom>
                <a:avLst/>
                <a:gdLst>
                  <a:gd name="T0" fmla="*/ 0 w 481"/>
                  <a:gd name="T1" fmla="*/ 92 h 449"/>
                  <a:gd name="T2" fmla="*/ 0 w 481"/>
                  <a:gd name="T3" fmla="*/ 356 h 449"/>
                  <a:gd name="T4" fmla="*/ 290 w 481"/>
                  <a:gd name="T5" fmla="*/ 356 h 449"/>
                  <a:gd name="T6" fmla="*/ 290 w 481"/>
                  <a:gd name="T7" fmla="*/ 432 h 449"/>
                  <a:gd name="T8" fmla="*/ 292 w 481"/>
                  <a:gd name="T9" fmla="*/ 441 h 449"/>
                  <a:gd name="T10" fmla="*/ 295 w 481"/>
                  <a:gd name="T11" fmla="*/ 447 h 449"/>
                  <a:gd name="T12" fmla="*/ 305 w 481"/>
                  <a:gd name="T13" fmla="*/ 449 h 449"/>
                  <a:gd name="T14" fmla="*/ 310 w 481"/>
                  <a:gd name="T15" fmla="*/ 445 h 449"/>
                  <a:gd name="T16" fmla="*/ 316 w 481"/>
                  <a:gd name="T17" fmla="*/ 441 h 449"/>
                  <a:gd name="T18" fmla="*/ 481 w 481"/>
                  <a:gd name="T19" fmla="*/ 224 h 449"/>
                  <a:gd name="T20" fmla="*/ 316 w 481"/>
                  <a:gd name="T21" fmla="*/ 8 h 449"/>
                  <a:gd name="T22" fmla="*/ 310 w 481"/>
                  <a:gd name="T23" fmla="*/ 3 h 449"/>
                  <a:gd name="T24" fmla="*/ 305 w 481"/>
                  <a:gd name="T25" fmla="*/ 0 h 449"/>
                  <a:gd name="T26" fmla="*/ 295 w 481"/>
                  <a:gd name="T27" fmla="*/ 2 h 449"/>
                  <a:gd name="T28" fmla="*/ 292 w 481"/>
                  <a:gd name="T29" fmla="*/ 8 h 449"/>
                  <a:gd name="T30" fmla="*/ 290 w 481"/>
                  <a:gd name="T31" fmla="*/ 16 h 449"/>
                  <a:gd name="T32" fmla="*/ 290 w 481"/>
                  <a:gd name="T33" fmla="*/ 92 h 449"/>
                  <a:gd name="T34" fmla="*/ 0 w 481"/>
                  <a:gd name="T35" fmla="*/ 92 h 449"/>
                  <a:gd name="T36" fmla="*/ 15 w 481"/>
                  <a:gd name="T37" fmla="*/ 110 h 449"/>
                  <a:gd name="T38" fmla="*/ 305 w 481"/>
                  <a:gd name="T39" fmla="*/ 110 h 449"/>
                  <a:gd name="T40" fmla="*/ 305 w 481"/>
                  <a:gd name="T41" fmla="*/ 21 h 449"/>
                  <a:gd name="T42" fmla="*/ 461 w 481"/>
                  <a:gd name="T43" fmla="*/ 224 h 449"/>
                  <a:gd name="T44" fmla="*/ 305 w 481"/>
                  <a:gd name="T45" fmla="*/ 428 h 449"/>
                  <a:gd name="T46" fmla="*/ 305 w 481"/>
                  <a:gd name="T47" fmla="*/ 339 h 449"/>
                  <a:gd name="T48" fmla="*/ 15 w 481"/>
                  <a:gd name="T49" fmla="*/ 339 h 449"/>
                  <a:gd name="T50" fmla="*/ 15 w 481"/>
                  <a:gd name="T51" fmla="*/ 110 h 449"/>
                  <a:gd name="T52" fmla="*/ 0 w 481"/>
                  <a:gd name="T53" fmla="*/ 92 h 44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81"/>
                  <a:gd name="T82" fmla="*/ 0 h 449"/>
                  <a:gd name="T83" fmla="*/ 481 w 481"/>
                  <a:gd name="T84" fmla="*/ 449 h 44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81" h="449">
                    <a:moveTo>
                      <a:pt x="0" y="92"/>
                    </a:moveTo>
                    <a:lnTo>
                      <a:pt x="0" y="356"/>
                    </a:lnTo>
                    <a:lnTo>
                      <a:pt x="290" y="356"/>
                    </a:lnTo>
                    <a:lnTo>
                      <a:pt x="290" y="432"/>
                    </a:lnTo>
                    <a:lnTo>
                      <a:pt x="292" y="441"/>
                    </a:lnTo>
                    <a:lnTo>
                      <a:pt x="295" y="447"/>
                    </a:lnTo>
                    <a:lnTo>
                      <a:pt x="305" y="449"/>
                    </a:lnTo>
                    <a:lnTo>
                      <a:pt x="310" y="445"/>
                    </a:lnTo>
                    <a:lnTo>
                      <a:pt x="316" y="441"/>
                    </a:lnTo>
                    <a:lnTo>
                      <a:pt x="481" y="224"/>
                    </a:lnTo>
                    <a:lnTo>
                      <a:pt x="316" y="8"/>
                    </a:lnTo>
                    <a:lnTo>
                      <a:pt x="310" y="3"/>
                    </a:lnTo>
                    <a:lnTo>
                      <a:pt x="305" y="0"/>
                    </a:lnTo>
                    <a:lnTo>
                      <a:pt x="295" y="2"/>
                    </a:lnTo>
                    <a:lnTo>
                      <a:pt x="292" y="8"/>
                    </a:lnTo>
                    <a:lnTo>
                      <a:pt x="290" y="16"/>
                    </a:lnTo>
                    <a:lnTo>
                      <a:pt x="290" y="92"/>
                    </a:lnTo>
                    <a:lnTo>
                      <a:pt x="0" y="92"/>
                    </a:lnTo>
                    <a:lnTo>
                      <a:pt x="15" y="110"/>
                    </a:lnTo>
                    <a:lnTo>
                      <a:pt x="305" y="110"/>
                    </a:lnTo>
                    <a:lnTo>
                      <a:pt x="305" y="21"/>
                    </a:lnTo>
                    <a:lnTo>
                      <a:pt x="461" y="224"/>
                    </a:lnTo>
                    <a:lnTo>
                      <a:pt x="305" y="428"/>
                    </a:lnTo>
                    <a:lnTo>
                      <a:pt x="305" y="339"/>
                    </a:lnTo>
                    <a:lnTo>
                      <a:pt x="15" y="339"/>
                    </a:lnTo>
                    <a:lnTo>
                      <a:pt x="15" y="110"/>
                    </a:lnTo>
                    <a:lnTo>
                      <a:pt x="0" y="92"/>
                    </a:lnTo>
                    <a:close/>
                  </a:path>
                </a:pathLst>
              </a:custGeom>
              <a:solidFill>
                <a:srgbClr val="C218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43" name="Freeform 52"/>
              <p:cNvSpPr>
                <a:spLocks/>
              </p:cNvSpPr>
              <p:nvPr/>
            </p:nvSpPr>
            <p:spPr bwMode="auto">
              <a:xfrm>
                <a:off x="3589" y="2190"/>
                <a:ext cx="446" cy="407"/>
              </a:xfrm>
              <a:custGeom>
                <a:avLst/>
                <a:gdLst>
                  <a:gd name="T0" fmla="*/ 0 w 446"/>
                  <a:gd name="T1" fmla="*/ 318 h 407"/>
                  <a:gd name="T2" fmla="*/ 290 w 446"/>
                  <a:gd name="T3" fmla="*/ 318 h 407"/>
                  <a:gd name="T4" fmla="*/ 290 w 446"/>
                  <a:gd name="T5" fmla="*/ 407 h 407"/>
                  <a:gd name="T6" fmla="*/ 446 w 446"/>
                  <a:gd name="T7" fmla="*/ 203 h 407"/>
                  <a:gd name="T8" fmla="*/ 290 w 446"/>
                  <a:gd name="T9" fmla="*/ 0 h 407"/>
                  <a:gd name="T10" fmla="*/ 290 w 446"/>
                  <a:gd name="T11" fmla="*/ 89 h 407"/>
                  <a:gd name="T12" fmla="*/ 0 w 446"/>
                  <a:gd name="T13" fmla="*/ 89 h 407"/>
                  <a:gd name="T14" fmla="*/ 0 w 446"/>
                  <a:gd name="T15" fmla="*/ 318 h 407"/>
                  <a:gd name="T16" fmla="*/ 0 w 446"/>
                  <a:gd name="T17" fmla="*/ 318 h 4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6"/>
                  <a:gd name="T28" fmla="*/ 0 h 407"/>
                  <a:gd name="T29" fmla="*/ 446 w 446"/>
                  <a:gd name="T30" fmla="*/ 407 h 40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6" h="407">
                    <a:moveTo>
                      <a:pt x="0" y="318"/>
                    </a:moveTo>
                    <a:lnTo>
                      <a:pt x="290" y="318"/>
                    </a:lnTo>
                    <a:lnTo>
                      <a:pt x="290" y="407"/>
                    </a:lnTo>
                    <a:lnTo>
                      <a:pt x="446" y="203"/>
                    </a:lnTo>
                    <a:lnTo>
                      <a:pt x="290" y="0"/>
                    </a:lnTo>
                    <a:lnTo>
                      <a:pt x="290" y="89"/>
                    </a:lnTo>
                    <a:lnTo>
                      <a:pt x="0" y="89"/>
                    </a:lnTo>
                    <a:lnTo>
                      <a:pt x="0" y="318"/>
                    </a:lnTo>
                    <a:close/>
                  </a:path>
                </a:pathLst>
              </a:custGeom>
              <a:noFill/>
              <a:ln w="31750">
                <a:solidFill>
                  <a:srgbClr val="FFFF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44" name="Freeform 53"/>
              <p:cNvSpPr>
                <a:spLocks/>
              </p:cNvSpPr>
              <p:nvPr/>
            </p:nvSpPr>
            <p:spPr bwMode="auto">
              <a:xfrm>
                <a:off x="3574" y="2169"/>
                <a:ext cx="481" cy="449"/>
              </a:xfrm>
              <a:custGeom>
                <a:avLst/>
                <a:gdLst>
                  <a:gd name="T0" fmla="*/ 0 w 481"/>
                  <a:gd name="T1" fmla="*/ 92 h 449"/>
                  <a:gd name="T2" fmla="*/ 0 w 481"/>
                  <a:gd name="T3" fmla="*/ 356 h 449"/>
                  <a:gd name="T4" fmla="*/ 290 w 481"/>
                  <a:gd name="T5" fmla="*/ 356 h 449"/>
                  <a:gd name="T6" fmla="*/ 290 w 481"/>
                  <a:gd name="T7" fmla="*/ 432 h 449"/>
                  <a:gd name="T8" fmla="*/ 292 w 481"/>
                  <a:gd name="T9" fmla="*/ 441 h 449"/>
                  <a:gd name="T10" fmla="*/ 295 w 481"/>
                  <a:gd name="T11" fmla="*/ 447 h 449"/>
                  <a:gd name="T12" fmla="*/ 305 w 481"/>
                  <a:gd name="T13" fmla="*/ 449 h 449"/>
                  <a:gd name="T14" fmla="*/ 310 w 481"/>
                  <a:gd name="T15" fmla="*/ 445 h 449"/>
                  <a:gd name="T16" fmla="*/ 316 w 481"/>
                  <a:gd name="T17" fmla="*/ 441 h 449"/>
                  <a:gd name="T18" fmla="*/ 481 w 481"/>
                  <a:gd name="T19" fmla="*/ 224 h 449"/>
                  <a:gd name="T20" fmla="*/ 316 w 481"/>
                  <a:gd name="T21" fmla="*/ 8 h 449"/>
                  <a:gd name="T22" fmla="*/ 310 w 481"/>
                  <a:gd name="T23" fmla="*/ 3 h 449"/>
                  <a:gd name="T24" fmla="*/ 305 w 481"/>
                  <a:gd name="T25" fmla="*/ 0 h 449"/>
                  <a:gd name="T26" fmla="*/ 295 w 481"/>
                  <a:gd name="T27" fmla="*/ 2 h 449"/>
                  <a:gd name="T28" fmla="*/ 292 w 481"/>
                  <a:gd name="T29" fmla="*/ 8 h 449"/>
                  <a:gd name="T30" fmla="*/ 290 w 481"/>
                  <a:gd name="T31" fmla="*/ 16 h 449"/>
                  <a:gd name="T32" fmla="*/ 290 w 481"/>
                  <a:gd name="T33" fmla="*/ 92 h 449"/>
                  <a:gd name="T34" fmla="*/ 0 w 481"/>
                  <a:gd name="T35" fmla="*/ 92 h 449"/>
                  <a:gd name="T36" fmla="*/ 15 w 481"/>
                  <a:gd name="T37" fmla="*/ 110 h 449"/>
                  <a:gd name="T38" fmla="*/ 305 w 481"/>
                  <a:gd name="T39" fmla="*/ 110 h 449"/>
                  <a:gd name="T40" fmla="*/ 305 w 481"/>
                  <a:gd name="T41" fmla="*/ 21 h 449"/>
                  <a:gd name="T42" fmla="*/ 461 w 481"/>
                  <a:gd name="T43" fmla="*/ 224 h 449"/>
                  <a:gd name="T44" fmla="*/ 305 w 481"/>
                  <a:gd name="T45" fmla="*/ 428 h 449"/>
                  <a:gd name="T46" fmla="*/ 305 w 481"/>
                  <a:gd name="T47" fmla="*/ 339 h 449"/>
                  <a:gd name="T48" fmla="*/ 15 w 481"/>
                  <a:gd name="T49" fmla="*/ 339 h 449"/>
                  <a:gd name="T50" fmla="*/ 15 w 481"/>
                  <a:gd name="T51" fmla="*/ 110 h 449"/>
                  <a:gd name="T52" fmla="*/ 0 w 481"/>
                  <a:gd name="T53" fmla="*/ 92 h 449"/>
                  <a:gd name="T54" fmla="*/ 0 w 481"/>
                  <a:gd name="T55" fmla="*/ 92 h 44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1"/>
                  <a:gd name="T85" fmla="*/ 0 h 449"/>
                  <a:gd name="T86" fmla="*/ 481 w 481"/>
                  <a:gd name="T87" fmla="*/ 449 h 44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1" h="449">
                    <a:moveTo>
                      <a:pt x="0" y="92"/>
                    </a:moveTo>
                    <a:lnTo>
                      <a:pt x="0" y="356"/>
                    </a:lnTo>
                    <a:lnTo>
                      <a:pt x="290" y="356"/>
                    </a:lnTo>
                    <a:lnTo>
                      <a:pt x="290" y="432"/>
                    </a:lnTo>
                    <a:lnTo>
                      <a:pt x="292" y="441"/>
                    </a:lnTo>
                    <a:lnTo>
                      <a:pt x="295" y="447"/>
                    </a:lnTo>
                    <a:lnTo>
                      <a:pt x="305" y="449"/>
                    </a:lnTo>
                    <a:lnTo>
                      <a:pt x="310" y="445"/>
                    </a:lnTo>
                    <a:lnTo>
                      <a:pt x="316" y="441"/>
                    </a:lnTo>
                    <a:lnTo>
                      <a:pt x="481" y="224"/>
                    </a:lnTo>
                    <a:lnTo>
                      <a:pt x="316" y="8"/>
                    </a:lnTo>
                    <a:lnTo>
                      <a:pt x="310" y="3"/>
                    </a:lnTo>
                    <a:lnTo>
                      <a:pt x="305" y="0"/>
                    </a:lnTo>
                    <a:lnTo>
                      <a:pt x="295" y="2"/>
                    </a:lnTo>
                    <a:lnTo>
                      <a:pt x="292" y="8"/>
                    </a:lnTo>
                    <a:lnTo>
                      <a:pt x="290" y="16"/>
                    </a:lnTo>
                    <a:lnTo>
                      <a:pt x="290" y="92"/>
                    </a:lnTo>
                    <a:lnTo>
                      <a:pt x="0" y="92"/>
                    </a:lnTo>
                    <a:lnTo>
                      <a:pt x="15" y="110"/>
                    </a:lnTo>
                    <a:lnTo>
                      <a:pt x="305" y="110"/>
                    </a:lnTo>
                    <a:lnTo>
                      <a:pt x="305" y="21"/>
                    </a:lnTo>
                    <a:lnTo>
                      <a:pt x="461" y="224"/>
                    </a:lnTo>
                    <a:lnTo>
                      <a:pt x="305" y="428"/>
                    </a:lnTo>
                    <a:lnTo>
                      <a:pt x="305" y="339"/>
                    </a:lnTo>
                    <a:lnTo>
                      <a:pt x="15" y="339"/>
                    </a:lnTo>
                    <a:lnTo>
                      <a:pt x="15" y="110"/>
                    </a:lnTo>
                    <a:lnTo>
                      <a:pt x="0" y="92"/>
                    </a:lnTo>
                    <a:close/>
                  </a:path>
                </a:pathLst>
              </a:custGeom>
              <a:noFill/>
              <a:ln w="31750">
                <a:solidFill>
                  <a:srgbClr val="C2182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spTree>
    <p:extLst>
      <p:ext uri="{BB962C8B-B14F-4D97-AF65-F5344CB8AC3E}">
        <p14:creationId xmlns:p14="http://schemas.microsoft.com/office/powerpoint/2010/main" val="27150978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Agenda</a:t>
            </a:r>
            <a:endParaRPr lang="en-US" dirty="0"/>
          </a:p>
        </p:txBody>
      </p:sp>
      <p:sp>
        <p:nvSpPr>
          <p:cNvPr id="3" name="Content Placeholder 2"/>
          <p:cNvSpPr>
            <a:spLocks noGrp="1"/>
          </p:cNvSpPr>
          <p:nvPr>
            <p:ph idx="1"/>
          </p:nvPr>
        </p:nvSpPr>
        <p:spPr>
          <a:xfrm>
            <a:off x="436702" y="1604212"/>
            <a:ext cx="9653782" cy="4479678"/>
          </a:xfrm>
        </p:spPr>
        <p:txBody>
          <a:bodyPr>
            <a:normAutofit/>
          </a:bodyPr>
          <a:lstStyle/>
          <a:p>
            <a:r>
              <a:rPr lang="en-US" sz="2800" i="1" dirty="0"/>
              <a:t>Stimulant Use Among Patients on Medication</a:t>
            </a:r>
            <a:br>
              <a:rPr lang="en-US" sz="2800" i="1" dirty="0"/>
            </a:br>
            <a:r>
              <a:rPr lang="en-US" sz="2800" i="1" dirty="0"/>
              <a:t>for Opioid Use Disorder (</a:t>
            </a:r>
            <a:r>
              <a:rPr lang="en-US" sz="2800" i="1" dirty="0" smtClean="0"/>
              <a:t>MOUD) – Richard Rawson, Ph.D.</a:t>
            </a:r>
            <a:endParaRPr lang="en-US" sz="2800" dirty="0" smtClean="0"/>
          </a:p>
          <a:p>
            <a:r>
              <a:rPr lang="en-US" sz="2800" i="1" dirty="0" smtClean="0"/>
              <a:t>Addressing Stimulant Use in Clinical Practice</a:t>
            </a:r>
            <a:r>
              <a:rPr lang="en-US" sz="2800" dirty="0" smtClean="0"/>
              <a:t> – Joe Sepulveda, M.D. </a:t>
            </a:r>
          </a:p>
          <a:p>
            <a:r>
              <a:rPr lang="en-US" sz="2800" dirty="0" smtClean="0"/>
              <a:t>Questions/Discussion</a:t>
            </a:r>
            <a:endParaRPr lang="en-US" sz="2800" dirty="0"/>
          </a:p>
        </p:txBody>
      </p:sp>
    </p:spTree>
    <p:extLst>
      <p:ext uri="{BB962C8B-B14F-4D97-AF65-F5344CB8AC3E}">
        <p14:creationId xmlns:p14="http://schemas.microsoft.com/office/powerpoint/2010/main" val="4793977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ChangeArrowheads="1"/>
          </p:cNvSpPr>
          <p:nvPr/>
        </p:nvSpPr>
        <p:spPr bwMode="auto">
          <a:xfrm>
            <a:off x="1628775" y="1898652"/>
            <a:ext cx="779145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244475" indent="-244475">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95000"/>
              </a:lnSpc>
              <a:spcBef>
                <a:spcPct val="25000"/>
              </a:spcBef>
              <a:buSzPct val="125000"/>
              <a:buFontTx/>
              <a:buNone/>
            </a:pPr>
            <a:r>
              <a:rPr lang="en-US" altLang="en-US" sz="2800" dirty="0">
                <a:latin typeface="+mn-lt"/>
              </a:rPr>
              <a:t>1. Frequently monitor target behavior</a:t>
            </a:r>
          </a:p>
          <a:p>
            <a:pPr eaLnBrk="1" hangingPunct="1">
              <a:lnSpc>
                <a:spcPct val="95000"/>
              </a:lnSpc>
              <a:spcBef>
                <a:spcPct val="25000"/>
              </a:spcBef>
              <a:buSzPct val="125000"/>
              <a:buFontTx/>
              <a:buNone/>
            </a:pPr>
            <a:endParaRPr lang="en-US" altLang="en-US" sz="1000" dirty="0">
              <a:latin typeface="+mn-lt"/>
            </a:endParaRPr>
          </a:p>
          <a:p>
            <a:pPr eaLnBrk="1" hangingPunct="1">
              <a:lnSpc>
                <a:spcPct val="95000"/>
              </a:lnSpc>
              <a:spcBef>
                <a:spcPct val="25000"/>
              </a:spcBef>
              <a:buSzPct val="125000"/>
              <a:buFontTx/>
              <a:buNone/>
            </a:pPr>
            <a:r>
              <a:rPr lang="en-US" altLang="en-US" sz="2800" dirty="0">
                <a:latin typeface="+mn-lt"/>
              </a:rPr>
              <a:t>2. Provide incentive when target behavior occurs</a:t>
            </a:r>
          </a:p>
          <a:p>
            <a:pPr eaLnBrk="1" hangingPunct="1">
              <a:lnSpc>
                <a:spcPct val="95000"/>
              </a:lnSpc>
              <a:spcBef>
                <a:spcPct val="25000"/>
              </a:spcBef>
              <a:buSzPct val="125000"/>
              <a:buFontTx/>
              <a:buNone/>
            </a:pPr>
            <a:endParaRPr lang="en-US" altLang="en-US" sz="1000" dirty="0">
              <a:latin typeface="+mn-lt"/>
            </a:endParaRPr>
          </a:p>
          <a:p>
            <a:pPr eaLnBrk="1" hangingPunct="1">
              <a:lnSpc>
                <a:spcPct val="95000"/>
              </a:lnSpc>
              <a:spcBef>
                <a:spcPct val="25000"/>
              </a:spcBef>
              <a:buSzPct val="125000"/>
              <a:buFontTx/>
              <a:buNone/>
            </a:pPr>
            <a:r>
              <a:rPr lang="en-US" altLang="en-US" sz="2800" dirty="0">
                <a:latin typeface="+mn-lt"/>
              </a:rPr>
              <a:t>3. Remove incentive when target behavior    does not occur</a:t>
            </a:r>
          </a:p>
        </p:txBody>
      </p:sp>
      <p:grpSp>
        <p:nvGrpSpPr>
          <p:cNvPr id="23556" name="Group 4" descr="dart hitting bulls eye on dart board"/>
          <p:cNvGrpSpPr>
            <a:grpSpLocks/>
          </p:cNvGrpSpPr>
          <p:nvPr/>
        </p:nvGrpSpPr>
        <p:grpSpPr bwMode="auto">
          <a:xfrm>
            <a:off x="7906612" y="4446270"/>
            <a:ext cx="1603148" cy="1558203"/>
            <a:chOff x="4732" y="237"/>
            <a:chExt cx="535" cy="594"/>
          </a:xfrm>
        </p:grpSpPr>
        <p:sp>
          <p:nvSpPr>
            <p:cNvPr id="23557" name="Freeform 5"/>
            <p:cNvSpPr>
              <a:spLocks/>
            </p:cNvSpPr>
            <p:nvPr/>
          </p:nvSpPr>
          <p:spPr bwMode="auto">
            <a:xfrm>
              <a:off x="4732" y="352"/>
              <a:ext cx="479" cy="479"/>
            </a:xfrm>
            <a:custGeom>
              <a:avLst/>
              <a:gdLst>
                <a:gd name="T0" fmla="*/ 9 w 957"/>
                <a:gd name="T1" fmla="*/ 1 h 958"/>
                <a:gd name="T2" fmla="*/ 10 w 957"/>
                <a:gd name="T3" fmla="*/ 1 h 958"/>
                <a:gd name="T4" fmla="*/ 12 w 957"/>
                <a:gd name="T5" fmla="*/ 1 h 958"/>
                <a:gd name="T6" fmla="*/ 13 w 957"/>
                <a:gd name="T7" fmla="*/ 2 h 958"/>
                <a:gd name="T8" fmla="*/ 14 w 957"/>
                <a:gd name="T9" fmla="*/ 3 h 958"/>
                <a:gd name="T10" fmla="*/ 15 w 957"/>
                <a:gd name="T11" fmla="*/ 4 h 958"/>
                <a:gd name="T12" fmla="*/ 15 w 957"/>
                <a:gd name="T13" fmla="*/ 6 h 958"/>
                <a:gd name="T14" fmla="*/ 15 w 957"/>
                <a:gd name="T15" fmla="*/ 7 h 958"/>
                <a:gd name="T16" fmla="*/ 15 w 957"/>
                <a:gd name="T17" fmla="*/ 9 h 958"/>
                <a:gd name="T18" fmla="*/ 15 w 957"/>
                <a:gd name="T19" fmla="*/ 10 h 958"/>
                <a:gd name="T20" fmla="*/ 15 w 957"/>
                <a:gd name="T21" fmla="*/ 12 h 958"/>
                <a:gd name="T22" fmla="*/ 14 w 957"/>
                <a:gd name="T23" fmla="*/ 13 h 958"/>
                <a:gd name="T24" fmla="*/ 13 w 957"/>
                <a:gd name="T25" fmla="*/ 14 h 958"/>
                <a:gd name="T26" fmla="*/ 12 w 957"/>
                <a:gd name="T27" fmla="*/ 15 h 958"/>
                <a:gd name="T28" fmla="*/ 10 w 957"/>
                <a:gd name="T29" fmla="*/ 15 h 958"/>
                <a:gd name="T30" fmla="*/ 9 w 957"/>
                <a:gd name="T31" fmla="*/ 15 h 958"/>
                <a:gd name="T32" fmla="*/ 7 w 957"/>
                <a:gd name="T33" fmla="*/ 15 h 958"/>
                <a:gd name="T34" fmla="*/ 6 w 957"/>
                <a:gd name="T35" fmla="*/ 15 h 958"/>
                <a:gd name="T36" fmla="*/ 4 w 957"/>
                <a:gd name="T37" fmla="*/ 15 h 958"/>
                <a:gd name="T38" fmla="*/ 3 w 957"/>
                <a:gd name="T39" fmla="*/ 14 h 958"/>
                <a:gd name="T40" fmla="*/ 2 w 957"/>
                <a:gd name="T41" fmla="*/ 13 h 958"/>
                <a:gd name="T42" fmla="*/ 1 w 957"/>
                <a:gd name="T43" fmla="*/ 12 h 958"/>
                <a:gd name="T44" fmla="*/ 1 w 957"/>
                <a:gd name="T45" fmla="*/ 10 h 958"/>
                <a:gd name="T46" fmla="*/ 1 w 957"/>
                <a:gd name="T47" fmla="*/ 9 h 958"/>
                <a:gd name="T48" fmla="*/ 1 w 957"/>
                <a:gd name="T49" fmla="*/ 7 h 958"/>
                <a:gd name="T50" fmla="*/ 1 w 957"/>
                <a:gd name="T51" fmla="*/ 6 h 958"/>
                <a:gd name="T52" fmla="*/ 1 w 957"/>
                <a:gd name="T53" fmla="*/ 4 h 958"/>
                <a:gd name="T54" fmla="*/ 2 w 957"/>
                <a:gd name="T55" fmla="*/ 3 h 958"/>
                <a:gd name="T56" fmla="*/ 3 w 957"/>
                <a:gd name="T57" fmla="*/ 2 h 958"/>
                <a:gd name="T58" fmla="*/ 4 w 957"/>
                <a:gd name="T59" fmla="*/ 1 h 958"/>
                <a:gd name="T60" fmla="*/ 6 w 957"/>
                <a:gd name="T61" fmla="*/ 1 h 958"/>
                <a:gd name="T62" fmla="*/ 7 w 957"/>
                <a:gd name="T63" fmla="*/ 1 h 95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57"/>
                <a:gd name="T97" fmla="*/ 0 h 958"/>
                <a:gd name="T98" fmla="*/ 957 w 957"/>
                <a:gd name="T99" fmla="*/ 958 h 95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57" h="958">
                  <a:moveTo>
                    <a:pt x="479" y="0"/>
                  </a:moveTo>
                  <a:lnTo>
                    <a:pt x="527" y="3"/>
                  </a:lnTo>
                  <a:lnTo>
                    <a:pt x="575" y="10"/>
                  </a:lnTo>
                  <a:lnTo>
                    <a:pt x="620" y="22"/>
                  </a:lnTo>
                  <a:lnTo>
                    <a:pt x="665" y="38"/>
                  </a:lnTo>
                  <a:lnTo>
                    <a:pt x="706" y="58"/>
                  </a:lnTo>
                  <a:lnTo>
                    <a:pt x="745" y="82"/>
                  </a:lnTo>
                  <a:lnTo>
                    <a:pt x="782" y="110"/>
                  </a:lnTo>
                  <a:lnTo>
                    <a:pt x="817" y="141"/>
                  </a:lnTo>
                  <a:lnTo>
                    <a:pt x="848" y="174"/>
                  </a:lnTo>
                  <a:lnTo>
                    <a:pt x="875" y="211"/>
                  </a:lnTo>
                  <a:lnTo>
                    <a:pt x="900" y="251"/>
                  </a:lnTo>
                  <a:lnTo>
                    <a:pt x="919" y="293"/>
                  </a:lnTo>
                  <a:lnTo>
                    <a:pt x="935" y="337"/>
                  </a:lnTo>
                  <a:lnTo>
                    <a:pt x="948" y="383"/>
                  </a:lnTo>
                  <a:lnTo>
                    <a:pt x="955" y="430"/>
                  </a:lnTo>
                  <a:lnTo>
                    <a:pt x="957" y="479"/>
                  </a:lnTo>
                  <a:lnTo>
                    <a:pt x="955" y="529"/>
                  </a:lnTo>
                  <a:lnTo>
                    <a:pt x="948" y="576"/>
                  </a:lnTo>
                  <a:lnTo>
                    <a:pt x="935" y="622"/>
                  </a:lnTo>
                  <a:lnTo>
                    <a:pt x="919" y="666"/>
                  </a:lnTo>
                  <a:lnTo>
                    <a:pt x="900" y="707"/>
                  </a:lnTo>
                  <a:lnTo>
                    <a:pt x="875" y="747"/>
                  </a:lnTo>
                  <a:lnTo>
                    <a:pt x="848" y="784"/>
                  </a:lnTo>
                  <a:lnTo>
                    <a:pt x="817" y="818"/>
                  </a:lnTo>
                  <a:lnTo>
                    <a:pt x="782" y="849"/>
                  </a:lnTo>
                  <a:lnTo>
                    <a:pt x="745" y="876"/>
                  </a:lnTo>
                  <a:lnTo>
                    <a:pt x="706" y="900"/>
                  </a:lnTo>
                  <a:lnTo>
                    <a:pt x="665" y="920"/>
                  </a:lnTo>
                  <a:lnTo>
                    <a:pt x="620" y="936"/>
                  </a:lnTo>
                  <a:lnTo>
                    <a:pt x="575" y="949"/>
                  </a:lnTo>
                  <a:lnTo>
                    <a:pt x="527" y="956"/>
                  </a:lnTo>
                  <a:lnTo>
                    <a:pt x="479" y="958"/>
                  </a:lnTo>
                  <a:lnTo>
                    <a:pt x="429" y="956"/>
                  </a:lnTo>
                  <a:lnTo>
                    <a:pt x="382" y="949"/>
                  </a:lnTo>
                  <a:lnTo>
                    <a:pt x="336" y="936"/>
                  </a:lnTo>
                  <a:lnTo>
                    <a:pt x="292" y="920"/>
                  </a:lnTo>
                  <a:lnTo>
                    <a:pt x="251" y="900"/>
                  </a:lnTo>
                  <a:lnTo>
                    <a:pt x="210" y="876"/>
                  </a:lnTo>
                  <a:lnTo>
                    <a:pt x="174" y="849"/>
                  </a:lnTo>
                  <a:lnTo>
                    <a:pt x="140" y="818"/>
                  </a:lnTo>
                  <a:lnTo>
                    <a:pt x="109" y="784"/>
                  </a:lnTo>
                  <a:lnTo>
                    <a:pt x="82" y="747"/>
                  </a:lnTo>
                  <a:lnTo>
                    <a:pt x="58" y="707"/>
                  </a:lnTo>
                  <a:lnTo>
                    <a:pt x="38" y="666"/>
                  </a:lnTo>
                  <a:lnTo>
                    <a:pt x="22" y="622"/>
                  </a:lnTo>
                  <a:lnTo>
                    <a:pt x="9" y="576"/>
                  </a:lnTo>
                  <a:lnTo>
                    <a:pt x="2" y="529"/>
                  </a:lnTo>
                  <a:lnTo>
                    <a:pt x="0" y="479"/>
                  </a:lnTo>
                  <a:lnTo>
                    <a:pt x="2" y="430"/>
                  </a:lnTo>
                  <a:lnTo>
                    <a:pt x="9" y="383"/>
                  </a:lnTo>
                  <a:lnTo>
                    <a:pt x="22" y="337"/>
                  </a:lnTo>
                  <a:lnTo>
                    <a:pt x="38" y="293"/>
                  </a:lnTo>
                  <a:lnTo>
                    <a:pt x="58" y="251"/>
                  </a:lnTo>
                  <a:lnTo>
                    <a:pt x="82" y="211"/>
                  </a:lnTo>
                  <a:lnTo>
                    <a:pt x="109" y="174"/>
                  </a:lnTo>
                  <a:lnTo>
                    <a:pt x="140" y="141"/>
                  </a:lnTo>
                  <a:lnTo>
                    <a:pt x="174" y="110"/>
                  </a:lnTo>
                  <a:lnTo>
                    <a:pt x="210" y="82"/>
                  </a:lnTo>
                  <a:lnTo>
                    <a:pt x="251" y="58"/>
                  </a:lnTo>
                  <a:lnTo>
                    <a:pt x="292" y="38"/>
                  </a:lnTo>
                  <a:lnTo>
                    <a:pt x="336" y="22"/>
                  </a:lnTo>
                  <a:lnTo>
                    <a:pt x="382" y="10"/>
                  </a:lnTo>
                  <a:lnTo>
                    <a:pt x="429" y="3"/>
                  </a:lnTo>
                  <a:lnTo>
                    <a:pt x="479"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58" name="Freeform 6"/>
            <p:cNvSpPr>
              <a:spLocks/>
            </p:cNvSpPr>
            <p:nvPr/>
          </p:nvSpPr>
          <p:spPr bwMode="auto">
            <a:xfrm>
              <a:off x="4791" y="413"/>
              <a:ext cx="359" cy="358"/>
            </a:xfrm>
            <a:custGeom>
              <a:avLst/>
              <a:gdLst>
                <a:gd name="T0" fmla="*/ 6 w 718"/>
                <a:gd name="T1" fmla="*/ 0 h 717"/>
                <a:gd name="T2" fmla="*/ 7 w 718"/>
                <a:gd name="T3" fmla="*/ 0 h 717"/>
                <a:gd name="T4" fmla="*/ 9 w 718"/>
                <a:gd name="T5" fmla="*/ 0 h 717"/>
                <a:gd name="T6" fmla="*/ 10 w 718"/>
                <a:gd name="T7" fmla="*/ 1 h 717"/>
                <a:gd name="T8" fmla="*/ 10 w 718"/>
                <a:gd name="T9" fmla="*/ 2 h 717"/>
                <a:gd name="T10" fmla="*/ 11 w 718"/>
                <a:gd name="T11" fmla="*/ 2 h 717"/>
                <a:gd name="T12" fmla="*/ 11 w 718"/>
                <a:gd name="T13" fmla="*/ 3 h 717"/>
                <a:gd name="T14" fmla="*/ 11 w 718"/>
                <a:gd name="T15" fmla="*/ 5 h 717"/>
                <a:gd name="T16" fmla="*/ 11 w 718"/>
                <a:gd name="T17" fmla="*/ 6 h 717"/>
                <a:gd name="T18" fmla="*/ 11 w 718"/>
                <a:gd name="T19" fmla="*/ 7 h 717"/>
                <a:gd name="T20" fmla="*/ 11 w 718"/>
                <a:gd name="T21" fmla="*/ 8 h 717"/>
                <a:gd name="T22" fmla="*/ 10 w 718"/>
                <a:gd name="T23" fmla="*/ 9 h 717"/>
                <a:gd name="T24" fmla="*/ 10 w 718"/>
                <a:gd name="T25" fmla="*/ 9 h 717"/>
                <a:gd name="T26" fmla="*/ 9 w 718"/>
                <a:gd name="T27" fmla="*/ 10 h 717"/>
                <a:gd name="T28" fmla="*/ 7 w 718"/>
                <a:gd name="T29" fmla="*/ 10 h 717"/>
                <a:gd name="T30" fmla="*/ 6 w 718"/>
                <a:gd name="T31" fmla="*/ 11 h 717"/>
                <a:gd name="T32" fmla="*/ 6 w 718"/>
                <a:gd name="T33" fmla="*/ 11 h 717"/>
                <a:gd name="T34" fmla="*/ 4 w 718"/>
                <a:gd name="T35" fmla="*/ 10 h 717"/>
                <a:gd name="T36" fmla="*/ 3 w 718"/>
                <a:gd name="T37" fmla="*/ 10 h 717"/>
                <a:gd name="T38" fmla="*/ 3 w 718"/>
                <a:gd name="T39" fmla="*/ 9 h 717"/>
                <a:gd name="T40" fmla="*/ 2 w 718"/>
                <a:gd name="T41" fmla="*/ 9 h 717"/>
                <a:gd name="T42" fmla="*/ 1 w 718"/>
                <a:gd name="T43" fmla="*/ 8 h 717"/>
                <a:gd name="T44" fmla="*/ 1 w 718"/>
                <a:gd name="T45" fmla="*/ 7 h 717"/>
                <a:gd name="T46" fmla="*/ 1 w 718"/>
                <a:gd name="T47" fmla="*/ 6 h 717"/>
                <a:gd name="T48" fmla="*/ 1 w 718"/>
                <a:gd name="T49" fmla="*/ 5 h 717"/>
                <a:gd name="T50" fmla="*/ 1 w 718"/>
                <a:gd name="T51" fmla="*/ 3 h 717"/>
                <a:gd name="T52" fmla="*/ 1 w 718"/>
                <a:gd name="T53" fmla="*/ 2 h 717"/>
                <a:gd name="T54" fmla="*/ 2 w 718"/>
                <a:gd name="T55" fmla="*/ 2 h 717"/>
                <a:gd name="T56" fmla="*/ 3 w 718"/>
                <a:gd name="T57" fmla="*/ 1 h 717"/>
                <a:gd name="T58" fmla="*/ 3 w 718"/>
                <a:gd name="T59" fmla="*/ 0 h 717"/>
                <a:gd name="T60" fmla="*/ 4 w 718"/>
                <a:gd name="T61" fmla="*/ 0 h 717"/>
                <a:gd name="T62" fmla="*/ 6 w 718"/>
                <a:gd name="T63" fmla="*/ 0 h 7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8"/>
                <a:gd name="T97" fmla="*/ 0 h 717"/>
                <a:gd name="T98" fmla="*/ 718 w 718"/>
                <a:gd name="T99" fmla="*/ 717 h 7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8" h="717">
                  <a:moveTo>
                    <a:pt x="360" y="0"/>
                  </a:moveTo>
                  <a:lnTo>
                    <a:pt x="397" y="3"/>
                  </a:lnTo>
                  <a:lnTo>
                    <a:pt x="432" y="7"/>
                  </a:lnTo>
                  <a:lnTo>
                    <a:pt x="466" y="16"/>
                  </a:lnTo>
                  <a:lnTo>
                    <a:pt x="500" y="28"/>
                  </a:lnTo>
                  <a:lnTo>
                    <a:pt x="531" y="43"/>
                  </a:lnTo>
                  <a:lnTo>
                    <a:pt x="561" y="61"/>
                  </a:lnTo>
                  <a:lnTo>
                    <a:pt x="588" y="82"/>
                  </a:lnTo>
                  <a:lnTo>
                    <a:pt x="613" y="105"/>
                  </a:lnTo>
                  <a:lnTo>
                    <a:pt x="636" y="130"/>
                  </a:lnTo>
                  <a:lnTo>
                    <a:pt x="657" y="158"/>
                  </a:lnTo>
                  <a:lnTo>
                    <a:pt x="674" y="188"/>
                  </a:lnTo>
                  <a:lnTo>
                    <a:pt x="689" y="219"/>
                  </a:lnTo>
                  <a:lnTo>
                    <a:pt x="702" y="251"/>
                  </a:lnTo>
                  <a:lnTo>
                    <a:pt x="711" y="286"/>
                  </a:lnTo>
                  <a:lnTo>
                    <a:pt x="716" y="321"/>
                  </a:lnTo>
                  <a:lnTo>
                    <a:pt x="718" y="358"/>
                  </a:lnTo>
                  <a:lnTo>
                    <a:pt x="716" y="395"/>
                  </a:lnTo>
                  <a:lnTo>
                    <a:pt x="711" y="431"/>
                  </a:lnTo>
                  <a:lnTo>
                    <a:pt x="702" y="465"/>
                  </a:lnTo>
                  <a:lnTo>
                    <a:pt x="689" y="497"/>
                  </a:lnTo>
                  <a:lnTo>
                    <a:pt x="674" y="530"/>
                  </a:lnTo>
                  <a:lnTo>
                    <a:pt x="657" y="558"/>
                  </a:lnTo>
                  <a:lnTo>
                    <a:pt x="636" y="586"/>
                  </a:lnTo>
                  <a:lnTo>
                    <a:pt x="613" y="611"/>
                  </a:lnTo>
                  <a:lnTo>
                    <a:pt x="588" y="636"/>
                  </a:lnTo>
                  <a:lnTo>
                    <a:pt x="561" y="656"/>
                  </a:lnTo>
                  <a:lnTo>
                    <a:pt x="531" y="674"/>
                  </a:lnTo>
                  <a:lnTo>
                    <a:pt x="500" y="689"/>
                  </a:lnTo>
                  <a:lnTo>
                    <a:pt x="466" y="701"/>
                  </a:lnTo>
                  <a:lnTo>
                    <a:pt x="432" y="710"/>
                  </a:lnTo>
                  <a:lnTo>
                    <a:pt x="397" y="715"/>
                  </a:lnTo>
                  <a:lnTo>
                    <a:pt x="360" y="717"/>
                  </a:lnTo>
                  <a:lnTo>
                    <a:pt x="324" y="715"/>
                  </a:lnTo>
                  <a:lnTo>
                    <a:pt x="288" y="710"/>
                  </a:lnTo>
                  <a:lnTo>
                    <a:pt x="253" y="701"/>
                  </a:lnTo>
                  <a:lnTo>
                    <a:pt x="220" y="689"/>
                  </a:lnTo>
                  <a:lnTo>
                    <a:pt x="189" y="674"/>
                  </a:lnTo>
                  <a:lnTo>
                    <a:pt x="159" y="656"/>
                  </a:lnTo>
                  <a:lnTo>
                    <a:pt x="131" y="636"/>
                  </a:lnTo>
                  <a:lnTo>
                    <a:pt x="106" y="611"/>
                  </a:lnTo>
                  <a:lnTo>
                    <a:pt x="82" y="586"/>
                  </a:lnTo>
                  <a:lnTo>
                    <a:pt x="61" y="558"/>
                  </a:lnTo>
                  <a:lnTo>
                    <a:pt x="44" y="530"/>
                  </a:lnTo>
                  <a:lnTo>
                    <a:pt x="29" y="497"/>
                  </a:lnTo>
                  <a:lnTo>
                    <a:pt x="16" y="465"/>
                  </a:lnTo>
                  <a:lnTo>
                    <a:pt x="7" y="431"/>
                  </a:lnTo>
                  <a:lnTo>
                    <a:pt x="3" y="395"/>
                  </a:lnTo>
                  <a:lnTo>
                    <a:pt x="0" y="358"/>
                  </a:lnTo>
                  <a:lnTo>
                    <a:pt x="3" y="321"/>
                  </a:lnTo>
                  <a:lnTo>
                    <a:pt x="7" y="286"/>
                  </a:lnTo>
                  <a:lnTo>
                    <a:pt x="16" y="251"/>
                  </a:lnTo>
                  <a:lnTo>
                    <a:pt x="29" y="219"/>
                  </a:lnTo>
                  <a:lnTo>
                    <a:pt x="44" y="188"/>
                  </a:lnTo>
                  <a:lnTo>
                    <a:pt x="61" y="158"/>
                  </a:lnTo>
                  <a:lnTo>
                    <a:pt x="82" y="130"/>
                  </a:lnTo>
                  <a:lnTo>
                    <a:pt x="106" y="105"/>
                  </a:lnTo>
                  <a:lnTo>
                    <a:pt x="131" y="82"/>
                  </a:lnTo>
                  <a:lnTo>
                    <a:pt x="159" y="61"/>
                  </a:lnTo>
                  <a:lnTo>
                    <a:pt x="189" y="43"/>
                  </a:lnTo>
                  <a:lnTo>
                    <a:pt x="220" y="28"/>
                  </a:lnTo>
                  <a:lnTo>
                    <a:pt x="253" y="16"/>
                  </a:lnTo>
                  <a:lnTo>
                    <a:pt x="288" y="7"/>
                  </a:lnTo>
                  <a:lnTo>
                    <a:pt x="324" y="3"/>
                  </a:lnTo>
                  <a:lnTo>
                    <a:pt x="360" y="0"/>
                  </a:lnTo>
                  <a:close/>
                </a:path>
              </a:pathLst>
            </a:custGeom>
            <a:solidFill>
              <a:srgbClr val="FF19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59" name="Freeform 7"/>
            <p:cNvSpPr>
              <a:spLocks/>
            </p:cNvSpPr>
            <p:nvPr/>
          </p:nvSpPr>
          <p:spPr bwMode="auto">
            <a:xfrm>
              <a:off x="4845" y="468"/>
              <a:ext cx="250" cy="250"/>
            </a:xfrm>
            <a:custGeom>
              <a:avLst/>
              <a:gdLst>
                <a:gd name="T0" fmla="*/ 5 w 499"/>
                <a:gd name="T1" fmla="*/ 1 h 499"/>
                <a:gd name="T2" fmla="*/ 6 w 499"/>
                <a:gd name="T3" fmla="*/ 1 h 499"/>
                <a:gd name="T4" fmla="*/ 6 w 499"/>
                <a:gd name="T5" fmla="*/ 1 h 499"/>
                <a:gd name="T6" fmla="*/ 7 w 499"/>
                <a:gd name="T7" fmla="*/ 1 h 499"/>
                <a:gd name="T8" fmla="*/ 7 w 499"/>
                <a:gd name="T9" fmla="*/ 2 h 499"/>
                <a:gd name="T10" fmla="*/ 8 w 499"/>
                <a:gd name="T11" fmla="*/ 3 h 499"/>
                <a:gd name="T12" fmla="*/ 8 w 499"/>
                <a:gd name="T13" fmla="*/ 3 h 499"/>
                <a:gd name="T14" fmla="*/ 8 w 499"/>
                <a:gd name="T15" fmla="*/ 4 h 499"/>
                <a:gd name="T16" fmla="*/ 8 w 499"/>
                <a:gd name="T17" fmla="*/ 5 h 499"/>
                <a:gd name="T18" fmla="*/ 8 w 499"/>
                <a:gd name="T19" fmla="*/ 6 h 499"/>
                <a:gd name="T20" fmla="*/ 8 w 499"/>
                <a:gd name="T21" fmla="*/ 6 h 499"/>
                <a:gd name="T22" fmla="*/ 7 w 499"/>
                <a:gd name="T23" fmla="*/ 7 h 499"/>
                <a:gd name="T24" fmla="*/ 7 w 499"/>
                <a:gd name="T25" fmla="*/ 7 h 499"/>
                <a:gd name="T26" fmla="*/ 6 w 499"/>
                <a:gd name="T27" fmla="*/ 8 h 499"/>
                <a:gd name="T28" fmla="*/ 6 w 499"/>
                <a:gd name="T29" fmla="*/ 8 h 499"/>
                <a:gd name="T30" fmla="*/ 5 w 499"/>
                <a:gd name="T31" fmla="*/ 8 h 499"/>
                <a:gd name="T32" fmla="*/ 4 w 499"/>
                <a:gd name="T33" fmla="*/ 8 h 499"/>
                <a:gd name="T34" fmla="*/ 3 w 499"/>
                <a:gd name="T35" fmla="*/ 8 h 499"/>
                <a:gd name="T36" fmla="*/ 3 w 499"/>
                <a:gd name="T37" fmla="*/ 8 h 499"/>
                <a:gd name="T38" fmla="*/ 2 w 499"/>
                <a:gd name="T39" fmla="*/ 7 h 499"/>
                <a:gd name="T40" fmla="*/ 1 w 499"/>
                <a:gd name="T41" fmla="*/ 7 h 499"/>
                <a:gd name="T42" fmla="*/ 1 w 499"/>
                <a:gd name="T43" fmla="*/ 6 h 499"/>
                <a:gd name="T44" fmla="*/ 1 w 499"/>
                <a:gd name="T45" fmla="*/ 6 h 499"/>
                <a:gd name="T46" fmla="*/ 1 w 499"/>
                <a:gd name="T47" fmla="*/ 5 h 499"/>
                <a:gd name="T48" fmla="*/ 1 w 499"/>
                <a:gd name="T49" fmla="*/ 4 h 499"/>
                <a:gd name="T50" fmla="*/ 1 w 499"/>
                <a:gd name="T51" fmla="*/ 3 h 499"/>
                <a:gd name="T52" fmla="*/ 1 w 499"/>
                <a:gd name="T53" fmla="*/ 3 h 499"/>
                <a:gd name="T54" fmla="*/ 1 w 499"/>
                <a:gd name="T55" fmla="*/ 2 h 499"/>
                <a:gd name="T56" fmla="*/ 2 w 499"/>
                <a:gd name="T57" fmla="*/ 1 h 499"/>
                <a:gd name="T58" fmla="*/ 3 w 499"/>
                <a:gd name="T59" fmla="*/ 1 h 499"/>
                <a:gd name="T60" fmla="*/ 3 w 499"/>
                <a:gd name="T61" fmla="*/ 1 h 499"/>
                <a:gd name="T62" fmla="*/ 4 w 499"/>
                <a:gd name="T63" fmla="*/ 1 h 4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99"/>
                <a:gd name="T97" fmla="*/ 0 h 499"/>
                <a:gd name="T98" fmla="*/ 499 w 499"/>
                <a:gd name="T99" fmla="*/ 499 h 4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99" h="499">
                  <a:moveTo>
                    <a:pt x="249" y="0"/>
                  </a:moveTo>
                  <a:lnTo>
                    <a:pt x="275" y="1"/>
                  </a:lnTo>
                  <a:lnTo>
                    <a:pt x="300" y="4"/>
                  </a:lnTo>
                  <a:lnTo>
                    <a:pt x="324" y="11"/>
                  </a:lnTo>
                  <a:lnTo>
                    <a:pt x="347" y="19"/>
                  </a:lnTo>
                  <a:lnTo>
                    <a:pt x="369" y="30"/>
                  </a:lnTo>
                  <a:lnTo>
                    <a:pt x="388" y="42"/>
                  </a:lnTo>
                  <a:lnTo>
                    <a:pt x="408" y="56"/>
                  </a:lnTo>
                  <a:lnTo>
                    <a:pt x="426" y="72"/>
                  </a:lnTo>
                  <a:lnTo>
                    <a:pt x="441" y="91"/>
                  </a:lnTo>
                  <a:lnTo>
                    <a:pt x="456" y="109"/>
                  </a:lnTo>
                  <a:lnTo>
                    <a:pt x="469" y="130"/>
                  </a:lnTo>
                  <a:lnTo>
                    <a:pt x="479" y="152"/>
                  </a:lnTo>
                  <a:lnTo>
                    <a:pt x="487" y="175"/>
                  </a:lnTo>
                  <a:lnTo>
                    <a:pt x="494" y="199"/>
                  </a:lnTo>
                  <a:lnTo>
                    <a:pt x="498" y="223"/>
                  </a:lnTo>
                  <a:lnTo>
                    <a:pt x="499" y="248"/>
                  </a:lnTo>
                  <a:lnTo>
                    <a:pt x="498" y="274"/>
                  </a:lnTo>
                  <a:lnTo>
                    <a:pt x="494" y="299"/>
                  </a:lnTo>
                  <a:lnTo>
                    <a:pt x="487" y="323"/>
                  </a:lnTo>
                  <a:lnTo>
                    <a:pt x="479" y="346"/>
                  </a:lnTo>
                  <a:lnTo>
                    <a:pt x="469" y="368"/>
                  </a:lnTo>
                  <a:lnTo>
                    <a:pt x="456" y="389"/>
                  </a:lnTo>
                  <a:lnTo>
                    <a:pt x="441" y="408"/>
                  </a:lnTo>
                  <a:lnTo>
                    <a:pt x="426" y="426"/>
                  </a:lnTo>
                  <a:lnTo>
                    <a:pt x="408" y="442"/>
                  </a:lnTo>
                  <a:lnTo>
                    <a:pt x="388" y="457"/>
                  </a:lnTo>
                  <a:lnTo>
                    <a:pt x="369" y="469"/>
                  </a:lnTo>
                  <a:lnTo>
                    <a:pt x="347" y="480"/>
                  </a:lnTo>
                  <a:lnTo>
                    <a:pt x="324" y="488"/>
                  </a:lnTo>
                  <a:lnTo>
                    <a:pt x="300" y="495"/>
                  </a:lnTo>
                  <a:lnTo>
                    <a:pt x="275" y="498"/>
                  </a:lnTo>
                  <a:lnTo>
                    <a:pt x="249" y="499"/>
                  </a:lnTo>
                  <a:lnTo>
                    <a:pt x="224" y="498"/>
                  </a:lnTo>
                  <a:lnTo>
                    <a:pt x="199" y="495"/>
                  </a:lnTo>
                  <a:lnTo>
                    <a:pt x="174" y="488"/>
                  </a:lnTo>
                  <a:lnTo>
                    <a:pt x="151" y="480"/>
                  </a:lnTo>
                  <a:lnTo>
                    <a:pt x="130" y="469"/>
                  </a:lnTo>
                  <a:lnTo>
                    <a:pt x="110" y="457"/>
                  </a:lnTo>
                  <a:lnTo>
                    <a:pt x="90" y="442"/>
                  </a:lnTo>
                  <a:lnTo>
                    <a:pt x="73" y="426"/>
                  </a:lnTo>
                  <a:lnTo>
                    <a:pt x="57" y="408"/>
                  </a:lnTo>
                  <a:lnTo>
                    <a:pt x="42" y="389"/>
                  </a:lnTo>
                  <a:lnTo>
                    <a:pt x="30" y="368"/>
                  </a:lnTo>
                  <a:lnTo>
                    <a:pt x="19" y="346"/>
                  </a:lnTo>
                  <a:lnTo>
                    <a:pt x="11" y="323"/>
                  </a:lnTo>
                  <a:lnTo>
                    <a:pt x="4" y="299"/>
                  </a:lnTo>
                  <a:lnTo>
                    <a:pt x="1" y="274"/>
                  </a:lnTo>
                  <a:lnTo>
                    <a:pt x="0" y="248"/>
                  </a:lnTo>
                  <a:lnTo>
                    <a:pt x="1" y="223"/>
                  </a:lnTo>
                  <a:lnTo>
                    <a:pt x="4" y="199"/>
                  </a:lnTo>
                  <a:lnTo>
                    <a:pt x="11" y="175"/>
                  </a:lnTo>
                  <a:lnTo>
                    <a:pt x="19" y="152"/>
                  </a:lnTo>
                  <a:lnTo>
                    <a:pt x="30" y="130"/>
                  </a:lnTo>
                  <a:lnTo>
                    <a:pt x="42" y="109"/>
                  </a:lnTo>
                  <a:lnTo>
                    <a:pt x="57" y="91"/>
                  </a:lnTo>
                  <a:lnTo>
                    <a:pt x="73" y="72"/>
                  </a:lnTo>
                  <a:lnTo>
                    <a:pt x="90" y="56"/>
                  </a:lnTo>
                  <a:lnTo>
                    <a:pt x="110" y="42"/>
                  </a:lnTo>
                  <a:lnTo>
                    <a:pt x="130" y="30"/>
                  </a:lnTo>
                  <a:lnTo>
                    <a:pt x="151" y="19"/>
                  </a:lnTo>
                  <a:lnTo>
                    <a:pt x="174" y="11"/>
                  </a:lnTo>
                  <a:lnTo>
                    <a:pt x="199" y="4"/>
                  </a:lnTo>
                  <a:lnTo>
                    <a:pt x="224" y="1"/>
                  </a:lnTo>
                  <a:lnTo>
                    <a:pt x="249"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60" name="Freeform 8"/>
            <p:cNvSpPr>
              <a:spLocks/>
            </p:cNvSpPr>
            <p:nvPr/>
          </p:nvSpPr>
          <p:spPr bwMode="auto">
            <a:xfrm>
              <a:off x="4897" y="520"/>
              <a:ext cx="146" cy="146"/>
            </a:xfrm>
            <a:custGeom>
              <a:avLst/>
              <a:gdLst>
                <a:gd name="T0" fmla="*/ 3 w 292"/>
                <a:gd name="T1" fmla="*/ 0 h 293"/>
                <a:gd name="T2" fmla="*/ 3 w 292"/>
                <a:gd name="T3" fmla="*/ 0 h 293"/>
                <a:gd name="T4" fmla="*/ 3 w 292"/>
                <a:gd name="T5" fmla="*/ 0 h 293"/>
                <a:gd name="T6" fmla="*/ 4 w 292"/>
                <a:gd name="T7" fmla="*/ 0 h 293"/>
                <a:gd name="T8" fmla="*/ 4 w 292"/>
                <a:gd name="T9" fmla="*/ 0 h 293"/>
                <a:gd name="T10" fmla="*/ 5 w 292"/>
                <a:gd name="T11" fmla="*/ 1 h 293"/>
                <a:gd name="T12" fmla="*/ 5 w 292"/>
                <a:gd name="T13" fmla="*/ 1 h 293"/>
                <a:gd name="T14" fmla="*/ 5 w 292"/>
                <a:gd name="T15" fmla="*/ 1 h 293"/>
                <a:gd name="T16" fmla="*/ 5 w 292"/>
                <a:gd name="T17" fmla="*/ 2 h 293"/>
                <a:gd name="T18" fmla="*/ 5 w 292"/>
                <a:gd name="T19" fmla="*/ 2 h 293"/>
                <a:gd name="T20" fmla="*/ 5 w 292"/>
                <a:gd name="T21" fmla="*/ 3 h 293"/>
                <a:gd name="T22" fmla="*/ 5 w 292"/>
                <a:gd name="T23" fmla="*/ 3 h 293"/>
                <a:gd name="T24" fmla="*/ 4 w 292"/>
                <a:gd name="T25" fmla="*/ 3 h 293"/>
                <a:gd name="T26" fmla="*/ 4 w 292"/>
                <a:gd name="T27" fmla="*/ 4 h 293"/>
                <a:gd name="T28" fmla="*/ 3 w 292"/>
                <a:gd name="T29" fmla="*/ 4 h 293"/>
                <a:gd name="T30" fmla="*/ 3 w 292"/>
                <a:gd name="T31" fmla="*/ 4 h 293"/>
                <a:gd name="T32" fmla="*/ 3 w 292"/>
                <a:gd name="T33" fmla="*/ 4 h 293"/>
                <a:gd name="T34" fmla="*/ 2 w 292"/>
                <a:gd name="T35" fmla="*/ 4 h 293"/>
                <a:gd name="T36" fmla="*/ 1 w 292"/>
                <a:gd name="T37" fmla="*/ 4 h 293"/>
                <a:gd name="T38" fmla="*/ 1 w 292"/>
                <a:gd name="T39" fmla="*/ 4 h 293"/>
                <a:gd name="T40" fmla="*/ 1 w 292"/>
                <a:gd name="T41" fmla="*/ 3 h 293"/>
                <a:gd name="T42" fmla="*/ 1 w 292"/>
                <a:gd name="T43" fmla="*/ 3 h 293"/>
                <a:gd name="T44" fmla="*/ 1 w 292"/>
                <a:gd name="T45" fmla="*/ 3 h 293"/>
                <a:gd name="T46" fmla="*/ 1 w 292"/>
                <a:gd name="T47" fmla="*/ 2 h 293"/>
                <a:gd name="T48" fmla="*/ 0 w 292"/>
                <a:gd name="T49" fmla="*/ 2 h 293"/>
                <a:gd name="T50" fmla="*/ 1 w 292"/>
                <a:gd name="T51" fmla="*/ 1 h 293"/>
                <a:gd name="T52" fmla="*/ 1 w 292"/>
                <a:gd name="T53" fmla="*/ 1 h 293"/>
                <a:gd name="T54" fmla="*/ 1 w 292"/>
                <a:gd name="T55" fmla="*/ 1 h 293"/>
                <a:gd name="T56" fmla="*/ 1 w 292"/>
                <a:gd name="T57" fmla="*/ 0 h 293"/>
                <a:gd name="T58" fmla="*/ 1 w 292"/>
                <a:gd name="T59" fmla="*/ 0 h 293"/>
                <a:gd name="T60" fmla="*/ 1 w 292"/>
                <a:gd name="T61" fmla="*/ 0 h 293"/>
                <a:gd name="T62" fmla="*/ 2 w 292"/>
                <a:gd name="T63" fmla="*/ 0 h 293"/>
                <a:gd name="T64" fmla="*/ 3 w 292"/>
                <a:gd name="T65" fmla="*/ 0 h 29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2"/>
                <a:gd name="T100" fmla="*/ 0 h 293"/>
                <a:gd name="T101" fmla="*/ 292 w 292"/>
                <a:gd name="T102" fmla="*/ 293 h 29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2" h="293">
                  <a:moveTo>
                    <a:pt x="146" y="0"/>
                  </a:moveTo>
                  <a:lnTo>
                    <a:pt x="176" y="4"/>
                  </a:lnTo>
                  <a:lnTo>
                    <a:pt x="204" y="12"/>
                  </a:lnTo>
                  <a:lnTo>
                    <a:pt x="228" y="26"/>
                  </a:lnTo>
                  <a:lnTo>
                    <a:pt x="250" y="43"/>
                  </a:lnTo>
                  <a:lnTo>
                    <a:pt x="268" y="65"/>
                  </a:lnTo>
                  <a:lnTo>
                    <a:pt x="281" y="89"/>
                  </a:lnTo>
                  <a:lnTo>
                    <a:pt x="289" y="117"/>
                  </a:lnTo>
                  <a:lnTo>
                    <a:pt x="292" y="145"/>
                  </a:lnTo>
                  <a:lnTo>
                    <a:pt x="289" y="175"/>
                  </a:lnTo>
                  <a:lnTo>
                    <a:pt x="281" y="203"/>
                  </a:lnTo>
                  <a:lnTo>
                    <a:pt x="268" y="228"/>
                  </a:lnTo>
                  <a:lnTo>
                    <a:pt x="250" y="250"/>
                  </a:lnTo>
                  <a:lnTo>
                    <a:pt x="228" y="267"/>
                  </a:lnTo>
                  <a:lnTo>
                    <a:pt x="204" y="281"/>
                  </a:lnTo>
                  <a:lnTo>
                    <a:pt x="176" y="289"/>
                  </a:lnTo>
                  <a:lnTo>
                    <a:pt x="146" y="293"/>
                  </a:lnTo>
                  <a:lnTo>
                    <a:pt x="116" y="289"/>
                  </a:lnTo>
                  <a:lnTo>
                    <a:pt x="90" y="281"/>
                  </a:lnTo>
                  <a:lnTo>
                    <a:pt x="65" y="267"/>
                  </a:lnTo>
                  <a:lnTo>
                    <a:pt x="43" y="250"/>
                  </a:lnTo>
                  <a:lnTo>
                    <a:pt x="25" y="228"/>
                  </a:lnTo>
                  <a:lnTo>
                    <a:pt x="12" y="203"/>
                  </a:lnTo>
                  <a:lnTo>
                    <a:pt x="4" y="175"/>
                  </a:lnTo>
                  <a:lnTo>
                    <a:pt x="0" y="145"/>
                  </a:lnTo>
                  <a:lnTo>
                    <a:pt x="4" y="117"/>
                  </a:lnTo>
                  <a:lnTo>
                    <a:pt x="12" y="89"/>
                  </a:lnTo>
                  <a:lnTo>
                    <a:pt x="25" y="65"/>
                  </a:lnTo>
                  <a:lnTo>
                    <a:pt x="43" y="43"/>
                  </a:lnTo>
                  <a:lnTo>
                    <a:pt x="65" y="26"/>
                  </a:lnTo>
                  <a:lnTo>
                    <a:pt x="90" y="12"/>
                  </a:lnTo>
                  <a:lnTo>
                    <a:pt x="116" y="4"/>
                  </a:lnTo>
                  <a:lnTo>
                    <a:pt x="146" y="0"/>
                  </a:lnTo>
                  <a:close/>
                </a:path>
              </a:pathLst>
            </a:custGeom>
            <a:solidFill>
              <a:srgbClr val="FC223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61" name="Freeform 9"/>
            <p:cNvSpPr>
              <a:spLocks/>
            </p:cNvSpPr>
            <p:nvPr/>
          </p:nvSpPr>
          <p:spPr bwMode="auto">
            <a:xfrm>
              <a:off x="4942" y="566"/>
              <a:ext cx="53" cy="53"/>
            </a:xfrm>
            <a:custGeom>
              <a:avLst/>
              <a:gdLst>
                <a:gd name="T0" fmla="*/ 1 w 106"/>
                <a:gd name="T1" fmla="*/ 0 h 104"/>
                <a:gd name="T2" fmla="*/ 1 w 106"/>
                <a:gd name="T3" fmla="*/ 1 h 104"/>
                <a:gd name="T4" fmla="*/ 2 w 106"/>
                <a:gd name="T5" fmla="*/ 1 h 104"/>
                <a:gd name="T6" fmla="*/ 2 w 106"/>
                <a:gd name="T7" fmla="*/ 1 h 104"/>
                <a:gd name="T8" fmla="*/ 2 w 106"/>
                <a:gd name="T9" fmla="*/ 1 h 104"/>
                <a:gd name="T10" fmla="*/ 2 w 106"/>
                <a:gd name="T11" fmla="*/ 1 h 104"/>
                <a:gd name="T12" fmla="*/ 2 w 106"/>
                <a:gd name="T13" fmla="*/ 1 h 104"/>
                <a:gd name="T14" fmla="*/ 2 w 106"/>
                <a:gd name="T15" fmla="*/ 1 h 104"/>
                <a:gd name="T16" fmla="*/ 2 w 106"/>
                <a:gd name="T17" fmla="*/ 1 h 104"/>
                <a:gd name="T18" fmla="*/ 2 w 106"/>
                <a:gd name="T19" fmla="*/ 1 h 104"/>
                <a:gd name="T20" fmla="*/ 2 w 106"/>
                <a:gd name="T21" fmla="*/ 2 h 104"/>
                <a:gd name="T22" fmla="*/ 2 w 106"/>
                <a:gd name="T23" fmla="*/ 2 h 104"/>
                <a:gd name="T24" fmla="*/ 2 w 106"/>
                <a:gd name="T25" fmla="*/ 2 h 104"/>
                <a:gd name="T26" fmla="*/ 2 w 106"/>
                <a:gd name="T27" fmla="*/ 2 h 104"/>
                <a:gd name="T28" fmla="*/ 2 w 106"/>
                <a:gd name="T29" fmla="*/ 2 h 104"/>
                <a:gd name="T30" fmla="*/ 1 w 106"/>
                <a:gd name="T31" fmla="*/ 2 h 104"/>
                <a:gd name="T32" fmla="*/ 1 w 106"/>
                <a:gd name="T33" fmla="*/ 2 h 104"/>
                <a:gd name="T34" fmla="*/ 1 w 106"/>
                <a:gd name="T35" fmla="*/ 2 h 104"/>
                <a:gd name="T36" fmla="*/ 1 w 106"/>
                <a:gd name="T37" fmla="*/ 2 h 104"/>
                <a:gd name="T38" fmla="*/ 1 w 106"/>
                <a:gd name="T39" fmla="*/ 2 h 104"/>
                <a:gd name="T40" fmla="*/ 1 w 106"/>
                <a:gd name="T41" fmla="*/ 2 h 104"/>
                <a:gd name="T42" fmla="*/ 1 w 106"/>
                <a:gd name="T43" fmla="*/ 2 h 104"/>
                <a:gd name="T44" fmla="*/ 1 w 106"/>
                <a:gd name="T45" fmla="*/ 2 h 104"/>
                <a:gd name="T46" fmla="*/ 1 w 106"/>
                <a:gd name="T47" fmla="*/ 1 h 104"/>
                <a:gd name="T48" fmla="*/ 0 w 106"/>
                <a:gd name="T49" fmla="*/ 1 h 104"/>
                <a:gd name="T50" fmla="*/ 1 w 106"/>
                <a:gd name="T51" fmla="*/ 1 h 104"/>
                <a:gd name="T52" fmla="*/ 1 w 106"/>
                <a:gd name="T53" fmla="*/ 1 h 104"/>
                <a:gd name="T54" fmla="*/ 1 w 106"/>
                <a:gd name="T55" fmla="*/ 1 h 104"/>
                <a:gd name="T56" fmla="*/ 1 w 106"/>
                <a:gd name="T57" fmla="*/ 1 h 104"/>
                <a:gd name="T58" fmla="*/ 1 w 106"/>
                <a:gd name="T59" fmla="*/ 1 h 104"/>
                <a:gd name="T60" fmla="*/ 1 w 106"/>
                <a:gd name="T61" fmla="*/ 1 h 104"/>
                <a:gd name="T62" fmla="*/ 1 w 106"/>
                <a:gd name="T63" fmla="*/ 1 h 104"/>
                <a:gd name="T64" fmla="*/ 1 w 106"/>
                <a:gd name="T65" fmla="*/ 0 h 1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104"/>
                <a:gd name="T101" fmla="*/ 106 w 106"/>
                <a:gd name="T102" fmla="*/ 104 h 10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104">
                  <a:moveTo>
                    <a:pt x="53" y="0"/>
                  </a:moveTo>
                  <a:lnTo>
                    <a:pt x="63" y="1"/>
                  </a:lnTo>
                  <a:lnTo>
                    <a:pt x="73" y="4"/>
                  </a:lnTo>
                  <a:lnTo>
                    <a:pt x="83" y="9"/>
                  </a:lnTo>
                  <a:lnTo>
                    <a:pt x="90" y="15"/>
                  </a:lnTo>
                  <a:lnTo>
                    <a:pt x="96" y="23"/>
                  </a:lnTo>
                  <a:lnTo>
                    <a:pt x="101" y="31"/>
                  </a:lnTo>
                  <a:lnTo>
                    <a:pt x="105" y="41"/>
                  </a:lnTo>
                  <a:lnTo>
                    <a:pt x="106" y="51"/>
                  </a:lnTo>
                  <a:lnTo>
                    <a:pt x="105" y="62"/>
                  </a:lnTo>
                  <a:lnTo>
                    <a:pt x="101" y="72"/>
                  </a:lnTo>
                  <a:lnTo>
                    <a:pt x="96" y="81"/>
                  </a:lnTo>
                  <a:lnTo>
                    <a:pt x="90" y="89"/>
                  </a:lnTo>
                  <a:lnTo>
                    <a:pt x="83" y="95"/>
                  </a:lnTo>
                  <a:lnTo>
                    <a:pt x="73" y="100"/>
                  </a:lnTo>
                  <a:lnTo>
                    <a:pt x="63" y="103"/>
                  </a:lnTo>
                  <a:lnTo>
                    <a:pt x="53" y="104"/>
                  </a:lnTo>
                  <a:lnTo>
                    <a:pt x="42" y="103"/>
                  </a:lnTo>
                  <a:lnTo>
                    <a:pt x="32" y="100"/>
                  </a:lnTo>
                  <a:lnTo>
                    <a:pt x="23" y="95"/>
                  </a:lnTo>
                  <a:lnTo>
                    <a:pt x="15" y="89"/>
                  </a:lnTo>
                  <a:lnTo>
                    <a:pt x="9" y="81"/>
                  </a:lnTo>
                  <a:lnTo>
                    <a:pt x="4" y="72"/>
                  </a:lnTo>
                  <a:lnTo>
                    <a:pt x="1" y="62"/>
                  </a:lnTo>
                  <a:lnTo>
                    <a:pt x="0" y="51"/>
                  </a:lnTo>
                  <a:lnTo>
                    <a:pt x="1" y="41"/>
                  </a:lnTo>
                  <a:lnTo>
                    <a:pt x="4" y="31"/>
                  </a:lnTo>
                  <a:lnTo>
                    <a:pt x="9" y="23"/>
                  </a:lnTo>
                  <a:lnTo>
                    <a:pt x="15" y="15"/>
                  </a:lnTo>
                  <a:lnTo>
                    <a:pt x="23" y="9"/>
                  </a:lnTo>
                  <a:lnTo>
                    <a:pt x="32" y="4"/>
                  </a:lnTo>
                  <a:lnTo>
                    <a:pt x="42" y="1"/>
                  </a:lnTo>
                  <a:lnTo>
                    <a:pt x="5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62" name="Freeform 10"/>
            <p:cNvSpPr>
              <a:spLocks/>
            </p:cNvSpPr>
            <p:nvPr/>
          </p:nvSpPr>
          <p:spPr bwMode="auto">
            <a:xfrm>
              <a:off x="5075" y="240"/>
              <a:ext cx="104" cy="168"/>
            </a:xfrm>
            <a:custGeom>
              <a:avLst/>
              <a:gdLst>
                <a:gd name="T0" fmla="*/ 0 w 209"/>
                <a:gd name="T1" fmla="*/ 6 h 336"/>
                <a:gd name="T2" fmla="*/ 3 w 209"/>
                <a:gd name="T3" fmla="*/ 3 h 336"/>
                <a:gd name="T4" fmla="*/ 3 w 209"/>
                <a:gd name="T5" fmla="*/ 0 h 336"/>
                <a:gd name="T6" fmla="*/ 0 w 209"/>
                <a:gd name="T7" fmla="*/ 3 h 336"/>
                <a:gd name="T8" fmla="*/ 0 w 209"/>
                <a:gd name="T9" fmla="*/ 6 h 336"/>
                <a:gd name="T10" fmla="*/ 0 60000 65536"/>
                <a:gd name="T11" fmla="*/ 0 60000 65536"/>
                <a:gd name="T12" fmla="*/ 0 60000 65536"/>
                <a:gd name="T13" fmla="*/ 0 60000 65536"/>
                <a:gd name="T14" fmla="*/ 0 60000 65536"/>
                <a:gd name="T15" fmla="*/ 0 w 209"/>
                <a:gd name="T16" fmla="*/ 0 h 336"/>
                <a:gd name="T17" fmla="*/ 209 w 209"/>
                <a:gd name="T18" fmla="*/ 336 h 336"/>
              </a:gdLst>
              <a:ahLst/>
              <a:cxnLst>
                <a:cxn ang="T10">
                  <a:pos x="T0" y="T1"/>
                </a:cxn>
                <a:cxn ang="T11">
                  <a:pos x="T2" y="T3"/>
                </a:cxn>
                <a:cxn ang="T12">
                  <a:pos x="T4" y="T5"/>
                </a:cxn>
                <a:cxn ang="T13">
                  <a:pos x="T6" y="T7"/>
                </a:cxn>
                <a:cxn ang="T14">
                  <a:pos x="T8" y="T9"/>
                </a:cxn>
              </a:cxnLst>
              <a:rect l="T15" t="T16" r="T17" b="T18"/>
              <a:pathLst>
                <a:path w="209" h="336">
                  <a:moveTo>
                    <a:pt x="4" y="336"/>
                  </a:moveTo>
                  <a:lnTo>
                    <a:pt x="207" y="131"/>
                  </a:lnTo>
                  <a:lnTo>
                    <a:pt x="209" y="0"/>
                  </a:lnTo>
                  <a:lnTo>
                    <a:pt x="0" y="199"/>
                  </a:lnTo>
                  <a:lnTo>
                    <a:pt x="4" y="336"/>
                  </a:lnTo>
                  <a:close/>
                </a:path>
              </a:pathLst>
            </a:custGeom>
            <a:solidFill>
              <a:srgbClr val="FFB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63" name="Freeform 11"/>
            <p:cNvSpPr>
              <a:spLocks/>
            </p:cNvSpPr>
            <p:nvPr/>
          </p:nvSpPr>
          <p:spPr bwMode="auto">
            <a:xfrm>
              <a:off x="5075" y="303"/>
              <a:ext cx="106" cy="107"/>
            </a:xfrm>
            <a:custGeom>
              <a:avLst/>
              <a:gdLst>
                <a:gd name="T0" fmla="*/ 4 w 211"/>
                <a:gd name="T1" fmla="*/ 1 h 213"/>
                <a:gd name="T2" fmla="*/ 4 w 211"/>
                <a:gd name="T3" fmla="*/ 1 h 213"/>
                <a:gd name="T4" fmla="*/ 0 w 211"/>
                <a:gd name="T5" fmla="*/ 4 h 213"/>
                <a:gd name="T6" fmla="*/ 1 w 211"/>
                <a:gd name="T7" fmla="*/ 4 h 213"/>
                <a:gd name="T8" fmla="*/ 4 w 211"/>
                <a:gd name="T9" fmla="*/ 1 h 213"/>
                <a:gd name="T10" fmla="*/ 4 w 211"/>
                <a:gd name="T11" fmla="*/ 1 h 213"/>
                <a:gd name="T12" fmla="*/ 4 w 211"/>
                <a:gd name="T13" fmla="*/ 1 h 213"/>
                <a:gd name="T14" fmla="*/ 4 w 211"/>
                <a:gd name="T15" fmla="*/ 1 h 213"/>
                <a:gd name="T16" fmla="*/ 4 w 211"/>
                <a:gd name="T17" fmla="*/ 1 h 213"/>
                <a:gd name="T18" fmla="*/ 4 w 211"/>
                <a:gd name="T19" fmla="*/ 0 h 213"/>
                <a:gd name="T20" fmla="*/ 4 w 211"/>
                <a:gd name="T21" fmla="*/ 1 h 213"/>
                <a:gd name="T22" fmla="*/ 4 w 211"/>
                <a:gd name="T23" fmla="*/ 1 h 2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1"/>
                <a:gd name="T37" fmla="*/ 0 h 213"/>
                <a:gd name="T38" fmla="*/ 211 w 211"/>
                <a:gd name="T39" fmla="*/ 213 h 2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1" h="213">
                  <a:moveTo>
                    <a:pt x="200" y="4"/>
                  </a:moveTo>
                  <a:lnTo>
                    <a:pt x="202" y="1"/>
                  </a:lnTo>
                  <a:lnTo>
                    <a:pt x="0" y="206"/>
                  </a:lnTo>
                  <a:lnTo>
                    <a:pt x="7" y="213"/>
                  </a:lnTo>
                  <a:lnTo>
                    <a:pt x="209" y="8"/>
                  </a:lnTo>
                  <a:lnTo>
                    <a:pt x="211" y="4"/>
                  </a:lnTo>
                  <a:lnTo>
                    <a:pt x="209" y="8"/>
                  </a:lnTo>
                  <a:lnTo>
                    <a:pt x="210" y="4"/>
                  </a:lnTo>
                  <a:lnTo>
                    <a:pt x="209" y="1"/>
                  </a:lnTo>
                  <a:lnTo>
                    <a:pt x="206" y="0"/>
                  </a:lnTo>
                  <a:lnTo>
                    <a:pt x="202" y="1"/>
                  </a:lnTo>
                  <a:lnTo>
                    <a:pt x="20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64" name="Freeform 12"/>
            <p:cNvSpPr>
              <a:spLocks/>
            </p:cNvSpPr>
            <p:nvPr/>
          </p:nvSpPr>
          <p:spPr bwMode="auto">
            <a:xfrm>
              <a:off x="5175" y="237"/>
              <a:ext cx="7" cy="69"/>
            </a:xfrm>
            <a:custGeom>
              <a:avLst/>
              <a:gdLst>
                <a:gd name="T0" fmla="*/ 1 w 14"/>
                <a:gd name="T1" fmla="*/ 1 h 137"/>
                <a:gd name="T2" fmla="*/ 1 w 14"/>
                <a:gd name="T3" fmla="*/ 1 h 137"/>
                <a:gd name="T4" fmla="*/ 0 w 14"/>
                <a:gd name="T5" fmla="*/ 3 h 137"/>
                <a:gd name="T6" fmla="*/ 1 w 14"/>
                <a:gd name="T7" fmla="*/ 3 h 137"/>
                <a:gd name="T8" fmla="*/ 1 w 14"/>
                <a:gd name="T9" fmla="*/ 1 h 137"/>
                <a:gd name="T10" fmla="*/ 1 w 14"/>
                <a:gd name="T11" fmla="*/ 1 h 137"/>
                <a:gd name="T12" fmla="*/ 1 w 14"/>
                <a:gd name="T13" fmla="*/ 1 h 137"/>
                <a:gd name="T14" fmla="*/ 1 w 14"/>
                <a:gd name="T15" fmla="*/ 1 h 137"/>
                <a:gd name="T16" fmla="*/ 1 w 14"/>
                <a:gd name="T17" fmla="*/ 0 h 137"/>
                <a:gd name="T18" fmla="*/ 1 w 14"/>
                <a:gd name="T19" fmla="*/ 1 h 137"/>
                <a:gd name="T20" fmla="*/ 1 w 14"/>
                <a:gd name="T21" fmla="*/ 1 h 137"/>
                <a:gd name="T22" fmla="*/ 1 w 14"/>
                <a:gd name="T23" fmla="*/ 1 h 1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
                <a:gd name="T37" fmla="*/ 0 h 137"/>
                <a:gd name="T38" fmla="*/ 14 w 14"/>
                <a:gd name="T39" fmla="*/ 137 h 13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 h="137">
                  <a:moveTo>
                    <a:pt x="11" y="9"/>
                  </a:moveTo>
                  <a:lnTo>
                    <a:pt x="2" y="6"/>
                  </a:lnTo>
                  <a:lnTo>
                    <a:pt x="0" y="137"/>
                  </a:lnTo>
                  <a:lnTo>
                    <a:pt x="11" y="137"/>
                  </a:lnTo>
                  <a:lnTo>
                    <a:pt x="14" y="6"/>
                  </a:lnTo>
                  <a:lnTo>
                    <a:pt x="4" y="3"/>
                  </a:lnTo>
                  <a:lnTo>
                    <a:pt x="14" y="6"/>
                  </a:lnTo>
                  <a:lnTo>
                    <a:pt x="11" y="3"/>
                  </a:lnTo>
                  <a:lnTo>
                    <a:pt x="8" y="0"/>
                  </a:lnTo>
                  <a:lnTo>
                    <a:pt x="4" y="3"/>
                  </a:lnTo>
                  <a:lnTo>
                    <a:pt x="2" y="6"/>
                  </a:lnTo>
                  <a:lnTo>
                    <a:pt x="11"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65" name="Freeform 13"/>
            <p:cNvSpPr>
              <a:spLocks/>
            </p:cNvSpPr>
            <p:nvPr/>
          </p:nvSpPr>
          <p:spPr bwMode="auto">
            <a:xfrm>
              <a:off x="5072" y="238"/>
              <a:ext cx="109" cy="104"/>
            </a:xfrm>
            <a:custGeom>
              <a:avLst/>
              <a:gdLst>
                <a:gd name="T0" fmla="*/ 1 w 218"/>
                <a:gd name="T1" fmla="*/ 4 h 207"/>
                <a:gd name="T2" fmla="*/ 1 w 218"/>
                <a:gd name="T3" fmla="*/ 4 h 207"/>
                <a:gd name="T4" fmla="*/ 4 w 218"/>
                <a:gd name="T5" fmla="*/ 1 h 207"/>
                <a:gd name="T6" fmla="*/ 4 w 218"/>
                <a:gd name="T7" fmla="*/ 0 h 207"/>
                <a:gd name="T8" fmla="*/ 1 w 218"/>
                <a:gd name="T9" fmla="*/ 4 h 207"/>
                <a:gd name="T10" fmla="*/ 0 w 218"/>
                <a:gd name="T11" fmla="*/ 4 h 207"/>
                <a:gd name="T12" fmla="*/ 1 w 218"/>
                <a:gd name="T13" fmla="*/ 4 h 207"/>
                <a:gd name="T14" fmla="*/ 1 w 218"/>
                <a:gd name="T15" fmla="*/ 4 h 207"/>
                <a:gd name="T16" fmla="*/ 1 w 218"/>
                <a:gd name="T17" fmla="*/ 4 h 207"/>
                <a:gd name="T18" fmla="*/ 1 w 218"/>
                <a:gd name="T19" fmla="*/ 4 h 207"/>
                <a:gd name="T20" fmla="*/ 1 w 218"/>
                <a:gd name="T21" fmla="*/ 4 h 207"/>
                <a:gd name="T22" fmla="*/ 1 w 218"/>
                <a:gd name="T23" fmla="*/ 4 h 20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8"/>
                <a:gd name="T37" fmla="*/ 0 h 207"/>
                <a:gd name="T38" fmla="*/ 218 w 218"/>
                <a:gd name="T39" fmla="*/ 207 h 20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8" h="207">
                  <a:moveTo>
                    <a:pt x="11" y="202"/>
                  </a:moveTo>
                  <a:lnTo>
                    <a:pt x="9" y="206"/>
                  </a:lnTo>
                  <a:lnTo>
                    <a:pt x="218" y="6"/>
                  </a:lnTo>
                  <a:lnTo>
                    <a:pt x="211" y="0"/>
                  </a:lnTo>
                  <a:lnTo>
                    <a:pt x="2" y="199"/>
                  </a:lnTo>
                  <a:lnTo>
                    <a:pt x="0" y="202"/>
                  </a:lnTo>
                  <a:lnTo>
                    <a:pt x="2" y="199"/>
                  </a:lnTo>
                  <a:lnTo>
                    <a:pt x="1" y="202"/>
                  </a:lnTo>
                  <a:lnTo>
                    <a:pt x="2" y="206"/>
                  </a:lnTo>
                  <a:lnTo>
                    <a:pt x="6" y="207"/>
                  </a:lnTo>
                  <a:lnTo>
                    <a:pt x="9" y="206"/>
                  </a:lnTo>
                  <a:lnTo>
                    <a:pt x="11" y="2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66" name="Freeform 14"/>
            <p:cNvSpPr>
              <a:spLocks/>
            </p:cNvSpPr>
            <p:nvPr/>
          </p:nvSpPr>
          <p:spPr bwMode="auto">
            <a:xfrm>
              <a:off x="5072" y="340"/>
              <a:ext cx="8" cy="70"/>
            </a:xfrm>
            <a:custGeom>
              <a:avLst/>
              <a:gdLst>
                <a:gd name="T0" fmla="*/ 1 w 16"/>
                <a:gd name="T1" fmla="*/ 2 h 142"/>
                <a:gd name="T2" fmla="*/ 1 w 16"/>
                <a:gd name="T3" fmla="*/ 2 h 142"/>
                <a:gd name="T4" fmla="*/ 1 w 16"/>
                <a:gd name="T5" fmla="*/ 0 h 142"/>
                <a:gd name="T6" fmla="*/ 0 w 16"/>
                <a:gd name="T7" fmla="*/ 0 h 142"/>
                <a:gd name="T8" fmla="*/ 1 w 16"/>
                <a:gd name="T9" fmla="*/ 2 h 142"/>
                <a:gd name="T10" fmla="*/ 1 w 16"/>
                <a:gd name="T11" fmla="*/ 2 h 142"/>
                <a:gd name="T12" fmla="*/ 1 w 16"/>
                <a:gd name="T13" fmla="*/ 2 h 142"/>
                <a:gd name="T14" fmla="*/ 1 w 16"/>
                <a:gd name="T15" fmla="*/ 2 h 142"/>
                <a:gd name="T16" fmla="*/ 1 w 16"/>
                <a:gd name="T17" fmla="*/ 2 h 142"/>
                <a:gd name="T18" fmla="*/ 1 w 16"/>
                <a:gd name="T19" fmla="*/ 2 h 142"/>
                <a:gd name="T20" fmla="*/ 1 w 16"/>
                <a:gd name="T21" fmla="*/ 2 h 142"/>
                <a:gd name="T22" fmla="*/ 1 w 16"/>
                <a:gd name="T23" fmla="*/ 2 h 1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42"/>
                <a:gd name="T38" fmla="*/ 16 w 16"/>
                <a:gd name="T39" fmla="*/ 142 h 1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42">
                  <a:moveTo>
                    <a:pt x="7" y="134"/>
                  </a:moveTo>
                  <a:lnTo>
                    <a:pt x="16" y="137"/>
                  </a:lnTo>
                  <a:lnTo>
                    <a:pt x="11" y="0"/>
                  </a:lnTo>
                  <a:lnTo>
                    <a:pt x="0" y="0"/>
                  </a:lnTo>
                  <a:lnTo>
                    <a:pt x="4" y="137"/>
                  </a:lnTo>
                  <a:lnTo>
                    <a:pt x="14" y="141"/>
                  </a:lnTo>
                  <a:lnTo>
                    <a:pt x="4" y="137"/>
                  </a:lnTo>
                  <a:lnTo>
                    <a:pt x="7" y="141"/>
                  </a:lnTo>
                  <a:lnTo>
                    <a:pt x="10" y="142"/>
                  </a:lnTo>
                  <a:lnTo>
                    <a:pt x="14" y="141"/>
                  </a:lnTo>
                  <a:lnTo>
                    <a:pt x="16" y="137"/>
                  </a:lnTo>
                  <a:lnTo>
                    <a:pt x="7" y="1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67" name="Freeform 15"/>
            <p:cNvSpPr>
              <a:spLocks/>
            </p:cNvSpPr>
            <p:nvPr/>
          </p:nvSpPr>
          <p:spPr bwMode="auto">
            <a:xfrm>
              <a:off x="5127" y="306"/>
              <a:ext cx="137" cy="138"/>
            </a:xfrm>
            <a:custGeom>
              <a:avLst/>
              <a:gdLst>
                <a:gd name="T0" fmla="*/ 0 w 275"/>
                <a:gd name="T1" fmla="*/ 5 h 276"/>
                <a:gd name="T2" fmla="*/ 2 w 275"/>
                <a:gd name="T3" fmla="*/ 1 h 276"/>
                <a:gd name="T4" fmla="*/ 4 w 275"/>
                <a:gd name="T5" fmla="*/ 0 h 276"/>
                <a:gd name="T6" fmla="*/ 2 w 275"/>
                <a:gd name="T7" fmla="*/ 4 h 276"/>
                <a:gd name="T8" fmla="*/ 0 w 275"/>
                <a:gd name="T9" fmla="*/ 5 h 276"/>
                <a:gd name="T10" fmla="*/ 0 60000 65536"/>
                <a:gd name="T11" fmla="*/ 0 60000 65536"/>
                <a:gd name="T12" fmla="*/ 0 60000 65536"/>
                <a:gd name="T13" fmla="*/ 0 60000 65536"/>
                <a:gd name="T14" fmla="*/ 0 60000 65536"/>
                <a:gd name="T15" fmla="*/ 0 w 275"/>
                <a:gd name="T16" fmla="*/ 0 h 276"/>
                <a:gd name="T17" fmla="*/ 275 w 275"/>
                <a:gd name="T18" fmla="*/ 276 h 276"/>
              </a:gdLst>
              <a:ahLst/>
              <a:cxnLst>
                <a:cxn ang="T10">
                  <a:pos x="T0" y="T1"/>
                </a:cxn>
                <a:cxn ang="T11">
                  <a:pos x="T2" y="T3"/>
                </a:cxn>
                <a:cxn ang="T12">
                  <a:pos x="T4" y="T5"/>
                </a:cxn>
                <a:cxn ang="T13">
                  <a:pos x="T6" y="T7"/>
                </a:cxn>
                <a:cxn ang="T14">
                  <a:pos x="T8" y="T9"/>
                </a:cxn>
              </a:cxnLst>
              <a:rect l="T15" t="T16" r="T17" b="T18"/>
              <a:pathLst>
                <a:path w="275" h="276">
                  <a:moveTo>
                    <a:pt x="0" y="276"/>
                  </a:moveTo>
                  <a:lnTo>
                    <a:pt x="148" y="32"/>
                  </a:lnTo>
                  <a:lnTo>
                    <a:pt x="275" y="0"/>
                  </a:lnTo>
                  <a:lnTo>
                    <a:pt x="144" y="245"/>
                  </a:lnTo>
                  <a:lnTo>
                    <a:pt x="0" y="276"/>
                  </a:lnTo>
                  <a:close/>
                </a:path>
              </a:pathLst>
            </a:custGeom>
            <a:solidFill>
              <a:srgbClr val="FFB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68" name="Freeform 16"/>
            <p:cNvSpPr>
              <a:spLocks/>
            </p:cNvSpPr>
            <p:nvPr/>
          </p:nvSpPr>
          <p:spPr bwMode="auto">
            <a:xfrm>
              <a:off x="5124" y="319"/>
              <a:ext cx="79" cy="126"/>
            </a:xfrm>
            <a:custGeom>
              <a:avLst/>
              <a:gdLst>
                <a:gd name="T0" fmla="*/ 3 w 158"/>
                <a:gd name="T1" fmla="*/ 0 h 252"/>
                <a:gd name="T2" fmla="*/ 3 w 158"/>
                <a:gd name="T3" fmla="*/ 1 h 252"/>
                <a:gd name="T4" fmla="*/ 0 w 158"/>
                <a:gd name="T5" fmla="*/ 4 h 252"/>
                <a:gd name="T6" fmla="*/ 1 w 158"/>
                <a:gd name="T7" fmla="*/ 4 h 252"/>
                <a:gd name="T8" fmla="*/ 3 w 158"/>
                <a:gd name="T9" fmla="*/ 1 h 252"/>
                <a:gd name="T10" fmla="*/ 3 w 158"/>
                <a:gd name="T11" fmla="*/ 1 h 252"/>
                <a:gd name="T12" fmla="*/ 3 w 158"/>
                <a:gd name="T13" fmla="*/ 1 h 252"/>
                <a:gd name="T14" fmla="*/ 3 w 158"/>
                <a:gd name="T15" fmla="*/ 1 h 252"/>
                <a:gd name="T16" fmla="*/ 3 w 158"/>
                <a:gd name="T17" fmla="*/ 1 h 252"/>
                <a:gd name="T18" fmla="*/ 3 w 158"/>
                <a:gd name="T19" fmla="*/ 1 h 252"/>
                <a:gd name="T20" fmla="*/ 3 w 158"/>
                <a:gd name="T21" fmla="*/ 1 h 252"/>
                <a:gd name="T22" fmla="*/ 3 w 158"/>
                <a:gd name="T23" fmla="*/ 0 h 2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8"/>
                <a:gd name="T37" fmla="*/ 0 h 252"/>
                <a:gd name="T38" fmla="*/ 158 w 158"/>
                <a:gd name="T39" fmla="*/ 252 h 25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8" h="252">
                  <a:moveTo>
                    <a:pt x="152" y="0"/>
                  </a:moveTo>
                  <a:lnTo>
                    <a:pt x="149" y="3"/>
                  </a:lnTo>
                  <a:lnTo>
                    <a:pt x="0" y="247"/>
                  </a:lnTo>
                  <a:lnTo>
                    <a:pt x="10" y="252"/>
                  </a:lnTo>
                  <a:lnTo>
                    <a:pt x="158" y="8"/>
                  </a:lnTo>
                  <a:lnTo>
                    <a:pt x="155" y="11"/>
                  </a:lnTo>
                  <a:lnTo>
                    <a:pt x="158" y="8"/>
                  </a:lnTo>
                  <a:lnTo>
                    <a:pt x="158" y="4"/>
                  </a:lnTo>
                  <a:lnTo>
                    <a:pt x="156" y="1"/>
                  </a:lnTo>
                  <a:lnTo>
                    <a:pt x="151" y="1"/>
                  </a:lnTo>
                  <a:lnTo>
                    <a:pt x="149" y="3"/>
                  </a:lnTo>
                  <a:lnTo>
                    <a:pt x="15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69" name="Freeform 17"/>
            <p:cNvSpPr>
              <a:spLocks/>
            </p:cNvSpPr>
            <p:nvPr/>
          </p:nvSpPr>
          <p:spPr bwMode="auto">
            <a:xfrm>
              <a:off x="5200" y="303"/>
              <a:ext cx="67" cy="22"/>
            </a:xfrm>
            <a:custGeom>
              <a:avLst/>
              <a:gdLst>
                <a:gd name="T0" fmla="*/ 2 w 134"/>
                <a:gd name="T1" fmla="*/ 1 h 44"/>
                <a:gd name="T2" fmla="*/ 2 w 134"/>
                <a:gd name="T3" fmla="*/ 0 h 44"/>
                <a:gd name="T4" fmla="*/ 0 w 134"/>
                <a:gd name="T5" fmla="*/ 1 h 44"/>
                <a:gd name="T6" fmla="*/ 1 w 134"/>
                <a:gd name="T7" fmla="*/ 1 h 44"/>
                <a:gd name="T8" fmla="*/ 2 w 134"/>
                <a:gd name="T9" fmla="*/ 1 h 44"/>
                <a:gd name="T10" fmla="*/ 2 w 134"/>
                <a:gd name="T11" fmla="*/ 1 h 44"/>
                <a:gd name="T12" fmla="*/ 2 w 134"/>
                <a:gd name="T13" fmla="*/ 1 h 44"/>
                <a:gd name="T14" fmla="*/ 2 w 134"/>
                <a:gd name="T15" fmla="*/ 1 h 44"/>
                <a:gd name="T16" fmla="*/ 2 w 134"/>
                <a:gd name="T17" fmla="*/ 1 h 44"/>
                <a:gd name="T18" fmla="*/ 2 w 134"/>
                <a:gd name="T19" fmla="*/ 1 h 44"/>
                <a:gd name="T20" fmla="*/ 2 w 134"/>
                <a:gd name="T21" fmla="*/ 0 h 44"/>
                <a:gd name="T22" fmla="*/ 2 w 134"/>
                <a:gd name="T23" fmla="*/ 1 h 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4"/>
                <a:gd name="T37" fmla="*/ 0 h 44"/>
                <a:gd name="T38" fmla="*/ 134 w 134"/>
                <a:gd name="T39" fmla="*/ 44 h 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4" h="44">
                  <a:moveTo>
                    <a:pt x="133" y="9"/>
                  </a:moveTo>
                  <a:lnTo>
                    <a:pt x="127" y="0"/>
                  </a:lnTo>
                  <a:lnTo>
                    <a:pt x="0" y="33"/>
                  </a:lnTo>
                  <a:lnTo>
                    <a:pt x="3" y="44"/>
                  </a:lnTo>
                  <a:lnTo>
                    <a:pt x="129" y="12"/>
                  </a:lnTo>
                  <a:lnTo>
                    <a:pt x="123" y="4"/>
                  </a:lnTo>
                  <a:lnTo>
                    <a:pt x="129" y="12"/>
                  </a:lnTo>
                  <a:lnTo>
                    <a:pt x="133" y="10"/>
                  </a:lnTo>
                  <a:lnTo>
                    <a:pt x="134" y="5"/>
                  </a:lnTo>
                  <a:lnTo>
                    <a:pt x="131" y="2"/>
                  </a:lnTo>
                  <a:lnTo>
                    <a:pt x="127" y="0"/>
                  </a:lnTo>
                  <a:lnTo>
                    <a:pt x="133"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70" name="Freeform 18"/>
            <p:cNvSpPr>
              <a:spLocks/>
            </p:cNvSpPr>
            <p:nvPr/>
          </p:nvSpPr>
          <p:spPr bwMode="auto">
            <a:xfrm>
              <a:off x="5196" y="304"/>
              <a:ext cx="70" cy="127"/>
            </a:xfrm>
            <a:custGeom>
              <a:avLst/>
              <a:gdLst>
                <a:gd name="T0" fmla="*/ 0 w 141"/>
                <a:gd name="T1" fmla="*/ 4 h 253"/>
                <a:gd name="T2" fmla="*/ 0 w 141"/>
                <a:gd name="T3" fmla="*/ 4 h 253"/>
                <a:gd name="T4" fmla="*/ 2 w 141"/>
                <a:gd name="T5" fmla="*/ 1 h 253"/>
                <a:gd name="T6" fmla="*/ 2 w 141"/>
                <a:gd name="T7" fmla="*/ 0 h 253"/>
                <a:gd name="T8" fmla="*/ 0 w 141"/>
                <a:gd name="T9" fmla="*/ 4 h 253"/>
                <a:gd name="T10" fmla="*/ 0 w 141"/>
                <a:gd name="T11" fmla="*/ 4 h 253"/>
                <a:gd name="T12" fmla="*/ 0 w 141"/>
                <a:gd name="T13" fmla="*/ 4 h 253"/>
                <a:gd name="T14" fmla="*/ 0 w 141"/>
                <a:gd name="T15" fmla="*/ 4 h 253"/>
                <a:gd name="T16" fmla="*/ 0 w 141"/>
                <a:gd name="T17" fmla="*/ 4 h 253"/>
                <a:gd name="T18" fmla="*/ 0 w 141"/>
                <a:gd name="T19" fmla="*/ 4 h 253"/>
                <a:gd name="T20" fmla="*/ 0 w 141"/>
                <a:gd name="T21" fmla="*/ 4 h 253"/>
                <a:gd name="T22" fmla="*/ 0 w 141"/>
                <a:gd name="T23" fmla="*/ 4 h 2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1"/>
                <a:gd name="T37" fmla="*/ 0 h 253"/>
                <a:gd name="T38" fmla="*/ 141 w 141"/>
                <a:gd name="T39" fmla="*/ 253 h 25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1" h="253">
                  <a:moveTo>
                    <a:pt x="6" y="253"/>
                  </a:moveTo>
                  <a:lnTo>
                    <a:pt x="9" y="250"/>
                  </a:lnTo>
                  <a:lnTo>
                    <a:pt x="141" y="5"/>
                  </a:lnTo>
                  <a:lnTo>
                    <a:pt x="131" y="0"/>
                  </a:lnTo>
                  <a:lnTo>
                    <a:pt x="0" y="245"/>
                  </a:lnTo>
                  <a:lnTo>
                    <a:pt x="4" y="242"/>
                  </a:lnTo>
                  <a:lnTo>
                    <a:pt x="0" y="245"/>
                  </a:lnTo>
                  <a:lnTo>
                    <a:pt x="0" y="249"/>
                  </a:lnTo>
                  <a:lnTo>
                    <a:pt x="4" y="252"/>
                  </a:lnTo>
                  <a:lnTo>
                    <a:pt x="7" y="252"/>
                  </a:lnTo>
                  <a:lnTo>
                    <a:pt x="9" y="250"/>
                  </a:lnTo>
                  <a:lnTo>
                    <a:pt x="6" y="2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71" name="Freeform 19"/>
            <p:cNvSpPr>
              <a:spLocks/>
            </p:cNvSpPr>
            <p:nvPr/>
          </p:nvSpPr>
          <p:spPr bwMode="auto">
            <a:xfrm>
              <a:off x="5124" y="425"/>
              <a:ext cx="75" cy="22"/>
            </a:xfrm>
            <a:custGeom>
              <a:avLst/>
              <a:gdLst>
                <a:gd name="T0" fmla="*/ 0 w 150"/>
                <a:gd name="T1" fmla="*/ 1 h 42"/>
                <a:gd name="T2" fmla="*/ 1 w 150"/>
                <a:gd name="T3" fmla="*/ 1 h 42"/>
                <a:gd name="T4" fmla="*/ 3 w 150"/>
                <a:gd name="T5" fmla="*/ 1 h 42"/>
                <a:gd name="T6" fmla="*/ 3 w 150"/>
                <a:gd name="T7" fmla="*/ 0 h 42"/>
                <a:gd name="T8" fmla="*/ 1 w 150"/>
                <a:gd name="T9" fmla="*/ 1 h 42"/>
                <a:gd name="T10" fmla="*/ 1 w 150"/>
                <a:gd name="T11" fmla="*/ 1 h 42"/>
                <a:gd name="T12" fmla="*/ 1 w 150"/>
                <a:gd name="T13" fmla="*/ 1 h 42"/>
                <a:gd name="T14" fmla="*/ 0 w 150"/>
                <a:gd name="T15" fmla="*/ 1 h 42"/>
                <a:gd name="T16" fmla="*/ 0 w 150"/>
                <a:gd name="T17" fmla="*/ 1 h 42"/>
                <a:gd name="T18" fmla="*/ 1 w 150"/>
                <a:gd name="T19" fmla="*/ 1 h 42"/>
                <a:gd name="T20" fmla="*/ 1 w 150"/>
                <a:gd name="T21" fmla="*/ 1 h 42"/>
                <a:gd name="T22" fmla="*/ 0 w 150"/>
                <a:gd name="T23" fmla="*/ 1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0"/>
                <a:gd name="T37" fmla="*/ 0 h 42"/>
                <a:gd name="T38" fmla="*/ 150 w 150"/>
                <a:gd name="T39" fmla="*/ 42 h 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0" h="42">
                  <a:moveTo>
                    <a:pt x="0" y="34"/>
                  </a:moveTo>
                  <a:lnTo>
                    <a:pt x="6" y="42"/>
                  </a:lnTo>
                  <a:lnTo>
                    <a:pt x="150" y="11"/>
                  </a:lnTo>
                  <a:lnTo>
                    <a:pt x="148" y="0"/>
                  </a:lnTo>
                  <a:lnTo>
                    <a:pt x="4" y="31"/>
                  </a:lnTo>
                  <a:lnTo>
                    <a:pt x="10" y="39"/>
                  </a:lnTo>
                  <a:lnTo>
                    <a:pt x="4" y="31"/>
                  </a:lnTo>
                  <a:lnTo>
                    <a:pt x="0" y="33"/>
                  </a:lnTo>
                  <a:lnTo>
                    <a:pt x="0" y="38"/>
                  </a:lnTo>
                  <a:lnTo>
                    <a:pt x="2" y="41"/>
                  </a:lnTo>
                  <a:lnTo>
                    <a:pt x="6" y="42"/>
                  </a:lnTo>
                  <a:lnTo>
                    <a:pt x="0"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72" name="Freeform 20"/>
            <p:cNvSpPr>
              <a:spLocks/>
            </p:cNvSpPr>
            <p:nvPr/>
          </p:nvSpPr>
          <p:spPr bwMode="auto">
            <a:xfrm>
              <a:off x="5022" y="298"/>
              <a:ext cx="182" cy="212"/>
            </a:xfrm>
            <a:custGeom>
              <a:avLst/>
              <a:gdLst>
                <a:gd name="T0" fmla="*/ 0 w 362"/>
                <a:gd name="T1" fmla="*/ 5 h 426"/>
                <a:gd name="T2" fmla="*/ 1 w 362"/>
                <a:gd name="T3" fmla="*/ 5 h 426"/>
                <a:gd name="T4" fmla="*/ 1 w 362"/>
                <a:gd name="T5" fmla="*/ 5 h 426"/>
                <a:gd name="T6" fmla="*/ 1 w 362"/>
                <a:gd name="T7" fmla="*/ 6 h 426"/>
                <a:gd name="T8" fmla="*/ 1 w 362"/>
                <a:gd name="T9" fmla="*/ 6 h 426"/>
                <a:gd name="T10" fmla="*/ 1 w 362"/>
                <a:gd name="T11" fmla="*/ 6 h 426"/>
                <a:gd name="T12" fmla="*/ 2 w 362"/>
                <a:gd name="T13" fmla="*/ 6 h 426"/>
                <a:gd name="T14" fmla="*/ 2 w 362"/>
                <a:gd name="T15" fmla="*/ 6 h 426"/>
                <a:gd name="T16" fmla="*/ 2 w 362"/>
                <a:gd name="T17" fmla="*/ 6 h 426"/>
                <a:gd name="T18" fmla="*/ 2 w 362"/>
                <a:gd name="T19" fmla="*/ 6 h 426"/>
                <a:gd name="T20" fmla="*/ 3 w 362"/>
                <a:gd name="T21" fmla="*/ 6 h 426"/>
                <a:gd name="T22" fmla="*/ 3 w 362"/>
                <a:gd name="T23" fmla="*/ 5 h 426"/>
                <a:gd name="T24" fmla="*/ 3 w 362"/>
                <a:gd name="T25" fmla="*/ 5 h 426"/>
                <a:gd name="T26" fmla="*/ 3 w 362"/>
                <a:gd name="T27" fmla="*/ 5 h 426"/>
                <a:gd name="T28" fmla="*/ 4 w 362"/>
                <a:gd name="T29" fmla="*/ 4 h 426"/>
                <a:gd name="T30" fmla="*/ 4 w 362"/>
                <a:gd name="T31" fmla="*/ 4 h 426"/>
                <a:gd name="T32" fmla="*/ 4 w 362"/>
                <a:gd name="T33" fmla="*/ 3 h 426"/>
                <a:gd name="T34" fmla="*/ 5 w 362"/>
                <a:gd name="T35" fmla="*/ 2 h 426"/>
                <a:gd name="T36" fmla="*/ 5 w 362"/>
                <a:gd name="T37" fmla="*/ 2 h 426"/>
                <a:gd name="T38" fmla="*/ 5 w 362"/>
                <a:gd name="T39" fmla="*/ 1 h 426"/>
                <a:gd name="T40" fmla="*/ 6 w 362"/>
                <a:gd name="T41" fmla="*/ 1 h 426"/>
                <a:gd name="T42" fmla="*/ 6 w 362"/>
                <a:gd name="T43" fmla="*/ 1 h 426"/>
                <a:gd name="T44" fmla="*/ 6 w 362"/>
                <a:gd name="T45" fmla="*/ 0 h 426"/>
                <a:gd name="T46" fmla="*/ 6 w 362"/>
                <a:gd name="T47" fmla="*/ 0 h 426"/>
                <a:gd name="T48" fmla="*/ 6 w 362"/>
                <a:gd name="T49" fmla="*/ 0 h 426"/>
                <a:gd name="T50" fmla="*/ 6 w 362"/>
                <a:gd name="T51" fmla="*/ 0 h 426"/>
                <a:gd name="T52" fmla="*/ 5 w 362"/>
                <a:gd name="T53" fmla="*/ 0 h 426"/>
                <a:gd name="T54" fmla="*/ 0 w 362"/>
                <a:gd name="T55" fmla="*/ 5 h 42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62"/>
                <a:gd name="T85" fmla="*/ 0 h 426"/>
                <a:gd name="T86" fmla="*/ 362 w 362"/>
                <a:gd name="T87" fmla="*/ 426 h 42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62" h="426">
                  <a:moveTo>
                    <a:pt x="0" y="333"/>
                  </a:moveTo>
                  <a:lnTo>
                    <a:pt x="2" y="355"/>
                  </a:lnTo>
                  <a:lnTo>
                    <a:pt x="9" y="373"/>
                  </a:lnTo>
                  <a:lnTo>
                    <a:pt x="19" y="388"/>
                  </a:lnTo>
                  <a:lnTo>
                    <a:pt x="34" y="399"/>
                  </a:lnTo>
                  <a:lnTo>
                    <a:pt x="53" y="409"/>
                  </a:lnTo>
                  <a:lnTo>
                    <a:pt x="72" y="416"/>
                  </a:lnTo>
                  <a:lnTo>
                    <a:pt x="95" y="421"/>
                  </a:lnTo>
                  <a:lnTo>
                    <a:pt x="118" y="426"/>
                  </a:lnTo>
                  <a:lnTo>
                    <a:pt x="125" y="417"/>
                  </a:lnTo>
                  <a:lnTo>
                    <a:pt x="136" y="402"/>
                  </a:lnTo>
                  <a:lnTo>
                    <a:pt x="149" y="380"/>
                  </a:lnTo>
                  <a:lnTo>
                    <a:pt x="167" y="353"/>
                  </a:lnTo>
                  <a:lnTo>
                    <a:pt x="185" y="324"/>
                  </a:lnTo>
                  <a:lnTo>
                    <a:pt x="206" y="291"/>
                  </a:lnTo>
                  <a:lnTo>
                    <a:pt x="228" y="257"/>
                  </a:lnTo>
                  <a:lnTo>
                    <a:pt x="249" y="221"/>
                  </a:lnTo>
                  <a:lnTo>
                    <a:pt x="271" y="187"/>
                  </a:lnTo>
                  <a:lnTo>
                    <a:pt x="291" y="153"/>
                  </a:lnTo>
                  <a:lnTo>
                    <a:pt x="310" y="122"/>
                  </a:lnTo>
                  <a:lnTo>
                    <a:pt x="328" y="94"/>
                  </a:lnTo>
                  <a:lnTo>
                    <a:pt x="342" y="70"/>
                  </a:lnTo>
                  <a:lnTo>
                    <a:pt x="353" y="53"/>
                  </a:lnTo>
                  <a:lnTo>
                    <a:pt x="360" y="42"/>
                  </a:lnTo>
                  <a:lnTo>
                    <a:pt x="362" y="37"/>
                  </a:lnTo>
                  <a:lnTo>
                    <a:pt x="360" y="0"/>
                  </a:lnTo>
                  <a:lnTo>
                    <a:pt x="315" y="15"/>
                  </a:lnTo>
                  <a:lnTo>
                    <a:pt x="0" y="3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73" name="Freeform 21"/>
            <p:cNvSpPr>
              <a:spLocks/>
            </p:cNvSpPr>
            <p:nvPr/>
          </p:nvSpPr>
          <p:spPr bwMode="auto">
            <a:xfrm>
              <a:off x="5020" y="464"/>
              <a:ext cx="64" cy="49"/>
            </a:xfrm>
            <a:custGeom>
              <a:avLst/>
              <a:gdLst>
                <a:gd name="T0" fmla="*/ 2 w 128"/>
                <a:gd name="T1" fmla="*/ 2 h 98"/>
                <a:gd name="T2" fmla="*/ 2 w 128"/>
                <a:gd name="T3" fmla="*/ 2 h 98"/>
                <a:gd name="T4" fmla="*/ 2 w 128"/>
                <a:gd name="T5" fmla="*/ 2 h 98"/>
                <a:gd name="T6" fmla="*/ 1 w 128"/>
                <a:gd name="T7" fmla="*/ 2 h 98"/>
                <a:gd name="T8" fmla="*/ 1 w 128"/>
                <a:gd name="T9" fmla="*/ 2 h 98"/>
                <a:gd name="T10" fmla="*/ 1 w 128"/>
                <a:gd name="T11" fmla="*/ 1 h 98"/>
                <a:gd name="T12" fmla="*/ 1 w 128"/>
                <a:gd name="T13" fmla="*/ 1 h 98"/>
                <a:gd name="T14" fmla="*/ 1 w 128"/>
                <a:gd name="T15" fmla="*/ 1 h 98"/>
                <a:gd name="T16" fmla="*/ 1 w 128"/>
                <a:gd name="T17" fmla="*/ 1 h 98"/>
                <a:gd name="T18" fmla="*/ 1 w 128"/>
                <a:gd name="T19" fmla="*/ 0 h 98"/>
                <a:gd name="T20" fmla="*/ 0 w 128"/>
                <a:gd name="T21" fmla="*/ 0 h 98"/>
                <a:gd name="T22" fmla="*/ 1 w 128"/>
                <a:gd name="T23" fmla="*/ 1 h 98"/>
                <a:gd name="T24" fmla="*/ 1 w 128"/>
                <a:gd name="T25" fmla="*/ 1 h 98"/>
                <a:gd name="T26" fmla="*/ 1 w 128"/>
                <a:gd name="T27" fmla="*/ 1 h 98"/>
                <a:gd name="T28" fmla="*/ 1 w 128"/>
                <a:gd name="T29" fmla="*/ 2 h 98"/>
                <a:gd name="T30" fmla="*/ 1 w 128"/>
                <a:gd name="T31" fmla="*/ 2 h 98"/>
                <a:gd name="T32" fmla="*/ 1 w 128"/>
                <a:gd name="T33" fmla="*/ 2 h 98"/>
                <a:gd name="T34" fmla="*/ 2 w 128"/>
                <a:gd name="T35" fmla="*/ 2 h 98"/>
                <a:gd name="T36" fmla="*/ 2 w 128"/>
                <a:gd name="T37" fmla="*/ 2 h 98"/>
                <a:gd name="T38" fmla="*/ 2 w 128"/>
                <a:gd name="T39" fmla="*/ 2 h 98"/>
                <a:gd name="T40" fmla="*/ 2 w 128"/>
                <a:gd name="T41" fmla="*/ 2 h 98"/>
                <a:gd name="T42" fmla="*/ 2 w 128"/>
                <a:gd name="T43" fmla="*/ 2 h 98"/>
                <a:gd name="T44" fmla="*/ 2 w 128"/>
                <a:gd name="T45" fmla="*/ 2 h 98"/>
                <a:gd name="T46" fmla="*/ 2 w 128"/>
                <a:gd name="T47" fmla="*/ 2 h 98"/>
                <a:gd name="T48" fmla="*/ 2 w 128"/>
                <a:gd name="T49" fmla="*/ 2 h 98"/>
                <a:gd name="T50" fmla="*/ 2 w 128"/>
                <a:gd name="T51" fmla="*/ 2 h 9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8"/>
                <a:gd name="T79" fmla="*/ 0 h 98"/>
                <a:gd name="T80" fmla="*/ 128 w 128"/>
                <a:gd name="T81" fmla="*/ 98 h 9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8" h="98">
                  <a:moveTo>
                    <a:pt x="120" y="89"/>
                  </a:moveTo>
                  <a:lnTo>
                    <a:pt x="123" y="88"/>
                  </a:lnTo>
                  <a:lnTo>
                    <a:pt x="102" y="84"/>
                  </a:lnTo>
                  <a:lnTo>
                    <a:pt x="79" y="78"/>
                  </a:lnTo>
                  <a:lnTo>
                    <a:pt x="59" y="71"/>
                  </a:lnTo>
                  <a:lnTo>
                    <a:pt x="42" y="62"/>
                  </a:lnTo>
                  <a:lnTo>
                    <a:pt x="28" y="52"/>
                  </a:lnTo>
                  <a:lnTo>
                    <a:pt x="19" y="38"/>
                  </a:lnTo>
                  <a:lnTo>
                    <a:pt x="12" y="20"/>
                  </a:lnTo>
                  <a:lnTo>
                    <a:pt x="9" y="0"/>
                  </a:lnTo>
                  <a:lnTo>
                    <a:pt x="0" y="0"/>
                  </a:lnTo>
                  <a:lnTo>
                    <a:pt x="3" y="23"/>
                  </a:lnTo>
                  <a:lnTo>
                    <a:pt x="9" y="42"/>
                  </a:lnTo>
                  <a:lnTo>
                    <a:pt x="21" y="58"/>
                  </a:lnTo>
                  <a:lnTo>
                    <a:pt x="37" y="71"/>
                  </a:lnTo>
                  <a:lnTo>
                    <a:pt x="57" y="80"/>
                  </a:lnTo>
                  <a:lnTo>
                    <a:pt x="76" y="87"/>
                  </a:lnTo>
                  <a:lnTo>
                    <a:pt x="99" y="93"/>
                  </a:lnTo>
                  <a:lnTo>
                    <a:pt x="123" y="98"/>
                  </a:lnTo>
                  <a:lnTo>
                    <a:pt x="127" y="96"/>
                  </a:lnTo>
                  <a:lnTo>
                    <a:pt x="123" y="98"/>
                  </a:lnTo>
                  <a:lnTo>
                    <a:pt x="127" y="96"/>
                  </a:lnTo>
                  <a:lnTo>
                    <a:pt x="128" y="93"/>
                  </a:lnTo>
                  <a:lnTo>
                    <a:pt x="127" y="89"/>
                  </a:lnTo>
                  <a:lnTo>
                    <a:pt x="123" y="88"/>
                  </a:lnTo>
                  <a:lnTo>
                    <a:pt x="120" y="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74" name="Freeform 22"/>
            <p:cNvSpPr>
              <a:spLocks/>
            </p:cNvSpPr>
            <p:nvPr/>
          </p:nvSpPr>
          <p:spPr bwMode="auto">
            <a:xfrm>
              <a:off x="5080" y="314"/>
              <a:ext cx="126" cy="198"/>
            </a:xfrm>
            <a:custGeom>
              <a:avLst/>
              <a:gdLst>
                <a:gd name="T0" fmla="*/ 4 w 252"/>
                <a:gd name="T1" fmla="*/ 0 h 397"/>
                <a:gd name="T2" fmla="*/ 4 w 252"/>
                <a:gd name="T3" fmla="*/ 0 h 397"/>
                <a:gd name="T4" fmla="*/ 4 w 252"/>
                <a:gd name="T5" fmla="*/ 0 h 397"/>
                <a:gd name="T6" fmla="*/ 4 w 252"/>
                <a:gd name="T7" fmla="*/ 0 h 397"/>
                <a:gd name="T8" fmla="*/ 4 w 252"/>
                <a:gd name="T9" fmla="*/ 0 h 397"/>
                <a:gd name="T10" fmla="*/ 4 w 252"/>
                <a:gd name="T11" fmla="*/ 0 h 397"/>
                <a:gd name="T12" fmla="*/ 3 w 252"/>
                <a:gd name="T13" fmla="*/ 1 h 397"/>
                <a:gd name="T14" fmla="*/ 3 w 252"/>
                <a:gd name="T15" fmla="*/ 1 h 397"/>
                <a:gd name="T16" fmla="*/ 3 w 252"/>
                <a:gd name="T17" fmla="*/ 2 h 397"/>
                <a:gd name="T18" fmla="*/ 3 w 252"/>
                <a:gd name="T19" fmla="*/ 2 h 397"/>
                <a:gd name="T20" fmla="*/ 2 w 252"/>
                <a:gd name="T21" fmla="*/ 3 h 397"/>
                <a:gd name="T22" fmla="*/ 2 w 252"/>
                <a:gd name="T23" fmla="*/ 4 h 397"/>
                <a:gd name="T24" fmla="*/ 2 w 252"/>
                <a:gd name="T25" fmla="*/ 4 h 397"/>
                <a:gd name="T26" fmla="*/ 1 w 252"/>
                <a:gd name="T27" fmla="*/ 4 h 397"/>
                <a:gd name="T28" fmla="*/ 1 w 252"/>
                <a:gd name="T29" fmla="*/ 5 h 397"/>
                <a:gd name="T30" fmla="*/ 1 w 252"/>
                <a:gd name="T31" fmla="*/ 5 h 397"/>
                <a:gd name="T32" fmla="*/ 1 w 252"/>
                <a:gd name="T33" fmla="*/ 5 h 397"/>
                <a:gd name="T34" fmla="*/ 0 w 252"/>
                <a:gd name="T35" fmla="*/ 6 h 397"/>
                <a:gd name="T36" fmla="*/ 1 w 252"/>
                <a:gd name="T37" fmla="*/ 6 h 397"/>
                <a:gd name="T38" fmla="*/ 1 w 252"/>
                <a:gd name="T39" fmla="*/ 6 h 397"/>
                <a:gd name="T40" fmla="*/ 1 w 252"/>
                <a:gd name="T41" fmla="*/ 5 h 397"/>
                <a:gd name="T42" fmla="*/ 1 w 252"/>
                <a:gd name="T43" fmla="*/ 5 h 397"/>
                <a:gd name="T44" fmla="*/ 1 w 252"/>
                <a:gd name="T45" fmla="*/ 5 h 397"/>
                <a:gd name="T46" fmla="*/ 2 w 252"/>
                <a:gd name="T47" fmla="*/ 4 h 397"/>
                <a:gd name="T48" fmla="*/ 2 w 252"/>
                <a:gd name="T49" fmla="*/ 4 h 397"/>
                <a:gd name="T50" fmla="*/ 2 w 252"/>
                <a:gd name="T51" fmla="*/ 3 h 397"/>
                <a:gd name="T52" fmla="*/ 3 w 252"/>
                <a:gd name="T53" fmla="*/ 2 h 397"/>
                <a:gd name="T54" fmla="*/ 3 w 252"/>
                <a:gd name="T55" fmla="*/ 2 h 397"/>
                <a:gd name="T56" fmla="*/ 3 w 252"/>
                <a:gd name="T57" fmla="*/ 1 h 397"/>
                <a:gd name="T58" fmla="*/ 4 w 252"/>
                <a:gd name="T59" fmla="*/ 1 h 397"/>
                <a:gd name="T60" fmla="*/ 4 w 252"/>
                <a:gd name="T61" fmla="*/ 1 h 397"/>
                <a:gd name="T62" fmla="*/ 4 w 252"/>
                <a:gd name="T63" fmla="*/ 0 h 397"/>
                <a:gd name="T64" fmla="*/ 4 w 252"/>
                <a:gd name="T65" fmla="*/ 0 h 397"/>
                <a:gd name="T66" fmla="*/ 4 w 252"/>
                <a:gd name="T67" fmla="*/ 0 h 397"/>
                <a:gd name="T68" fmla="*/ 4 w 252"/>
                <a:gd name="T69" fmla="*/ 0 h 397"/>
                <a:gd name="T70" fmla="*/ 4 w 252"/>
                <a:gd name="T71" fmla="*/ 0 h 397"/>
                <a:gd name="T72" fmla="*/ 4 w 252"/>
                <a:gd name="T73" fmla="*/ 0 h 397"/>
                <a:gd name="T74" fmla="*/ 4 w 252"/>
                <a:gd name="T75" fmla="*/ 0 h 397"/>
                <a:gd name="T76" fmla="*/ 4 w 252"/>
                <a:gd name="T77" fmla="*/ 0 h 397"/>
                <a:gd name="T78" fmla="*/ 4 w 252"/>
                <a:gd name="T79" fmla="*/ 0 h 397"/>
                <a:gd name="T80" fmla="*/ 4 w 252"/>
                <a:gd name="T81" fmla="*/ 0 h 397"/>
                <a:gd name="T82" fmla="*/ 4 w 252"/>
                <a:gd name="T83" fmla="*/ 0 h 39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52"/>
                <a:gd name="T127" fmla="*/ 0 h 397"/>
                <a:gd name="T128" fmla="*/ 252 w 252"/>
                <a:gd name="T129" fmla="*/ 397 h 39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52" h="397">
                  <a:moveTo>
                    <a:pt x="243" y="5"/>
                  </a:moveTo>
                  <a:lnTo>
                    <a:pt x="243" y="3"/>
                  </a:lnTo>
                  <a:lnTo>
                    <a:pt x="240" y="7"/>
                  </a:lnTo>
                  <a:lnTo>
                    <a:pt x="233" y="19"/>
                  </a:lnTo>
                  <a:lnTo>
                    <a:pt x="222" y="36"/>
                  </a:lnTo>
                  <a:lnTo>
                    <a:pt x="208" y="60"/>
                  </a:lnTo>
                  <a:lnTo>
                    <a:pt x="191" y="88"/>
                  </a:lnTo>
                  <a:lnTo>
                    <a:pt x="171" y="119"/>
                  </a:lnTo>
                  <a:lnTo>
                    <a:pt x="152" y="152"/>
                  </a:lnTo>
                  <a:lnTo>
                    <a:pt x="130" y="187"/>
                  </a:lnTo>
                  <a:lnTo>
                    <a:pt x="108" y="222"/>
                  </a:lnTo>
                  <a:lnTo>
                    <a:pt x="86" y="257"/>
                  </a:lnTo>
                  <a:lnTo>
                    <a:pt x="65" y="289"/>
                  </a:lnTo>
                  <a:lnTo>
                    <a:pt x="47" y="319"/>
                  </a:lnTo>
                  <a:lnTo>
                    <a:pt x="30" y="346"/>
                  </a:lnTo>
                  <a:lnTo>
                    <a:pt x="16" y="367"/>
                  </a:lnTo>
                  <a:lnTo>
                    <a:pt x="6" y="382"/>
                  </a:lnTo>
                  <a:lnTo>
                    <a:pt x="0" y="390"/>
                  </a:lnTo>
                  <a:lnTo>
                    <a:pt x="7" y="397"/>
                  </a:lnTo>
                  <a:lnTo>
                    <a:pt x="15" y="387"/>
                  </a:lnTo>
                  <a:lnTo>
                    <a:pt x="25" y="372"/>
                  </a:lnTo>
                  <a:lnTo>
                    <a:pt x="39" y="350"/>
                  </a:lnTo>
                  <a:lnTo>
                    <a:pt x="56" y="324"/>
                  </a:lnTo>
                  <a:lnTo>
                    <a:pt x="75" y="294"/>
                  </a:lnTo>
                  <a:lnTo>
                    <a:pt x="95" y="262"/>
                  </a:lnTo>
                  <a:lnTo>
                    <a:pt x="117" y="227"/>
                  </a:lnTo>
                  <a:lnTo>
                    <a:pt x="139" y="191"/>
                  </a:lnTo>
                  <a:lnTo>
                    <a:pt x="161" y="157"/>
                  </a:lnTo>
                  <a:lnTo>
                    <a:pt x="181" y="123"/>
                  </a:lnTo>
                  <a:lnTo>
                    <a:pt x="200" y="92"/>
                  </a:lnTo>
                  <a:lnTo>
                    <a:pt x="217" y="65"/>
                  </a:lnTo>
                  <a:lnTo>
                    <a:pt x="231" y="41"/>
                  </a:lnTo>
                  <a:lnTo>
                    <a:pt x="243" y="23"/>
                  </a:lnTo>
                  <a:lnTo>
                    <a:pt x="250" y="12"/>
                  </a:lnTo>
                  <a:lnTo>
                    <a:pt x="252" y="7"/>
                  </a:lnTo>
                  <a:lnTo>
                    <a:pt x="252" y="5"/>
                  </a:lnTo>
                  <a:lnTo>
                    <a:pt x="252" y="7"/>
                  </a:lnTo>
                  <a:lnTo>
                    <a:pt x="252" y="4"/>
                  </a:lnTo>
                  <a:lnTo>
                    <a:pt x="250" y="0"/>
                  </a:lnTo>
                  <a:lnTo>
                    <a:pt x="245" y="0"/>
                  </a:lnTo>
                  <a:lnTo>
                    <a:pt x="243" y="3"/>
                  </a:lnTo>
                  <a:lnTo>
                    <a:pt x="243"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75" name="Freeform 23"/>
            <p:cNvSpPr>
              <a:spLocks/>
            </p:cNvSpPr>
            <p:nvPr/>
          </p:nvSpPr>
          <p:spPr bwMode="auto">
            <a:xfrm>
              <a:off x="5200" y="295"/>
              <a:ext cx="6" cy="21"/>
            </a:xfrm>
            <a:custGeom>
              <a:avLst/>
              <a:gdLst>
                <a:gd name="T0" fmla="*/ 1 w 12"/>
                <a:gd name="T1" fmla="*/ 1 h 42"/>
                <a:gd name="T2" fmla="*/ 0 w 12"/>
                <a:gd name="T3" fmla="*/ 1 h 42"/>
                <a:gd name="T4" fmla="*/ 1 w 12"/>
                <a:gd name="T5" fmla="*/ 1 h 42"/>
                <a:gd name="T6" fmla="*/ 1 w 12"/>
                <a:gd name="T7" fmla="*/ 1 h 42"/>
                <a:gd name="T8" fmla="*/ 1 w 12"/>
                <a:gd name="T9" fmla="*/ 1 h 42"/>
                <a:gd name="T10" fmla="*/ 1 w 12"/>
                <a:gd name="T11" fmla="*/ 0 h 42"/>
                <a:gd name="T12" fmla="*/ 1 w 12"/>
                <a:gd name="T13" fmla="*/ 1 h 42"/>
                <a:gd name="T14" fmla="*/ 1 w 12"/>
                <a:gd name="T15" fmla="*/ 1 h 42"/>
                <a:gd name="T16" fmla="*/ 1 w 12"/>
                <a:gd name="T17" fmla="*/ 0 h 42"/>
                <a:gd name="T18" fmla="*/ 1 w 12"/>
                <a:gd name="T19" fmla="*/ 1 h 42"/>
                <a:gd name="T20" fmla="*/ 0 w 12"/>
                <a:gd name="T21" fmla="*/ 1 h 42"/>
                <a:gd name="T22" fmla="*/ 1 w 12"/>
                <a:gd name="T23" fmla="*/ 1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
                <a:gd name="T37" fmla="*/ 0 h 42"/>
                <a:gd name="T38" fmla="*/ 12 w 12"/>
                <a:gd name="T39" fmla="*/ 42 h 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 h="42">
                  <a:moveTo>
                    <a:pt x="6" y="10"/>
                  </a:moveTo>
                  <a:lnTo>
                    <a:pt x="0" y="5"/>
                  </a:lnTo>
                  <a:lnTo>
                    <a:pt x="3" y="42"/>
                  </a:lnTo>
                  <a:lnTo>
                    <a:pt x="12" y="42"/>
                  </a:lnTo>
                  <a:lnTo>
                    <a:pt x="10" y="5"/>
                  </a:lnTo>
                  <a:lnTo>
                    <a:pt x="4" y="0"/>
                  </a:lnTo>
                  <a:lnTo>
                    <a:pt x="10" y="5"/>
                  </a:lnTo>
                  <a:lnTo>
                    <a:pt x="8" y="2"/>
                  </a:lnTo>
                  <a:lnTo>
                    <a:pt x="5" y="0"/>
                  </a:lnTo>
                  <a:lnTo>
                    <a:pt x="1" y="2"/>
                  </a:lnTo>
                  <a:lnTo>
                    <a:pt x="0" y="5"/>
                  </a:lnTo>
                  <a:lnTo>
                    <a:pt x="6"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76" name="Freeform 24"/>
            <p:cNvSpPr>
              <a:spLocks/>
            </p:cNvSpPr>
            <p:nvPr/>
          </p:nvSpPr>
          <p:spPr bwMode="auto">
            <a:xfrm>
              <a:off x="5178" y="295"/>
              <a:ext cx="25" cy="12"/>
            </a:xfrm>
            <a:custGeom>
              <a:avLst/>
              <a:gdLst>
                <a:gd name="T0" fmla="*/ 0 w 51"/>
                <a:gd name="T1" fmla="*/ 0 h 25"/>
                <a:gd name="T2" fmla="*/ 0 w 51"/>
                <a:gd name="T3" fmla="*/ 0 h 25"/>
                <a:gd name="T4" fmla="*/ 0 w 51"/>
                <a:gd name="T5" fmla="*/ 0 h 25"/>
                <a:gd name="T6" fmla="*/ 0 w 51"/>
                <a:gd name="T7" fmla="*/ 0 h 25"/>
                <a:gd name="T8" fmla="*/ 0 w 51"/>
                <a:gd name="T9" fmla="*/ 0 h 25"/>
                <a:gd name="T10" fmla="*/ 0 w 51"/>
                <a:gd name="T11" fmla="*/ 0 h 25"/>
                <a:gd name="T12" fmla="*/ 0 w 51"/>
                <a:gd name="T13" fmla="*/ 0 h 25"/>
                <a:gd name="T14" fmla="*/ 0 w 51"/>
                <a:gd name="T15" fmla="*/ 0 h 25"/>
                <a:gd name="T16" fmla="*/ 0 w 51"/>
                <a:gd name="T17" fmla="*/ 0 h 25"/>
                <a:gd name="T18" fmla="*/ 0 w 51"/>
                <a:gd name="T19" fmla="*/ 0 h 25"/>
                <a:gd name="T20" fmla="*/ 0 w 51"/>
                <a:gd name="T21" fmla="*/ 0 h 25"/>
                <a:gd name="T22" fmla="*/ 0 w 51"/>
                <a:gd name="T23" fmla="*/ 0 h 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1"/>
                <a:gd name="T37" fmla="*/ 0 h 25"/>
                <a:gd name="T38" fmla="*/ 51 w 51"/>
                <a:gd name="T39" fmla="*/ 25 h 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1" h="25">
                  <a:moveTo>
                    <a:pt x="9" y="24"/>
                  </a:moveTo>
                  <a:lnTo>
                    <a:pt x="6" y="25"/>
                  </a:lnTo>
                  <a:lnTo>
                    <a:pt x="51" y="10"/>
                  </a:lnTo>
                  <a:lnTo>
                    <a:pt x="49" y="0"/>
                  </a:lnTo>
                  <a:lnTo>
                    <a:pt x="4" y="15"/>
                  </a:lnTo>
                  <a:lnTo>
                    <a:pt x="2" y="17"/>
                  </a:lnTo>
                  <a:lnTo>
                    <a:pt x="4" y="15"/>
                  </a:lnTo>
                  <a:lnTo>
                    <a:pt x="2" y="18"/>
                  </a:lnTo>
                  <a:lnTo>
                    <a:pt x="0" y="21"/>
                  </a:lnTo>
                  <a:lnTo>
                    <a:pt x="3" y="24"/>
                  </a:lnTo>
                  <a:lnTo>
                    <a:pt x="6" y="25"/>
                  </a:lnTo>
                  <a:lnTo>
                    <a:pt x="9"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77" name="Freeform 25"/>
            <p:cNvSpPr>
              <a:spLocks/>
            </p:cNvSpPr>
            <p:nvPr/>
          </p:nvSpPr>
          <p:spPr bwMode="auto">
            <a:xfrm>
              <a:off x="5020" y="303"/>
              <a:ext cx="162" cy="163"/>
            </a:xfrm>
            <a:custGeom>
              <a:avLst/>
              <a:gdLst>
                <a:gd name="T0" fmla="*/ 1 w 324"/>
                <a:gd name="T1" fmla="*/ 6 h 325"/>
                <a:gd name="T2" fmla="*/ 1 w 324"/>
                <a:gd name="T3" fmla="*/ 6 h 325"/>
                <a:gd name="T4" fmla="*/ 5 w 324"/>
                <a:gd name="T5" fmla="*/ 1 h 325"/>
                <a:gd name="T6" fmla="*/ 5 w 324"/>
                <a:gd name="T7" fmla="*/ 0 h 325"/>
                <a:gd name="T8" fmla="*/ 1 w 324"/>
                <a:gd name="T9" fmla="*/ 5 h 325"/>
                <a:gd name="T10" fmla="*/ 0 w 324"/>
                <a:gd name="T11" fmla="*/ 6 h 325"/>
                <a:gd name="T12" fmla="*/ 1 w 324"/>
                <a:gd name="T13" fmla="*/ 5 h 325"/>
                <a:gd name="T14" fmla="*/ 0 w 324"/>
                <a:gd name="T15" fmla="*/ 6 h 325"/>
                <a:gd name="T16" fmla="*/ 1 w 324"/>
                <a:gd name="T17" fmla="*/ 6 h 325"/>
                <a:gd name="T18" fmla="*/ 1 w 324"/>
                <a:gd name="T19" fmla="*/ 6 h 325"/>
                <a:gd name="T20" fmla="*/ 1 w 324"/>
                <a:gd name="T21" fmla="*/ 6 h 325"/>
                <a:gd name="T22" fmla="*/ 1 w 324"/>
                <a:gd name="T23" fmla="*/ 6 h 3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4"/>
                <a:gd name="T37" fmla="*/ 0 h 325"/>
                <a:gd name="T38" fmla="*/ 324 w 324"/>
                <a:gd name="T39" fmla="*/ 325 h 3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4" h="325">
                  <a:moveTo>
                    <a:pt x="9" y="321"/>
                  </a:moveTo>
                  <a:lnTo>
                    <a:pt x="8" y="324"/>
                  </a:lnTo>
                  <a:lnTo>
                    <a:pt x="324" y="7"/>
                  </a:lnTo>
                  <a:lnTo>
                    <a:pt x="317" y="0"/>
                  </a:lnTo>
                  <a:lnTo>
                    <a:pt x="1" y="317"/>
                  </a:lnTo>
                  <a:lnTo>
                    <a:pt x="0" y="321"/>
                  </a:lnTo>
                  <a:lnTo>
                    <a:pt x="1" y="317"/>
                  </a:lnTo>
                  <a:lnTo>
                    <a:pt x="0" y="321"/>
                  </a:lnTo>
                  <a:lnTo>
                    <a:pt x="1" y="324"/>
                  </a:lnTo>
                  <a:lnTo>
                    <a:pt x="5" y="325"/>
                  </a:lnTo>
                  <a:lnTo>
                    <a:pt x="8" y="324"/>
                  </a:lnTo>
                  <a:lnTo>
                    <a:pt x="9" y="3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78" name="Freeform 26"/>
            <p:cNvSpPr>
              <a:spLocks/>
            </p:cNvSpPr>
            <p:nvPr/>
          </p:nvSpPr>
          <p:spPr bwMode="auto">
            <a:xfrm>
              <a:off x="5022" y="298"/>
              <a:ext cx="182" cy="212"/>
            </a:xfrm>
            <a:custGeom>
              <a:avLst/>
              <a:gdLst>
                <a:gd name="T0" fmla="*/ 0 w 362"/>
                <a:gd name="T1" fmla="*/ 5 h 426"/>
                <a:gd name="T2" fmla="*/ 1 w 362"/>
                <a:gd name="T3" fmla="*/ 5 h 426"/>
                <a:gd name="T4" fmla="*/ 1 w 362"/>
                <a:gd name="T5" fmla="*/ 5 h 426"/>
                <a:gd name="T6" fmla="*/ 1 w 362"/>
                <a:gd name="T7" fmla="*/ 6 h 426"/>
                <a:gd name="T8" fmla="*/ 1 w 362"/>
                <a:gd name="T9" fmla="*/ 6 h 426"/>
                <a:gd name="T10" fmla="*/ 1 w 362"/>
                <a:gd name="T11" fmla="*/ 6 h 426"/>
                <a:gd name="T12" fmla="*/ 2 w 362"/>
                <a:gd name="T13" fmla="*/ 6 h 426"/>
                <a:gd name="T14" fmla="*/ 2 w 362"/>
                <a:gd name="T15" fmla="*/ 6 h 426"/>
                <a:gd name="T16" fmla="*/ 2 w 362"/>
                <a:gd name="T17" fmla="*/ 6 h 426"/>
                <a:gd name="T18" fmla="*/ 2 w 362"/>
                <a:gd name="T19" fmla="*/ 6 h 426"/>
                <a:gd name="T20" fmla="*/ 3 w 362"/>
                <a:gd name="T21" fmla="*/ 6 h 426"/>
                <a:gd name="T22" fmla="*/ 3 w 362"/>
                <a:gd name="T23" fmla="*/ 5 h 426"/>
                <a:gd name="T24" fmla="*/ 3 w 362"/>
                <a:gd name="T25" fmla="*/ 5 h 426"/>
                <a:gd name="T26" fmla="*/ 3 w 362"/>
                <a:gd name="T27" fmla="*/ 5 h 426"/>
                <a:gd name="T28" fmla="*/ 4 w 362"/>
                <a:gd name="T29" fmla="*/ 4 h 426"/>
                <a:gd name="T30" fmla="*/ 4 w 362"/>
                <a:gd name="T31" fmla="*/ 4 h 426"/>
                <a:gd name="T32" fmla="*/ 4 w 362"/>
                <a:gd name="T33" fmla="*/ 3 h 426"/>
                <a:gd name="T34" fmla="*/ 5 w 362"/>
                <a:gd name="T35" fmla="*/ 2 h 426"/>
                <a:gd name="T36" fmla="*/ 5 w 362"/>
                <a:gd name="T37" fmla="*/ 2 h 426"/>
                <a:gd name="T38" fmla="*/ 5 w 362"/>
                <a:gd name="T39" fmla="*/ 1 h 426"/>
                <a:gd name="T40" fmla="*/ 6 w 362"/>
                <a:gd name="T41" fmla="*/ 1 h 426"/>
                <a:gd name="T42" fmla="*/ 6 w 362"/>
                <a:gd name="T43" fmla="*/ 1 h 426"/>
                <a:gd name="T44" fmla="*/ 6 w 362"/>
                <a:gd name="T45" fmla="*/ 0 h 426"/>
                <a:gd name="T46" fmla="*/ 6 w 362"/>
                <a:gd name="T47" fmla="*/ 0 h 426"/>
                <a:gd name="T48" fmla="*/ 6 w 362"/>
                <a:gd name="T49" fmla="*/ 0 h 426"/>
                <a:gd name="T50" fmla="*/ 6 w 362"/>
                <a:gd name="T51" fmla="*/ 0 h 426"/>
                <a:gd name="T52" fmla="*/ 5 w 362"/>
                <a:gd name="T53" fmla="*/ 0 h 426"/>
                <a:gd name="T54" fmla="*/ 0 w 362"/>
                <a:gd name="T55" fmla="*/ 5 h 42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62"/>
                <a:gd name="T85" fmla="*/ 0 h 426"/>
                <a:gd name="T86" fmla="*/ 362 w 362"/>
                <a:gd name="T87" fmla="*/ 426 h 42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62" h="426">
                  <a:moveTo>
                    <a:pt x="0" y="333"/>
                  </a:moveTo>
                  <a:lnTo>
                    <a:pt x="2" y="355"/>
                  </a:lnTo>
                  <a:lnTo>
                    <a:pt x="9" y="373"/>
                  </a:lnTo>
                  <a:lnTo>
                    <a:pt x="19" y="388"/>
                  </a:lnTo>
                  <a:lnTo>
                    <a:pt x="34" y="399"/>
                  </a:lnTo>
                  <a:lnTo>
                    <a:pt x="53" y="409"/>
                  </a:lnTo>
                  <a:lnTo>
                    <a:pt x="72" y="416"/>
                  </a:lnTo>
                  <a:lnTo>
                    <a:pt x="95" y="421"/>
                  </a:lnTo>
                  <a:lnTo>
                    <a:pt x="118" y="426"/>
                  </a:lnTo>
                  <a:lnTo>
                    <a:pt x="125" y="417"/>
                  </a:lnTo>
                  <a:lnTo>
                    <a:pt x="136" y="402"/>
                  </a:lnTo>
                  <a:lnTo>
                    <a:pt x="149" y="380"/>
                  </a:lnTo>
                  <a:lnTo>
                    <a:pt x="167" y="353"/>
                  </a:lnTo>
                  <a:lnTo>
                    <a:pt x="185" y="324"/>
                  </a:lnTo>
                  <a:lnTo>
                    <a:pt x="206" y="291"/>
                  </a:lnTo>
                  <a:lnTo>
                    <a:pt x="228" y="257"/>
                  </a:lnTo>
                  <a:lnTo>
                    <a:pt x="249" y="221"/>
                  </a:lnTo>
                  <a:lnTo>
                    <a:pt x="271" y="187"/>
                  </a:lnTo>
                  <a:lnTo>
                    <a:pt x="291" y="153"/>
                  </a:lnTo>
                  <a:lnTo>
                    <a:pt x="310" y="122"/>
                  </a:lnTo>
                  <a:lnTo>
                    <a:pt x="328" y="94"/>
                  </a:lnTo>
                  <a:lnTo>
                    <a:pt x="342" y="70"/>
                  </a:lnTo>
                  <a:lnTo>
                    <a:pt x="353" y="53"/>
                  </a:lnTo>
                  <a:lnTo>
                    <a:pt x="360" y="42"/>
                  </a:lnTo>
                  <a:lnTo>
                    <a:pt x="362" y="37"/>
                  </a:lnTo>
                  <a:lnTo>
                    <a:pt x="360" y="0"/>
                  </a:lnTo>
                  <a:lnTo>
                    <a:pt x="315" y="15"/>
                  </a:lnTo>
                  <a:lnTo>
                    <a:pt x="0" y="333"/>
                  </a:lnTo>
                  <a:close/>
                </a:path>
              </a:pathLst>
            </a:custGeom>
            <a:solidFill>
              <a:srgbClr val="FFE5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79" name="Freeform 27"/>
            <p:cNvSpPr>
              <a:spLocks/>
            </p:cNvSpPr>
            <p:nvPr/>
          </p:nvSpPr>
          <p:spPr bwMode="auto">
            <a:xfrm>
              <a:off x="5020" y="464"/>
              <a:ext cx="64" cy="49"/>
            </a:xfrm>
            <a:custGeom>
              <a:avLst/>
              <a:gdLst>
                <a:gd name="T0" fmla="*/ 2 w 128"/>
                <a:gd name="T1" fmla="*/ 2 h 98"/>
                <a:gd name="T2" fmla="*/ 2 w 128"/>
                <a:gd name="T3" fmla="*/ 2 h 98"/>
                <a:gd name="T4" fmla="*/ 2 w 128"/>
                <a:gd name="T5" fmla="*/ 2 h 98"/>
                <a:gd name="T6" fmla="*/ 1 w 128"/>
                <a:gd name="T7" fmla="*/ 2 h 98"/>
                <a:gd name="T8" fmla="*/ 1 w 128"/>
                <a:gd name="T9" fmla="*/ 2 h 98"/>
                <a:gd name="T10" fmla="*/ 1 w 128"/>
                <a:gd name="T11" fmla="*/ 1 h 98"/>
                <a:gd name="T12" fmla="*/ 1 w 128"/>
                <a:gd name="T13" fmla="*/ 1 h 98"/>
                <a:gd name="T14" fmla="*/ 1 w 128"/>
                <a:gd name="T15" fmla="*/ 1 h 98"/>
                <a:gd name="T16" fmla="*/ 1 w 128"/>
                <a:gd name="T17" fmla="*/ 1 h 98"/>
                <a:gd name="T18" fmla="*/ 1 w 128"/>
                <a:gd name="T19" fmla="*/ 0 h 98"/>
                <a:gd name="T20" fmla="*/ 0 w 128"/>
                <a:gd name="T21" fmla="*/ 0 h 98"/>
                <a:gd name="T22" fmla="*/ 1 w 128"/>
                <a:gd name="T23" fmla="*/ 1 h 98"/>
                <a:gd name="T24" fmla="*/ 1 w 128"/>
                <a:gd name="T25" fmla="*/ 1 h 98"/>
                <a:gd name="T26" fmla="*/ 1 w 128"/>
                <a:gd name="T27" fmla="*/ 1 h 98"/>
                <a:gd name="T28" fmla="*/ 1 w 128"/>
                <a:gd name="T29" fmla="*/ 2 h 98"/>
                <a:gd name="T30" fmla="*/ 1 w 128"/>
                <a:gd name="T31" fmla="*/ 2 h 98"/>
                <a:gd name="T32" fmla="*/ 1 w 128"/>
                <a:gd name="T33" fmla="*/ 2 h 98"/>
                <a:gd name="T34" fmla="*/ 2 w 128"/>
                <a:gd name="T35" fmla="*/ 2 h 98"/>
                <a:gd name="T36" fmla="*/ 2 w 128"/>
                <a:gd name="T37" fmla="*/ 2 h 98"/>
                <a:gd name="T38" fmla="*/ 2 w 128"/>
                <a:gd name="T39" fmla="*/ 2 h 98"/>
                <a:gd name="T40" fmla="*/ 2 w 128"/>
                <a:gd name="T41" fmla="*/ 2 h 98"/>
                <a:gd name="T42" fmla="*/ 2 w 128"/>
                <a:gd name="T43" fmla="*/ 2 h 98"/>
                <a:gd name="T44" fmla="*/ 2 w 128"/>
                <a:gd name="T45" fmla="*/ 2 h 98"/>
                <a:gd name="T46" fmla="*/ 2 w 128"/>
                <a:gd name="T47" fmla="*/ 2 h 98"/>
                <a:gd name="T48" fmla="*/ 2 w 128"/>
                <a:gd name="T49" fmla="*/ 2 h 98"/>
                <a:gd name="T50" fmla="*/ 2 w 128"/>
                <a:gd name="T51" fmla="*/ 2 h 9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8"/>
                <a:gd name="T79" fmla="*/ 0 h 98"/>
                <a:gd name="T80" fmla="*/ 128 w 128"/>
                <a:gd name="T81" fmla="*/ 98 h 9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8" h="98">
                  <a:moveTo>
                    <a:pt x="120" y="89"/>
                  </a:moveTo>
                  <a:lnTo>
                    <a:pt x="123" y="88"/>
                  </a:lnTo>
                  <a:lnTo>
                    <a:pt x="102" y="84"/>
                  </a:lnTo>
                  <a:lnTo>
                    <a:pt x="79" y="78"/>
                  </a:lnTo>
                  <a:lnTo>
                    <a:pt x="59" y="71"/>
                  </a:lnTo>
                  <a:lnTo>
                    <a:pt x="42" y="62"/>
                  </a:lnTo>
                  <a:lnTo>
                    <a:pt x="28" y="52"/>
                  </a:lnTo>
                  <a:lnTo>
                    <a:pt x="19" y="38"/>
                  </a:lnTo>
                  <a:lnTo>
                    <a:pt x="12" y="20"/>
                  </a:lnTo>
                  <a:lnTo>
                    <a:pt x="9" y="0"/>
                  </a:lnTo>
                  <a:lnTo>
                    <a:pt x="0" y="0"/>
                  </a:lnTo>
                  <a:lnTo>
                    <a:pt x="3" y="23"/>
                  </a:lnTo>
                  <a:lnTo>
                    <a:pt x="9" y="42"/>
                  </a:lnTo>
                  <a:lnTo>
                    <a:pt x="21" y="58"/>
                  </a:lnTo>
                  <a:lnTo>
                    <a:pt x="37" y="71"/>
                  </a:lnTo>
                  <a:lnTo>
                    <a:pt x="57" y="80"/>
                  </a:lnTo>
                  <a:lnTo>
                    <a:pt x="76" y="87"/>
                  </a:lnTo>
                  <a:lnTo>
                    <a:pt x="99" y="93"/>
                  </a:lnTo>
                  <a:lnTo>
                    <a:pt x="123" y="98"/>
                  </a:lnTo>
                  <a:lnTo>
                    <a:pt x="127" y="96"/>
                  </a:lnTo>
                  <a:lnTo>
                    <a:pt x="123" y="98"/>
                  </a:lnTo>
                  <a:lnTo>
                    <a:pt x="127" y="96"/>
                  </a:lnTo>
                  <a:lnTo>
                    <a:pt x="128" y="93"/>
                  </a:lnTo>
                  <a:lnTo>
                    <a:pt x="127" y="89"/>
                  </a:lnTo>
                  <a:lnTo>
                    <a:pt x="123" y="88"/>
                  </a:lnTo>
                  <a:lnTo>
                    <a:pt x="120" y="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80" name="Freeform 28"/>
            <p:cNvSpPr>
              <a:spLocks/>
            </p:cNvSpPr>
            <p:nvPr/>
          </p:nvSpPr>
          <p:spPr bwMode="auto">
            <a:xfrm>
              <a:off x="5080" y="314"/>
              <a:ext cx="126" cy="198"/>
            </a:xfrm>
            <a:custGeom>
              <a:avLst/>
              <a:gdLst>
                <a:gd name="T0" fmla="*/ 4 w 252"/>
                <a:gd name="T1" fmla="*/ 0 h 397"/>
                <a:gd name="T2" fmla="*/ 4 w 252"/>
                <a:gd name="T3" fmla="*/ 0 h 397"/>
                <a:gd name="T4" fmla="*/ 4 w 252"/>
                <a:gd name="T5" fmla="*/ 0 h 397"/>
                <a:gd name="T6" fmla="*/ 4 w 252"/>
                <a:gd name="T7" fmla="*/ 0 h 397"/>
                <a:gd name="T8" fmla="*/ 4 w 252"/>
                <a:gd name="T9" fmla="*/ 0 h 397"/>
                <a:gd name="T10" fmla="*/ 4 w 252"/>
                <a:gd name="T11" fmla="*/ 0 h 397"/>
                <a:gd name="T12" fmla="*/ 3 w 252"/>
                <a:gd name="T13" fmla="*/ 1 h 397"/>
                <a:gd name="T14" fmla="*/ 3 w 252"/>
                <a:gd name="T15" fmla="*/ 1 h 397"/>
                <a:gd name="T16" fmla="*/ 3 w 252"/>
                <a:gd name="T17" fmla="*/ 2 h 397"/>
                <a:gd name="T18" fmla="*/ 3 w 252"/>
                <a:gd name="T19" fmla="*/ 2 h 397"/>
                <a:gd name="T20" fmla="*/ 2 w 252"/>
                <a:gd name="T21" fmla="*/ 3 h 397"/>
                <a:gd name="T22" fmla="*/ 2 w 252"/>
                <a:gd name="T23" fmla="*/ 4 h 397"/>
                <a:gd name="T24" fmla="*/ 2 w 252"/>
                <a:gd name="T25" fmla="*/ 4 h 397"/>
                <a:gd name="T26" fmla="*/ 1 w 252"/>
                <a:gd name="T27" fmla="*/ 4 h 397"/>
                <a:gd name="T28" fmla="*/ 1 w 252"/>
                <a:gd name="T29" fmla="*/ 5 h 397"/>
                <a:gd name="T30" fmla="*/ 1 w 252"/>
                <a:gd name="T31" fmla="*/ 5 h 397"/>
                <a:gd name="T32" fmla="*/ 1 w 252"/>
                <a:gd name="T33" fmla="*/ 5 h 397"/>
                <a:gd name="T34" fmla="*/ 0 w 252"/>
                <a:gd name="T35" fmla="*/ 6 h 397"/>
                <a:gd name="T36" fmla="*/ 1 w 252"/>
                <a:gd name="T37" fmla="*/ 6 h 397"/>
                <a:gd name="T38" fmla="*/ 1 w 252"/>
                <a:gd name="T39" fmla="*/ 6 h 397"/>
                <a:gd name="T40" fmla="*/ 1 w 252"/>
                <a:gd name="T41" fmla="*/ 5 h 397"/>
                <a:gd name="T42" fmla="*/ 1 w 252"/>
                <a:gd name="T43" fmla="*/ 5 h 397"/>
                <a:gd name="T44" fmla="*/ 1 w 252"/>
                <a:gd name="T45" fmla="*/ 5 h 397"/>
                <a:gd name="T46" fmla="*/ 2 w 252"/>
                <a:gd name="T47" fmla="*/ 4 h 397"/>
                <a:gd name="T48" fmla="*/ 2 w 252"/>
                <a:gd name="T49" fmla="*/ 4 h 397"/>
                <a:gd name="T50" fmla="*/ 2 w 252"/>
                <a:gd name="T51" fmla="*/ 3 h 397"/>
                <a:gd name="T52" fmla="*/ 3 w 252"/>
                <a:gd name="T53" fmla="*/ 2 h 397"/>
                <a:gd name="T54" fmla="*/ 3 w 252"/>
                <a:gd name="T55" fmla="*/ 2 h 397"/>
                <a:gd name="T56" fmla="*/ 3 w 252"/>
                <a:gd name="T57" fmla="*/ 1 h 397"/>
                <a:gd name="T58" fmla="*/ 4 w 252"/>
                <a:gd name="T59" fmla="*/ 1 h 397"/>
                <a:gd name="T60" fmla="*/ 4 w 252"/>
                <a:gd name="T61" fmla="*/ 1 h 397"/>
                <a:gd name="T62" fmla="*/ 4 w 252"/>
                <a:gd name="T63" fmla="*/ 0 h 397"/>
                <a:gd name="T64" fmla="*/ 4 w 252"/>
                <a:gd name="T65" fmla="*/ 0 h 397"/>
                <a:gd name="T66" fmla="*/ 4 w 252"/>
                <a:gd name="T67" fmla="*/ 0 h 397"/>
                <a:gd name="T68" fmla="*/ 4 w 252"/>
                <a:gd name="T69" fmla="*/ 0 h 397"/>
                <a:gd name="T70" fmla="*/ 4 w 252"/>
                <a:gd name="T71" fmla="*/ 0 h 397"/>
                <a:gd name="T72" fmla="*/ 4 w 252"/>
                <a:gd name="T73" fmla="*/ 0 h 397"/>
                <a:gd name="T74" fmla="*/ 4 w 252"/>
                <a:gd name="T75" fmla="*/ 0 h 397"/>
                <a:gd name="T76" fmla="*/ 4 w 252"/>
                <a:gd name="T77" fmla="*/ 0 h 397"/>
                <a:gd name="T78" fmla="*/ 4 w 252"/>
                <a:gd name="T79" fmla="*/ 0 h 397"/>
                <a:gd name="T80" fmla="*/ 4 w 252"/>
                <a:gd name="T81" fmla="*/ 0 h 397"/>
                <a:gd name="T82" fmla="*/ 4 w 252"/>
                <a:gd name="T83" fmla="*/ 0 h 39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52"/>
                <a:gd name="T127" fmla="*/ 0 h 397"/>
                <a:gd name="T128" fmla="*/ 252 w 252"/>
                <a:gd name="T129" fmla="*/ 397 h 39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52" h="397">
                  <a:moveTo>
                    <a:pt x="243" y="5"/>
                  </a:moveTo>
                  <a:lnTo>
                    <a:pt x="243" y="3"/>
                  </a:lnTo>
                  <a:lnTo>
                    <a:pt x="240" y="7"/>
                  </a:lnTo>
                  <a:lnTo>
                    <a:pt x="233" y="19"/>
                  </a:lnTo>
                  <a:lnTo>
                    <a:pt x="222" y="36"/>
                  </a:lnTo>
                  <a:lnTo>
                    <a:pt x="208" y="60"/>
                  </a:lnTo>
                  <a:lnTo>
                    <a:pt x="191" y="88"/>
                  </a:lnTo>
                  <a:lnTo>
                    <a:pt x="171" y="119"/>
                  </a:lnTo>
                  <a:lnTo>
                    <a:pt x="152" y="152"/>
                  </a:lnTo>
                  <a:lnTo>
                    <a:pt x="130" y="187"/>
                  </a:lnTo>
                  <a:lnTo>
                    <a:pt x="108" y="222"/>
                  </a:lnTo>
                  <a:lnTo>
                    <a:pt x="86" y="257"/>
                  </a:lnTo>
                  <a:lnTo>
                    <a:pt x="65" y="289"/>
                  </a:lnTo>
                  <a:lnTo>
                    <a:pt x="47" y="319"/>
                  </a:lnTo>
                  <a:lnTo>
                    <a:pt x="30" y="346"/>
                  </a:lnTo>
                  <a:lnTo>
                    <a:pt x="16" y="367"/>
                  </a:lnTo>
                  <a:lnTo>
                    <a:pt x="6" y="382"/>
                  </a:lnTo>
                  <a:lnTo>
                    <a:pt x="0" y="390"/>
                  </a:lnTo>
                  <a:lnTo>
                    <a:pt x="7" y="397"/>
                  </a:lnTo>
                  <a:lnTo>
                    <a:pt x="15" y="387"/>
                  </a:lnTo>
                  <a:lnTo>
                    <a:pt x="25" y="372"/>
                  </a:lnTo>
                  <a:lnTo>
                    <a:pt x="39" y="350"/>
                  </a:lnTo>
                  <a:lnTo>
                    <a:pt x="56" y="324"/>
                  </a:lnTo>
                  <a:lnTo>
                    <a:pt x="75" y="294"/>
                  </a:lnTo>
                  <a:lnTo>
                    <a:pt x="95" y="262"/>
                  </a:lnTo>
                  <a:lnTo>
                    <a:pt x="117" y="227"/>
                  </a:lnTo>
                  <a:lnTo>
                    <a:pt x="139" y="191"/>
                  </a:lnTo>
                  <a:lnTo>
                    <a:pt x="161" y="157"/>
                  </a:lnTo>
                  <a:lnTo>
                    <a:pt x="181" y="123"/>
                  </a:lnTo>
                  <a:lnTo>
                    <a:pt x="200" y="92"/>
                  </a:lnTo>
                  <a:lnTo>
                    <a:pt x="217" y="65"/>
                  </a:lnTo>
                  <a:lnTo>
                    <a:pt x="231" y="41"/>
                  </a:lnTo>
                  <a:lnTo>
                    <a:pt x="243" y="23"/>
                  </a:lnTo>
                  <a:lnTo>
                    <a:pt x="250" y="12"/>
                  </a:lnTo>
                  <a:lnTo>
                    <a:pt x="252" y="7"/>
                  </a:lnTo>
                  <a:lnTo>
                    <a:pt x="252" y="5"/>
                  </a:lnTo>
                  <a:lnTo>
                    <a:pt x="252" y="7"/>
                  </a:lnTo>
                  <a:lnTo>
                    <a:pt x="252" y="4"/>
                  </a:lnTo>
                  <a:lnTo>
                    <a:pt x="250" y="0"/>
                  </a:lnTo>
                  <a:lnTo>
                    <a:pt x="245" y="0"/>
                  </a:lnTo>
                  <a:lnTo>
                    <a:pt x="243" y="3"/>
                  </a:lnTo>
                  <a:lnTo>
                    <a:pt x="243"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81" name="Freeform 29"/>
            <p:cNvSpPr>
              <a:spLocks/>
            </p:cNvSpPr>
            <p:nvPr/>
          </p:nvSpPr>
          <p:spPr bwMode="auto">
            <a:xfrm>
              <a:off x="5200" y="295"/>
              <a:ext cx="6" cy="21"/>
            </a:xfrm>
            <a:custGeom>
              <a:avLst/>
              <a:gdLst>
                <a:gd name="T0" fmla="*/ 1 w 12"/>
                <a:gd name="T1" fmla="*/ 1 h 42"/>
                <a:gd name="T2" fmla="*/ 0 w 12"/>
                <a:gd name="T3" fmla="*/ 1 h 42"/>
                <a:gd name="T4" fmla="*/ 1 w 12"/>
                <a:gd name="T5" fmla="*/ 1 h 42"/>
                <a:gd name="T6" fmla="*/ 1 w 12"/>
                <a:gd name="T7" fmla="*/ 1 h 42"/>
                <a:gd name="T8" fmla="*/ 1 w 12"/>
                <a:gd name="T9" fmla="*/ 1 h 42"/>
                <a:gd name="T10" fmla="*/ 1 w 12"/>
                <a:gd name="T11" fmla="*/ 0 h 42"/>
                <a:gd name="T12" fmla="*/ 1 w 12"/>
                <a:gd name="T13" fmla="*/ 1 h 42"/>
                <a:gd name="T14" fmla="*/ 1 w 12"/>
                <a:gd name="T15" fmla="*/ 1 h 42"/>
                <a:gd name="T16" fmla="*/ 1 w 12"/>
                <a:gd name="T17" fmla="*/ 0 h 42"/>
                <a:gd name="T18" fmla="*/ 1 w 12"/>
                <a:gd name="T19" fmla="*/ 1 h 42"/>
                <a:gd name="T20" fmla="*/ 0 w 12"/>
                <a:gd name="T21" fmla="*/ 1 h 42"/>
                <a:gd name="T22" fmla="*/ 1 w 12"/>
                <a:gd name="T23" fmla="*/ 1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
                <a:gd name="T37" fmla="*/ 0 h 42"/>
                <a:gd name="T38" fmla="*/ 12 w 12"/>
                <a:gd name="T39" fmla="*/ 42 h 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 h="42">
                  <a:moveTo>
                    <a:pt x="6" y="10"/>
                  </a:moveTo>
                  <a:lnTo>
                    <a:pt x="0" y="5"/>
                  </a:lnTo>
                  <a:lnTo>
                    <a:pt x="3" y="42"/>
                  </a:lnTo>
                  <a:lnTo>
                    <a:pt x="12" y="42"/>
                  </a:lnTo>
                  <a:lnTo>
                    <a:pt x="10" y="5"/>
                  </a:lnTo>
                  <a:lnTo>
                    <a:pt x="4" y="0"/>
                  </a:lnTo>
                  <a:lnTo>
                    <a:pt x="10" y="5"/>
                  </a:lnTo>
                  <a:lnTo>
                    <a:pt x="8" y="2"/>
                  </a:lnTo>
                  <a:lnTo>
                    <a:pt x="5" y="0"/>
                  </a:lnTo>
                  <a:lnTo>
                    <a:pt x="1" y="2"/>
                  </a:lnTo>
                  <a:lnTo>
                    <a:pt x="0" y="5"/>
                  </a:lnTo>
                  <a:lnTo>
                    <a:pt x="6"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82" name="Freeform 30"/>
            <p:cNvSpPr>
              <a:spLocks/>
            </p:cNvSpPr>
            <p:nvPr/>
          </p:nvSpPr>
          <p:spPr bwMode="auto">
            <a:xfrm>
              <a:off x="5178" y="295"/>
              <a:ext cx="25" cy="12"/>
            </a:xfrm>
            <a:custGeom>
              <a:avLst/>
              <a:gdLst>
                <a:gd name="T0" fmla="*/ 0 w 51"/>
                <a:gd name="T1" fmla="*/ 0 h 25"/>
                <a:gd name="T2" fmla="*/ 0 w 51"/>
                <a:gd name="T3" fmla="*/ 0 h 25"/>
                <a:gd name="T4" fmla="*/ 0 w 51"/>
                <a:gd name="T5" fmla="*/ 0 h 25"/>
                <a:gd name="T6" fmla="*/ 0 w 51"/>
                <a:gd name="T7" fmla="*/ 0 h 25"/>
                <a:gd name="T8" fmla="*/ 0 w 51"/>
                <a:gd name="T9" fmla="*/ 0 h 25"/>
                <a:gd name="T10" fmla="*/ 0 w 51"/>
                <a:gd name="T11" fmla="*/ 0 h 25"/>
                <a:gd name="T12" fmla="*/ 0 w 51"/>
                <a:gd name="T13" fmla="*/ 0 h 25"/>
                <a:gd name="T14" fmla="*/ 0 w 51"/>
                <a:gd name="T15" fmla="*/ 0 h 25"/>
                <a:gd name="T16" fmla="*/ 0 w 51"/>
                <a:gd name="T17" fmla="*/ 0 h 25"/>
                <a:gd name="T18" fmla="*/ 0 w 51"/>
                <a:gd name="T19" fmla="*/ 0 h 25"/>
                <a:gd name="T20" fmla="*/ 0 w 51"/>
                <a:gd name="T21" fmla="*/ 0 h 25"/>
                <a:gd name="T22" fmla="*/ 0 w 51"/>
                <a:gd name="T23" fmla="*/ 0 h 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1"/>
                <a:gd name="T37" fmla="*/ 0 h 25"/>
                <a:gd name="T38" fmla="*/ 51 w 51"/>
                <a:gd name="T39" fmla="*/ 25 h 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1" h="25">
                  <a:moveTo>
                    <a:pt x="9" y="24"/>
                  </a:moveTo>
                  <a:lnTo>
                    <a:pt x="6" y="25"/>
                  </a:lnTo>
                  <a:lnTo>
                    <a:pt x="51" y="10"/>
                  </a:lnTo>
                  <a:lnTo>
                    <a:pt x="49" y="0"/>
                  </a:lnTo>
                  <a:lnTo>
                    <a:pt x="4" y="15"/>
                  </a:lnTo>
                  <a:lnTo>
                    <a:pt x="2" y="17"/>
                  </a:lnTo>
                  <a:lnTo>
                    <a:pt x="4" y="15"/>
                  </a:lnTo>
                  <a:lnTo>
                    <a:pt x="2" y="18"/>
                  </a:lnTo>
                  <a:lnTo>
                    <a:pt x="0" y="21"/>
                  </a:lnTo>
                  <a:lnTo>
                    <a:pt x="3" y="24"/>
                  </a:lnTo>
                  <a:lnTo>
                    <a:pt x="6" y="25"/>
                  </a:lnTo>
                  <a:lnTo>
                    <a:pt x="9"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83" name="Freeform 31"/>
            <p:cNvSpPr>
              <a:spLocks/>
            </p:cNvSpPr>
            <p:nvPr/>
          </p:nvSpPr>
          <p:spPr bwMode="auto">
            <a:xfrm>
              <a:off x="5020" y="303"/>
              <a:ext cx="162" cy="163"/>
            </a:xfrm>
            <a:custGeom>
              <a:avLst/>
              <a:gdLst>
                <a:gd name="T0" fmla="*/ 1 w 324"/>
                <a:gd name="T1" fmla="*/ 6 h 325"/>
                <a:gd name="T2" fmla="*/ 1 w 324"/>
                <a:gd name="T3" fmla="*/ 6 h 325"/>
                <a:gd name="T4" fmla="*/ 5 w 324"/>
                <a:gd name="T5" fmla="*/ 1 h 325"/>
                <a:gd name="T6" fmla="*/ 5 w 324"/>
                <a:gd name="T7" fmla="*/ 0 h 325"/>
                <a:gd name="T8" fmla="*/ 1 w 324"/>
                <a:gd name="T9" fmla="*/ 5 h 325"/>
                <a:gd name="T10" fmla="*/ 0 w 324"/>
                <a:gd name="T11" fmla="*/ 6 h 325"/>
                <a:gd name="T12" fmla="*/ 1 w 324"/>
                <a:gd name="T13" fmla="*/ 5 h 325"/>
                <a:gd name="T14" fmla="*/ 0 w 324"/>
                <a:gd name="T15" fmla="*/ 6 h 325"/>
                <a:gd name="T16" fmla="*/ 1 w 324"/>
                <a:gd name="T17" fmla="*/ 6 h 325"/>
                <a:gd name="T18" fmla="*/ 1 w 324"/>
                <a:gd name="T19" fmla="*/ 6 h 325"/>
                <a:gd name="T20" fmla="*/ 1 w 324"/>
                <a:gd name="T21" fmla="*/ 6 h 325"/>
                <a:gd name="T22" fmla="*/ 1 w 324"/>
                <a:gd name="T23" fmla="*/ 6 h 3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4"/>
                <a:gd name="T37" fmla="*/ 0 h 325"/>
                <a:gd name="T38" fmla="*/ 324 w 324"/>
                <a:gd name="T39" fmla="*/ 325 h 3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4" h="325">
                  <a:moveTo>
                    <a:pt x="9" y="321"/>
                  </a:moveTo>
                  <a:lnTo>
                    <a:pt x="8" y="324"/>
                  </a:lnTo>
                  <a:lnTo>
                    <a:pt x="324" y="7"/>
                  </a:lnTo>
                  <a:lnTo>
                    <a:pt x="317" y="0"/>
                  </a:lnTo>
                  <a:lnTo>
                    <a:pt x="1" y="317"/>
                  </a:lnTo>
                  <a:lnTo>
                    <a:pt x="0" y="321"/>
                  </a:lnTo>
                  <a:lnTo>
                    <a:pt x="1" y="317"/>
                  </a:lnTo>
                  <a:lnTo>
                    <a:pt x="0" y="321"/>
                  </a:lnTo>
                  <a:lnTo>
                    <a:pt x="1" y="324"/>
                  </a:lnTo>
                  <a:lnTo>
                    <a:pt x="5" y="325"/>
                  </a:lnTo>
                  <a:lnTo>
                    <a:pt x="8" y="324"/>
                  </a:lnTo>
                  <a:lnTo>
                    <a:pt x="9" y="3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84" name="Freeform 32"/>
            <p:cNvSpPr>
              <a:spLocks/>
            </p:cNvSpPr>
            <p:nvPr/>
          </p:nvSpPr>
          <p:spPr bwMode="auto">
            <a:xfrm>
              <a:off x="5162" y="270"/>
              <a:ext cx="1" cy="44"/>
            </a:xfrm>
            <a:custGeom>
              <a:avLst/>
              <a:gdLst>
                <a:gd name="T0" fmla="*/ 0 w 1"/>
                <a:gd name="T1" fmla="*/ 0 h 88"/>
                <a:gd name="T2" fmla="*/ 0 w 1"/>
                <a:gd name="T3" fmla="*/ 2 h 88"/>
                <a:gd name="T4" fmla="*/ 0 w 1"/>
                <a:gd name="T5" fmla="*/ 0 h 88"/>
                <a:gd name="T6" fmla="*/ 0 60000 65536"/>
                <a:gd name="T7" fmla="*/ 0 60000 65536"/>
                <a:gd name="T8" fmla="*/ 0 60000 65536"/>
                <a:gd name="T9" fmla="*/ 0 w 1"/>
                <a:gd name="T10" fmla="*/ 0 h 88"/>
                <a:gd name="T11" fmla="*/ 1 w 1"/>
                <a:gd name="T12" fmla="*/ 88 h 88"/>
              </a:gdLst>
              <a:ahLst/>
              <a:cxnLst>
                <a:cxn ang="T6">
                  <a:pos x="T0" y="T1"/>
                </a:cxn>
                <a:cxn ang="T7">
                  <a:pos x="T2" y="T3"/>
                </a:cxn>
                <a:cxn ang="T8">
                  <a:pos x="T4" y="T5"/>
                </a:cxn>
              </a:cxnLst>
              <a:rect l="T9" t="T10" r="T11" b="T12"/>
              <a:pathLst>
                <a:path w="1" h="88">
                  <a:moveTo>
                    <a:pt x="0" y="0"/>
                  </a:moveTo>
                  <a:lnTo>
                    <a:pt x="0" y="8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85" name="Freeform 33"/>
            <p:cNvSpPr>
              <a:spLocks/>
            </p:cNvSpPr>
            <p:nvPr/>
          </p:nvSpPr>
          <p:spPr bwMode="auto">
            <a:xfrm>
              <a:off x="5159" y="267"/>
              <a:ext cx="6" cy="3"/>
            </a:xfrm>
            <a:custGeom>
              <a:avLst/>
              <a:gdLst>
                <a:gd name="T0" fmla="*/ 1 w 11"/>
                <a:gd name="T1" fmla="*/ 1 h 6"/>
                <a:gd name="T2" fmla="*/ 1 w 11"/>
                <a:gd name="T3" fmla="*/ 1 h 6"/>
                <a:gd name="T4" fmla="*/ 1 w 11"/>
                <a:gd name="T5" fmla="*/ 0 h 6"/>
                <a:gd name="T6" fmla="*/ 1 w 11"/>
                <a:gd name="T7" fmla="*/ 1 h 6"/>
                <a:gd name="T8" fmla="*/ 0 w 11"/>
                <a:gd name="T9" fmla="*/ 1 h 6"/>
                <a:gd name="T10" fmla="*/ 1 w 11"/>
                <a:gd name="T11" fmla="*/ 1 h 6"/>
                <a:gd name="T12" fmla="*/ 0 60000 65536"/>
                <a:gd name="T13" fmla="*/ 0 60000 65536"/>
                <a:gd name="T14" fmla="*/ 0 60000 65536"/>
                <a:gd name="T15" fmla="*/ 0 60000 65536"/>
                <a:gd name="T16" fmla="*/ 0 60000 65536"/>
                <a:gd name="T17" fmla="*/ 0 60000 65536"/>
                <a:gd name="T18" fmla="*/ 0 w 11"/>
                <a:gd name="T19" fmla="*/ 0 h 6"/>
                <a:gd name="T20" fmla="*/ 11 w 11"/>
                <a:gd name="T21" fmla="*/ 6 h 6"/>
              </a:gdLst>
              <a:ahLst/>
              <a:cxnLst>
                <a:cxn ang="T12">
                  <a:pos x="T0" y="T1"/>
                </a:cxn>
                <a:cxn ang="T13">
                  <a:pos x="T2" y="T3"/>
                </a:cxn>
                <a:cxn ang="T14">
                  <a:pos x="T4" y="T5"/>
                </a:cxn>
                <a:cxn ang="T15">
                  <a:pos x="T6" y="T7"/>
                </a:cxn>
                <a:cxn ang="T16">
                  <a:pos x="T8" y="T9"/>
                </a:cxn>
                <a:cxn ang="T17">
                  <a:pos x="T10" y="T11"/>
                </a:cxn>
              </a:cxnLst>
              <a:rect l="T18" t="T19" r="T20" b="T21"/>
              <a:pathLst>
                <a:path w="11" h="6">
                  <a:moveTo>
                    <a:pt x="11" y="6"/>
                  </a:moveTo>
                  <a:lnTo>
                    <a:pt x="9" y="2"/>
                  </a:lnTo>
                  <a:lnTo>
                    <a:pt x="5" y="0"/>
                  </a:lnTo>
                  <a:lnTo>
                    <a:pt x="2" y="2"/>
                  </a:lnTo>
                  <a:lnTo>
                    <a:pt x="0" y="6"/>
                  </a:lnTo>
                  <a:lnTo>
                    <a:pt x="11"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86" name="Freeform 34"/>
            <p:cNvSpPr>
              <a:spLocks/>
            </p:cNvSpPr>
            <p:nvPr/>
          </p:nvSpPr>
          <p:spPr bwMode="auto">
            <a:xfrm>
              <a:off x="5159" y="270"/>
              <a:ext cx="6" cy="44"/>
            </a:xfrm>
            <a:custGeom>
              <a:avLst/>
              <a:gdLst>
                <a:gd name="T0" fmla="*/ 1 w 11"/>
                <a:gd name="T1" fmla="*/ 2 h 88"/>
                <a:gd name="T2" fmla="*/ 1 w 11"/>
                <a:gd name="T3" fmla="*/ 2 h 88"/>
                <a:gd name="T4" fmla="*/ 1 w 11"/>
                <a:gd name="T5" fmla="*/ 0 h 88"/>
                <a:gd name="T6" fmla="*/ 0 w 11"/>
                <a:gd name="T7" fmla="*/ 0 h 88"/>
                <a:gd name="T8" fmla="*/ 0 w 11"/>
                <a:gd name="T9" fmla="*/ 2 h 88"/>
                <a:gd name="T10" fmla="*/ 1 w 11"/>
                <a:gd name="T11" fmla="*/ 2 h 88"/>
                <a:gd name="T12" fmla="*/ 0 60000 65536"/>
                <a:gd name="T13" fmla="*/ 0 60000 65536"/>
                <a:gd name="T14" fmla="*/ 0 60000 65536"/>
                <a:gd name="T15" fmla="*/ 0 60000 65536"/>
                <a:gd name="T16" fmla="*/ 0 60000 65536"/>
                <a:gd name="T17" fmla="*/ 0 60000 65536"/>
                <a:gd name="T18" fmla="*/ 0 w 11"/>
                <a:gd name="T19" fmla="*/ 0 h 88"/>
                <a:gd name="T20" fmla="*/ 11 w 11"/>
                <a:gd name="T21" fmla="*/ 88 h 88"/>
              </a:gdLst>
              <a:ahLst/>
              <a:cxnLst>
                <a:cxn ang="T12">
                  <a:pos x="T0" y="T1"/>
                </a:cxn>
                <a:cxn ang="T13">
                  <a:pos x="T2" y="T3"/>
                </a:cxn>
                <a:cxn ang="T14">
                  <a:pos x="T4" y="T5"/>
                </a:cxn>
                <a:cxn ang="T15">
                  <a:pos x="T6" y="T7"/>
                </a:cxn>
                <a:cxn ang="T16">
                  <a:pos x="T8" y="T9"/>
                </a:cxn>
                <a:cxn ang="T17">
                  <a:pos x="T10" y="T11"/>
                </a:cxn>
              </a:cxnLst>
              <a:rect l="T18" t="T19" r="T20" b="T21"/>
              <a:pathLst>
                <a:path w="11" h="88">
                  <a:moveTo>
                    <a:pt x="5" y="88"/>
                  </a:moveTo>
                  <a:lnTo>
                    <a:pt x="11" y="88"/>
                  </a:lnTo>
                  <a:lnTo>
                    <a:pt x="11" y="0"/>
                  </a:lnTo>
                  <a:lnTo>
                    <a:pt x="0" y="0"/>
                  </a:lnTo>
                  <a:lnTo>
                    <a:pt x="0" y="88"/>
                  </a:lnTo>
                  <a:lnTo>
                    <a:pt x="5" y="8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87" name="Freeform 35"/>
            <p:cNvSpPr>
              <a:spLocks/>
            </p:cNvSpPr>
            <p:nvPr/>
          </p:nvSpPr>
          <p:spPr bwMode="auto">
            <a:xfrm>
              <a:off x="5159" y="314"/>
              <a:ext cx="6" cy="3"/>
            </a:xfrm>
            <a:custGeom>
              <a:avLst/>
              <a:gdLst>
                <a:gd name="T0" fmla="*/ 0 w 11"/>
                <a:gd name="T1" fmla="*/ 0 h 5"/>
                <a:gd name="T2" fmla="*/ 1 w 11"/>
                <a:gd name="T3" fmla="*/ 1 h 5"/>
                <a:gd name="T4" fmla="*/ 1 w 11"/>
                <a:gd name="T5" fmla="*/ 1 h 5"/>
                <a:gd name="T6" fmla="*/ 1 w 11"/>
                <a:gd name="T7" fmla="*/ 1 h 5"/>
                <a:gd name="T8" fmla="*/ 1 w 11"/>
                <a:gd name="T9" fmla="*/ 0 h 5"/>
                <a:gd name="T10" fmla="*/ 0 w 11"/>
                <a:gd name="T11" fmla="*/ 0 h 5"/>
                <a:gd name="T12" fmla="*/ 0 60000 65536"/>
                <a:gd name="T13" fmla="*/ 0 60000 65536"/>
                <a:gd name="T14" fmla="*/ 0 60000 65536"/>
                <a:gd name="T15" fmla="*/ 0 60000 65536"/>
                <a:gd name="T16" fmla="*/ 0 60000 65536"/>
                <a:gd name="T17" fmla="*/ 0 60000 65536"/>
                <a:gd name="T18" fmla="*/ 0 w 11"/>
                <a:gd name="T19" fmla="*/ 0 h 5"/>
                <a:gd name="T20" fmla="*/ 11 w 11"/>
                <a:gd name="T21" fmla="*/ 5 h 5"/>
              </a:gdLst>
              <a:ahLst/>
              <a:cxnLst>
                <a:cxn ang="T12">
                  <a:pos x="T0" y="T1"/>
                </a:cxn>
                <a:cxn ang="T13">
                  <a:pos x="T2" y="T3"/>
                </a:cxn>
                <a:cxn ang="T14">
                  <a:pos x="T4" y="T5"/>
                </a:cxn>
                <a:cxn ang="T15">
                  <a:pos x="T6" y="T7"/>
                </a:cxn>
                <a:cxn ang="T16">
                  <a:pos x="T8" y="T9"/>
                </a:cxn>
                <a:cxn ang="T17">
                  <a:pos x="T10" y="T11"/>
                </a:cxn>
              </a:cxnLst>
              <a:rect l="T18" t="T19" r="T20" b="T21"/>
              <a:pathLst>
                <a:path w="11" h="5">
                  <a:moveTo>
                    <a:pt x="0" y="0"/>
                  </a:moveTo>
                  <a:lnTo>
                    <a:pt x="2" y="4"/>
                  </a:lnTo>
                  <a:lnTo>
                    <a:pt x="5" y="5"/>
                  </a:lnTo>
                  <a:lnTo>
                    <a:pt x="9" y="4"/>
                  </a:lnTo>
                  <a:lnTo>
                    <a:pt x="1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88" name="Freeform 36"/>
            <p:cNvSpPr>
              <a:spLocks/>
            </p:cNvSpPr>
            <p:nvPr/>
          </p:nvSpPr>
          <p:spPr bwMode="auto">
            <a:xfrm>
              <a:off x="5147" y="285"/>
              <a:ext cx="1" cy="42"/>
            </a:xfrm>
            <a:custGeom>
              <a:avLst/>
              <a:gdLst>
                <a:gd name="T0" fmla="*/ 0 w 1"/>
                <a:gd name="T1" fmla="*/ 0 h 83"/>
                <a:gd name="T2" fmla="*/ 0 w 1"/>
                <a:gd name="T3" fmla="*/ 2 h 83"/>
                <a:gd name="T4" fmla="*/ 0 w 1"/>
                <a:gd name="T5" fmla="*/ 0 h 83"/>
                <a:gd name="T6" fmla="*/ 0 60000 65536"/>
                <a:gd name="T7" fmla="*/ 0 60000 65536"/>
                <a:gd name="T8" fmla="*/ 0 60000 65536"/>
                <a:gd name="T9" fmla="*/ 0 w 1"/>
                <a:gd name="T10" fmla="*/ 0 h 83"/>
                <a:gd name="T11" fmla="*/ 1 w 1"/>
                <a:gd name="T12" fmla="*/ 83 h 83"/>
              </a:gdLst>
              <a:ahLst/>
              <a:cxnLst>
                <a:cxn ang="T6">
                  <a:pos x="T0" y="T1"/>
                </a:cxn>
                <a:cxn ang="T7">
                  <a:pos x="T2" y="T3"/>
                </a:cxn>
                <a:cxn ang="T8">
                  <a:pos x="T4" y="T5"/>
                </a:cxn>
              </a:cxnLst>
              <a:rect l="T9" t="T10" r="T11" b="T12"/>
              <a:pathLst>
                <a:path w="1" h="83">
                  <a:moveTo>
                    <a:pt x="0" y="0"/>
                  </a:moveTo>
                  <a:lnTo>
                    <a:pt x="0" y="8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89" name="Freeform 37"/>
            <p:cNvSpPr>
              <a:spLocks/>
            </p:cNvSpPr>
            <p:nvPr/>
          </p:nvSpPr>
          <p:spPr bwMode="auto">
            <a:xfrm>
              <a:off x="5144" y="283"/>
              <a:ext cx="6" cy="2"/>
            </a:xfrm>
            <a:custGeom>
              <a:avLst/>
              <a:gdLst>
                <a:gd name="T0" fmla="*/ 1 w 11"/>
                <a:gd name="T1" fmla="*/ 0 h 6"/>
                <a:gd name="T2" fmla="*/ 1 w 11"/>
                <a:gd name="T3" fmla="*/ 0 h 6"/>
                <a:gd name="T4" fmla="*/ 1 w 11"/>
                <a:gd name="T5" fmla="*/ 0 h 6"/>
                <a:gd name="T6" fmla="*/ 1 w 11"/>
                <a:gd name="T7" fmla="*/ 0 h 6"/>
                <a:gd name="T8" fmla="*/ 0 w 11"/>
                <a:gd name="T9" fmla="*/ 0 h 6"/>
                <a:gd name="T10" fmla="*/ 1 w 11"/>
                <a:gd name="T11" fmla="*/ 0 h 6"/>
                <a:gd name="T12" fmla="*/ 0 60000 65536"/>
                <a:gd name="T13" fmla="*/ 0 60000 65536"/>
                <a:gd name="T14" fmla="*/ 0 60000 65536"/>
                <a:gd name="T15" fmla="*/ 0 60000 65536"/>
                <a:gd name="T16" fmla="*/ 0 60000 65536"/>
                <a:gd name="T17" fmla="*/ 0 60000 65536"/>
                <a:gd name="T18" fmla="*/ 0 w 11"/>
                <a:gd name="T19" fmla="*/ 0 h 6"/>
                <a:gd name="T20" fmla="*/ 11 w 11"/>
                <a:gd name="T21" fmla="*/ 6 h 6"/>
              </a:gdLst>
              <a:ahLst/>
              <a:cxnLst>
                <a:cxn ang="T12">
                  <a:pos x="T0" y="T1"/>
                </a:cxn>
                <a:cxn ang="T13">
                  <a:pos x="T2" y="T3"/>
                </a:cxn>
                <a:cxn ang="T14">
                  <a:pos x="T4" y="T5"/>
                </a:cxn>
                <a:cxn ang="T15">
                  <a:pos x="T6" y="T7"/>
                </a:cxn>
                <a:cxn ang="T16">
                  <a:pos x="T8" y="T9"/>
                </a:cxn>
                <a:cxn ang="T17">
                  <a:pos x="T10" y="T11"/>
                </a:cxn>
              </a:cxnLst>
              <a:rect l="T18" t="T19" r="T20" b="T21"/>
              <a:pathLst>
                <a:path w="11" h="6">
                  <a:moveTo>
                    <a:pt x="11" y="6"/>
                  </a:moveTo>
                  <a:lnTo>
                    <a:pt x="9" y="2"/>
                  </a:lnTo>
                  <a:lnTo>
                    <a:pt x="5" y="0"/>
                  </a:lnTo>
                  <a:lnTo>
                    <a:pt x="2" y="2"/>
                  </a:lnTo>
                  <a:lnTo>
                    <a:pt x="0" y="6"/>
                  </a:lnTo>
                  <a:lnTo>
                    <a:pt x="11"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0" name="Freeform 38"/>
            <p:cNvSpPr>
              <a:spLocks/>
            </p:cNvSpPr>
            <p:nvPr/>
          </p:nvSpPr>
          <p:spPr bwMode="auto">
            <a:xfrm>
              <a:off x="5144" y="285"/>
              <a:ext cx="6" cy="42"/>
            </a:xfrm>
            <a:custGeom>
              <a:avLst/>
              <a:gdLst>
                <a:gd name="T0" fmla="*/ 1 w 11"/>
                <a:gd name="T1" fmla="*/ 2 h 83"/>
                <a:gd name="T2" fmla="*/ 1 w 11"/>
                <a:gd name="T3" fmla="*/ 2 h 83"/>
                <a:gd name="T4" fmla="*/ 1 w 11"/>
                <a:gd name="T5" fmla="*/ 0 h 83"/>
                <a:gd name="T6" fmla="*/ 0 w 11"/>
                <a:gd name="T7" fmla="*/ 0 h 83"/>
                <a:gd name="T8" fmla="*/ 0 w 11"/>
                <a:gd name="T9" fmla="*/ 2 h 83"/>
                <a:gd name="T10" fmla="*/ 1 w 11"/>
                <a:gd name="T11" fmla="*/ 2 h 83"/>
                <a:gd name="T12" fmla="*/ 0 60000 65536"/>
                <a:gd name="T13" fmla="*/ 0 60000 65536"/>
                <a:gd name="T14" fmla="*/ 0 60000 65536"/>
                <a:gd name="T15" fmla="*/ 0 60000 65536"/>
                <a:gd name="T16" fmla="*/ 0 60000 65536"/>
                <a:gd name="T17" fmla="*/ 0 60000 65536"/>
                <a:gd name="T18" fmla="*/ 0 w 11"/>
                <a:gd name="T19" fmla="*/ 0 h 83"/>
                <a:gd name="T20" fmla="*/ 11 w 11"/>
                <a:gd name="T21" fmla="*/ 83 h 83"/>
              </a:gdLst>
              <a:ahLst/>
              <a:cxnLst>
                <a:cxn ang="T12">
                  <a:pos x="T0" y="T1"/>
                </a:cxn>
                <a:cxn ang="T13">
                  <a:pos x="T2" y="T3"/>
                </a:cxn>
                <a:cxn ang="T14">
                  <a:pos x="T4" y="T5"/>
                </a:cxn>
                <a:cxn ang="T15">
                  <a:pos x="T6" y="T7"/>
                </a:cxn>
                <a:cxn ang="T16">
                  <a:pos x="T8" y="T9"/>
                </a:cxn>
                <a:cxn ang="T17">
                  <a:pos x="T10" y="T11"/>
                </a:cxn>
              </a:cxnLst>
              <a:rect l="T18" t="T19" r="T20" b="T21"/>
              <a:pathLst>
                <a:path w="11" h="83">
                  <a:moveTo>
                    <a:pt x="5" y="83"/>
                  </a:moveTo>
                  <a:lnTo>
                    <a:pt x="11" y="83"/>
                  </a:lnTo>
                  <a:lnTo>
                    <a:pt x="11" y="0"/>
                  </a:lnTo>
                  <a:lnTo>
                    <a:pt x="0" y="0"/>
                  </a:lnTo>
                  <a:lnTo>
                    <a:pt x="0" y="83"/>
                  </a:lnTo>
                  <a:lnTo>
                    <a:pt x="5"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1" name="Freeform 39"/>
            <p:cNvSpPr>
              <a:spLocks/>
            </p:cNvSpPr>
            <p:nvPr/>
          </p:nvSpPr>
          <p:spPr bwMode="auto">
            <a:xfrm>
              <a:off x="5144" y="327"/>
              <a:ext cx="6" cy="2"/>
            </a:xfrm>
            <a:custGeom>
              <a:avLst/>
              <a:gdLst>
                <a:gd name="T0" fmla="*/ 0 w 11"/>
                <a:gd name="T1" fmla="*/ 0 h 4"/>
                <a:gd name="T2" fmla="*/ 1 w 11"/>
                <a:gd name="T3" fmla="*/ 1 h 4"/>
                <a:gd name="T4" fmla="*/ 1 w 11"/>
                <a:gd name="T5" fmla="*/ 1 h 4"/>
                <a:gd name="T6" fmla="*/ 1 w 11"/>
                <a:gd name="T7" fmla="*/ 1 h 4"/>
                <a:gd name="T8" fmla="*/ 1 w 11"/>
                <a:gd name="T9" fmla="*/ 0 h 4"/>
                <a:gd name="T10" fmla="*/ 0 w 11"/>
                <a:gd name="T11" fmla="*/ 0 h 4"/>
                <a:gd name="T12" fmla="*/ 0 60000 65536"/>
                <a:gd name="T13" fmla="*/ 0 60000 65536"/>
                <a:gd name="T14" fmla="*/ 0 60000 65536"/>
                <a:gd name="T15" fmla="*/ 0 60000 65536"/>
                <a:gd name="T16" fmla="*/ 0 60000 65536"/>
                <a:gd name="T17" fmla="*/ 0 60000 65536"/>
                <a:gd name="T18" fmla="*/ 0 w 11"/>
                <a:gd name="T19" fmla="*/ 0 h 4"/>
                <a:gd name="T20" fmla="*/ 11 w 11"/>
                <a:gd name="T21" fmla="*/ 4 h 4"/>
              </a:gdLst>
              <a:ahLst/>
              <a:cxnLst>
                <a:cxn ang="T12">
                  <a:pos x="T0" y="T1"/>
                </a:cxn>
                <a:cxn ang="T13">
                  <a:pos x="T2" y="T3"/>
                </a:cxn>
                <a:cxn ang="T14">
                  <a:pos x="T4" y="T5"/>
                </a:cxn>
                <a:cxn ang="T15">
                  <a:pos x="T6" y="T7"/>
                </a:cxn>
                <a:cxn ang="T16">
                  <a:pos x="T8" y="T9"/>
                </a:cxn>
                <a:cxn ang="T17">
                  <a:pos x="T10" y="T11"/>
                </a:cxn>
              </a:cxnLst>
              <a:rect l="T18" t="T19" r="T20" b="T21"/>
              <a:pathLst>
                <a:path w="11" h="4">
                  <a:moveTo>
                    <a:pt x="0" y="0"/>
                  </a:moveTo>
                  <a:lnTo>
                    <a:pt x="2" y="3"/>
                  </a:lnTo>
                  <a:lnTo>
                    <a:pt x="5" y="4"/>
                  </a:lnTo>
                  <a:lnTo>
                    <a:pt x="9" y="3"/>
                  </a:lnTo>
                  <a:lnTo>
                    <a:pt x="1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2" name="Freeform 40"/>
            <p:cNvSpPr>
              <a:spLocks/>
            </p:cNvSpPr>
            <p:nvPr/>
          </p:nvSpPr>
          <p:spPr bwMode="auto">
            <a:xfrm>
              <a:off x="5192" y="344"/>
              <a:ext cx="45" cy="1"/>
            </a:xfrm>
            <a:custGeom>
              <a:avLst/>
              <a:gdLst>
                <a:gd name="T0" fmla="*/ 0 w 90"/>
                <a:gd name="T1" fmla="*/ 0 h 3"/>
                <a:gd name="T2" fmla="*/ 2 w 90"/>
                <a:gd name="T3" fmla="*/ 0 h 3"/>
                <a:gd name="T4" fmla="*/ 0 w 90"/>
                <a:gd name="T5" fmla="*/ 0 h 3"/>
                <a:gd name="T6" fmla="*/ 0 60000 65536"/>
                <a:gd name="T7" fmla="*/ 0 60000 65536"/>
                <a:gd name="T8" fmla="*/ 0 60000 65536"/>
                <a:gd name="T9" fmla="*/ 0 w 90"/>
                <a:gd name="T10" fmla="*/ 0 h 3"/>
                <a:gd name="T11" fmla="*/ 90 w 90"/>
                <a:gd name="T12" fmla="*/ 3 h 3"/>
              </a:gdLst>
              <a:ahLst/>
              <a:cxnLst>
                <a:cxn ang="T6">
                  <a:pos x="T0" y="T1"/>
                </a:cxn>
                <a:cxn ang="T7">
                  <a:pos x="T2" y="T3"/>
                </a:cxn>
                <a:cxn ang="T8">
                  <a:pos x="T4" y="T5"/>
                </a:cxn>
              </a:cxnLst>
              <a:rect l="T9" t="T10" r="T11" b="T12"/>
              <a:pathLst>
                <a:path w="90" h="3">
                  <a:moveTo>
                    <a:pt x="0" y="3"/>
                  </a:moveTo>
                  <a:lnTo>
                    <a:pt x="90" y="0"/>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3" name="Freeform 41"/>
            <p:cNvSpPr>
              <a:spLocks/>
            </p:cNvSpPr>
            <p:nvPr/>
          </p:nvSpPr>
          <p:spPr bwMode="auto">
            <a:xfrm>
              <a:off x="5190" y="342"/>
              <a:ext cx="2" cy="6"/>
            </a:xfrm>
            <a:custGeom>
              <a:avLst/>
              <a:gdLst>
                <a:gd name="T0" fmla="*/ 1 w 4"/>
                <a:gd name="T1" fmla="*/ 0 h 11"/>
                <a:gd name="T2" fmla="*/ 1 w 4"/>
                <a:gd name="T3" fmla="*/ 1 h 11"/>
                <a:gd name="T4" fmla="*/ 0 w 4"/>
                <a:gd name="T5" fmla="*/ 1 h 11"/>
                <a:gd name="T6" fmla="*/ 1 w 4"/>
                <a:gd name="T7" fmla="*/ 1 h 11"/>
                <a:gd name="T8" fmla="*/ 1 w 4"/>
                <a:gd name="T9" fmla="*/ 1 h 11"/>
                <a:gd name="T10" fmla="*/ 1 w 4"/>
                <a:gd name="T11" fmla="*/ 0 h 11"/>
                <a:gd name="T12" fmla="*/ 0 60000 65536"/>
                <a:gd name="T13" fmla="*/ 0 60000 65536"/>
                <a:gd name="T14" fmla="*/ 0 60000 65536"/>
                <a:gd name="T15" fmla="*/ 0 60000 65536"/>
                <a:gd name="T16" fmla="*/ 0 60000 65536"/>
                <a:gd name="T17" fmla="*/ 0 60000 65536"/>
                <a:gd name="T18" fmla="*/ 0 w 4"/>
                <a:gd name="T19" fmla="*/ 0 h 11"/>
                <a:gd name="T20" fmla="*/ 4 w 4"/>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4" h="11">
                  <a:moveTo>
                    <a:pt x="4" y="0"/>
                  </a:moveTo>
                  <a:lnTo>
                    <a:pt x="1" y="2"/>
                  </a:lnTo>
                  <a:lnTo>
                    <a:pt x="0" y="6"/>
                  </a:lnTo>
                  <a:lnTo>
                    <a:pt x="1" y="9"/>
                  </a:lnTo>
                  <a:lnTo>
                    <a:pt x="4" y="11"/>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4" name="Freeform 42"/>
            <p:cNvSpPr>
              <a:spLocks/>
            </p:cNvSpPr>
            <p:nvPr/>
          </p:nvSpPr>
          <p:spPr bwMode="auto">
            <a:xfrm>
              <a:off x="5192" y="342"/>
              <a:ext cx="45" cy="6"/>
            </a:xfrm>
            <a:custGeom>
              <a:avLst/>
              <a:gdLst>
                <a:gd name="T0" fmla="*/ 2 w 90"/>
                <a:gd name="T1" fmla="*/ 1 h 11"/>
                <a:gd name="T2" fmla="*/ 2 w 90"/>
                <a:gd name="T3" fmla="*/ 0 h 11"/>
                <a:gd name="T4" fmla="*/ 0 w 90"/>
                <a:gd name="T5" fmla="*/ 1 h 11"/>
                <a:gd name="T6" fmla="*/ 0 w 90"/>
                <a:gd name="T7" fmla="*/ 1 h 11"/>
                <a:gd name="T8" fmla="*/ 2 w 90"/>
                <a:gd name="T9" fmla="*/ 1 h 11"/>
                <a:gd name="T10" fmla="*/ 2 w 90"/>
                <a:gd name="T11" fmla="*/ 1 h 11"/>
                <a:gd name="T12" fmla="*/ 0 60000 65536"/>
                <a:gd name="T13" fmla="*/ 0 60000 65536"/>
                <a:gd name="T14" fmla="*/ 0 60000 65536"/>
                <a:gd name="T15" fmla="*/ 0 60000 65536"/>
                <a:gd name="T16" fmla="*/ 0 60000 65536"/>
                <a:gd name="T17" fmla="*/ 0 60000 65536"/>
                <a:gd name="T18" fmla="*/ 0 w 90"/>
                <a:gd name="T19" fmla="*/ 0 h 11"/>
                <a:gd name="T20" fmla="*/ 90 w 90"/>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90" h="11">
                  <a:moveTo>
                    <a:pt x="90" y="4"/>
                  </a:moveTo>
                  <a:lnTo>
                    <a:pt x="90" y="0"/>
                  </a:lnTo>
                  <a:lnTo>
                    <a:pt x="0" y="2"/>
                  </a:lnTo>
                  <a:lnTo>
                    <a:pt x="0" y="11"/>
                  </a:lnTo>
                  <a:lnTo>
                    <a:pt x="90" y="9"/>
                  </a:lnTo>
                  <a:lnTo>
                    <a:pt x="90"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5" name="Freeform 43"/>
            <p:cNvSpPr>
              <a:spLocks/>
            </p:cNvSpPr>
            <p:nvPr/>
          </p:nvSpPr>
          <p:spPr bwMode="auto">
            <a:xfrm>
              <a:off x="5237" y="341"/>
              <a:ext cx="3" cy="6"/>
            </a:xfrm>
            <a:custGeom>
              <a:avLst/>
              <a:gdLst>
                <a:gd name="T0" fmla="*/ 0 w 6"/>
                <a:gd name="T1" fmla="*/ 1 h 11"/>
                <a:gd name="T2" fmla="*/ 1 w 6"/>
                <a:gd name="T3" fmla="*/ 1 h 11"/>
                <a:gd name="T4" fmla="*/ 1 w 6"/>
                <a:gd name="T5" fmla="*/ 1 h 11"/>
                <a:gd name="T6" fmla="*/ 1 w 6"/>
                <a:gd name="T7" fmla="*/ 1 h 11"/>
                <a:gd name="T8" fmla="*/ 0 w 6"/>
                <a:gd name="T9" fmla="*/ 0 h 11"/>
                <a:gd name="T10" fmla="*/ 0 w 6"/>
                <a:gd name="T11" fmla="*/ 1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0" y="11"/>
                  </a:moveTo>
                  <a:lnTo>
                    <a:pt x="3" y="9"/>
                  </a:lnTo>
                  <a:lnTo>
                    <a:pt x="6" y="5"/>
                  </a:lnTo>
                  <a:lnTo>
                    <a:pt x="3" y="2"/>
                  </a:lnTo>
                  <a:lnTo>
                    <a:pt x="0" y="0"/>
                  </a:lnTo>
                  <a:lnTo>
                    <a:pt x="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6" name="Freeform 44"/>
            <p:cNvSpPr>
              <a:spLocks/>
            </p:cNvSpPr>
            <p:nvPr/>
          </p:nvSpPr>
          <p:spPr bwMode="auto">
            <a:xfrm>
              <a:off x="5183" y="361"/>
              <a:ext cx="45" cy="1"/>
            </a:xfrm>
            <a:custGeom>
              <a:avLst/>
              <a:gdLst>
                <a:gd name="T0" fmla="*/ 0 w 90"/>
                <a:gd name="T1" fmla="*/ 0 h 1"/>
                <a:gd name="T2" fmla="*/ 2 w 90"/>
                <a:gd name="T3" fmla="*/ 0 h 1"/>
                <a:gd name="T4" fmla="*/ 0 w 90"/>
                <a:gd name="T5" fmla="*/ 0 h 1"/>
                <a:gd name="T6" fmla="*/ 0 60000 65536"/>
                <a:gd name="T7" fmla="*/ 0 60000 65536"/>
                <a:gd name="T8" fmla="*/ 0 60000 65536"/>
                <a:gd name="T9" fmla="*/ 0 w 90"/>
                <a:gd name="T10" fmla="*/ 0 h 1"/>
                <a:gd name="T11" fmla="*/ 90 w 90"/>
                <a:gd name="T12" fmla="*/ 1 h 1"/>
              </a:gdLst>
              <a:ahLst/>
              <a:cxnLst>
                <a:cxn ang="T6">
                  <a:pos x="T0" y="T1"/>
                </a:cxn>
                <a:cxn ang="T7">
                  <a:pos x="T2" y="T3"/>
                </a:cxn>
                <a:cxn ang="T8">
                  <a:pos x="T4" y="T5"/>
                </a:cxn>
              </a:cxnLst>
              <a:rect l="T9" t="T10" r="T11" b="T12"/>
              <a:pathLst>
                <a:path w="90" h="1">
                  <a:moveTo>
                    <a:pt x="0" y="0"/>
                  </a:moveTo>
                  <a:lnTo>
                    <a:pt x="9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7" name="Freeform 45"/>
            <p:cNvSpPr>
              <a:spLocks/>
            </p:cNvSpPr>
            <p:nvPr/>
          </p:nvSpPr>
          <p:spPr bwMode="auto">
            <a:xfrm>
              <a:off x="5181" y="359"/>
              <a:ext cx="2" cy="5"/>
            </a:xfrm>
            <a:custGeom>
              <a:avLst/>
              <a:gdLst>
                <a:gd name="T0" fmla="*/ 0 w 5"/>
                <a:gd name="T1" fmla="*/ 0 h 12"/>
                <a:gd name="T2" fmla="*/ 0 w 5"/>
                <a:gd name="T3" fmla="*/ 0 h 12"/>
                <a:gd name="T4" fmla="*/ 0 w 5"/>
                <a:gd name="T5" fmla="*/ 0 h 12"/>
                <a:gd name="T6" fmla="*/ 0 w 5"/>
                <a:gd name="T7" fmla="*/ 0 h 12"/>
                <a:gd name="T8" fmla="*/ 0 w 5"/>
                <a:gd name="T9" fmla="*/ 0 h 12"/>
                <a:gd name="T10" fmla="*/ 0 w 5"/>
                <a:gd name="T11" fmla="*/ 0 h 12"/>
                <a:gd name="T12" fmla="*/ 0 60000 65536"/>
                <a:gd name="T13" fmla="*/ 0 60000 65536"/>
                <a:gd name="T14" fmla="*/ 0 60000 65536"/>
                <a:gd name="T15" fmla="*/ 0 60000 65536"/>
                <a:gd name="T16" fmla="*/ 0 60000 65536"/>
                <a:gd name="T17" fmla="*/ 0 60000 65536"/>
                <a:gd name="T18" fmla="*/ 0 w 5"/>
                <a:gd name="T19" fmla="*/ 0 h 12"/>
                <a:gd name="T20" fmla="*/ 5 w 5"/>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5" h="12">
                  <a:moveTo>
                    <a:pt x="5" y="0"/>
                  </a:moveTo>
                  <a:lnTo>
                    <a:pt x="1" y="2"/>
                  </a:lnTo>
                  <a:lnTo>
                    <a:pt x="0" y="6"/>
                  </a:lnTo>
                  <a:lnTo>
                    <a:pt x="1" y="9"/>
                  </a:lnTo>
                  <a:lnTo>
                    <a:pt x="5" y="12"/>
                  </a:ln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8" name="Freeform 46"/>
            <p:cNvSpPr>
              <a:spLocks/>
            </p:cNvSpPr>
            <p:nvPr/>
          </p:nvSpPr>
          <p:spPr bwMode="auto">
            <a:xfrm>
              <a:off x="5183" y="359"/>
              <a:ext cx="45" cy="5"/>
            </a:xfrm>
            <a:custGeom>
              <a:avLst/>
              <a:gdLst>
                <a:gd name="T0" fmla="*/ 2 w 90"/>
                <a:gd name="T1" fmla="*/ 0 h 12"/>
                <a:gd name="T2" fmla="*/ 2 w 90"/>
                <a:gd name="T3" fmla="*/ 0 h 12"/>
                <a:gd name="T4" fmla="*/ 0 w 90"/>
                <a:gd name="T5" fmla="*/ 0 h 12"/>
                <a:gd name="T6" fmla="*/ 0 w 90"/>
                <a:gd name="T7" fmla="*/ 0 h 12"/>
                <a:gd name="T8" fmla="*/ 2 w 90"/>
                <a:gd name="T9" fmla="*/ 0 h 12"/>
                <a:gd name="T10" fmla="*/ 2 w 90"/>
                <a:gd name="T11" fmla="*/ 0 h 12"/>
                <a:gd name="T12" fmla="*/ 0 60000 65536"/>
                <a:gd name="T13" fmla="*/ 0 60000 65536"/>
                <a:gd name="T14" fmla="*/ 0 60000 65536"/>
                <a:gd name="T15" fmla="*/ 0 60000 65536"/>
                <a:gd name="T16" fmla="*/ 0 60000 65536"/>
                <a:gd name="T17" fmla="*/ 0 60000 65536"/>
                <a:gd name="T18" fmla="*/ 0 w 90"/>
                <a:gd name="T19" fmla="*/ 0 h 12"/>
                <a:gd name="T20" fmla="*/ 90 w 90"/>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90" h="12">
                  <a:moveTo>
                    <a:pt x="90" y="6"/>
                  </a:moveTo>
                  <a:lnTo>
                    <a:pt x="90" y="0"/>
                  </a:lnTo>
                  <a:lnTo>
                    <a:pt x="0" y="0"/>
                  </a:lnTo>
                  <a:lnTo>
                    <a:pt x="0" y="12"/>
                  </a:lnTo>
                  <a:lnTo>
                    <a:pt x="90" y="12"/>
                  </a:lnTo>
                  <a:lnTo>
                    <a:pt x="9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9" name="Freeform 47"/>
            <p:cNvSpPr>
              <a:spLocks/>
            </p:cNvSpPr>
            <p:nvPr/>
          </p:nvSpPr>
          <p:spPr bwMode="auto">
            <a:xfrm>
              <a:off x="5228" y="359"/>
              <a:ext cx="3" cy="5"/>
            </a:xfrm>
            <a:custGeom>
              <a:avLst/>
              <a:gdLst>
                <a:gd name="T0" fmla="*/ 0 w 5"/>
                <a:gd name="T1" fmla="*/ 0 h 12"/>
                <a:gd name="T2" fmla="*/ 1 w 5"/>
                <a:gd name="T3" fmla="*/ 0 h 12"/>
                <a:gd name="T4" fmla="*/ 1 w 5"/>
                <a:gd name="T5" fmla="*/ 0 h 12"/>
                <a:gd name="T6" fmla="*/ 1 w 5"/>
                <a:gd name="T7" fmla="*/ 0 h 12"/>
                <a:gd name="T8" fmla="*/ 0 w 5"/>
                <a:gd name="T9" fmla="*/ 0 h 12"/>
                <a:gd name="T10" fmla="*/ 0 w 5"/>
                <a:gd name="T11" fmla="*/ 0 h 12"/>
                <a:gd name="T12" fmla="*/ 0 60000 65536"/>
                <a:gd name="T13" fmla="*/ 0 60000 65536"/>
                <a:gd name="T14" fmla="*/ 0 60000 65536"/>
                <a:gd name="T15" fmla="*/ 0 60000 65536"/>
                <a:gd name="T16" fmla="*/ 0 60000 65536"/>
                <a:gd name="T17" fmla="*/ 0 60000 65536"/>
                <a:gd name="T18" fmla="*/ 0 w 5"/>
                <a:gd name="T19" fmla="*/ 0 h 12"/>
                <a:gd name="T20" fmla="*/ 5 w 5"/>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5" h="12">
                  <a:moveTo>
                    <a:pt x="0" y="12"/>
                  </a:moveTo>
                  <a:lnTo>
                    <a:pt x="3" y="9"/>
                  </a:lnTo>
                  <a:lnTo>
                    <a:pt x="5" y="6"/>
                  </a:lnTo>
                  <a:lnTo>
                    <a:pt x="3" y="2"/>
                  </a:lnTo>
                  <a:lnTo>
                    <a:pt x="0" y="0"/>
                  </a:ln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0" name="Freeform 48"/>
            <p:cNvSpPr>
              <a:spLocks/>
            </p:cNvSpPr>
            <p:nvPr/>
          </p:nvSpPr>
          <p:spPr bwMode="auto">
            <a:xfrm>
              <a:off x="4967" y="517"/>
              <a:ext cx="62" cy="74"/>
            </a:xfrm>
            <a:custGeom>
              <a:avLst/>
              <a:gdLst>
                <a:gd name="T0" fmla="*/ 1 w 125"/>
                <a:gd name="T1" fmla="*/ 0 h 147"/>
                <a:gd name="T2" fmla="*/ 1 w 125"/>
                <a:gd name="T3" fmla="*/ 1 h 147"/>
                <a:gd name="T4" fmla="*/ 0 w 125"/>
                <a:gd name="T5" fmla="*/ 3 h 147"/>
                <a:gd name="T6" fmla="*/ 0 w 125"/>
                <a:gd name="T7" fmla="*/ 3 h 147"/>
                <a:gd name="T8" fmla="*/ 0 w 125"/>
                <a:gd name="T9" fmla="*/ 3 h 147"/>
                <a:gd name="T10" fmla="*/ 0 w 125"/>
                <a:gd name="T11" fmla="*/ 3 h 147"/>
                <a:gd name="T12" fmla="*/ 0 w 125"/>
                <a:gd name="T13" fmla="*/ 3 h 147"/>
                <a:gd name="T14" fmla="*/ 0 w 125"/>
                <a:gd name="T15" fmla="*/ 2 h 147"/>
                <a:gd name="T16" fmla="*/ 0 w 125"/>
                <a:gd name="T17" fmla="*/ 2 h 147"/>
                <a:gd name="T18" fmla="*/ 0 w 125"/>
                <a:gd name="T19" fmla="*/ 2 h 147"/>
                <a:gd name="T20" fmla="*/ 0 w 125"/>
                <a:gd name="T21" fmla="*/ 1 h 147"/>
                <a:gd name="T22" fmla="*/ 1 w 125"/>
                <a:gd name="T23" fmla="*/ 1 h 147"/>
                <a:gd name="T24" fmla="*/ 1 w 125"/>
                <a:gd name="T25" fmla="*/ 1 h 147"/>
                <a:gd name="T26" fmla="*/ 1 w 125"/>
                <a:gd name="T27" fmla="*/ 1 h 147"/>
                <a:gd name="T28" fmla="*/ 1 w 125"/>
                <a:gd name="T29" fmla="*/ 0 h 14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5"/>
                <a:gd name="T46" fmla="*/ 0 h 147"/>
                <a:gd name="T47" fmla="*/ 125 w 125"/>
                <a:gd name="T48" fmla="*/ 147 h 14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5" h="147">
                  <a:moveTo>
                    <a:pt x="97" y="0"/>
                  </a:moveTo>
                  <a:lnTo>
                    <a:pt x="125" y="19"/>
                  </a:lnTo>
                  <a:lnTo>
                    <a:pt x="22" y="147"/>
                  </a:lnTo>
                  <a:lnTo>
                    <a:pt x="13" y="147"/>
                  </a:lnTo>
                  <a:lnTo>
                    <a:pt x="5" y="144"/>
                  </a:lnTo>
                  <a:lnTo>
                    <a:pt x="0" y="138"/>
                  </a:lnTo>
                  <a:lnTo>
                    <a:pt x="0" y="130"/>
                  </a:lnTo>
                  <a:lnTo>
                    <a:pt x="5" y="121"/>
                  </a:lnTo>
                  <a:lnTo>
                    <a:pt x="16" y="104"/>
                  </a:lnTo>
                  <a:lnTo>
                    <a:pt x="33" y="84"/>
                  </a:lnTo>
                  <a:lnTo>
                    <a:pt x="50" y="61"/>
                  </a:lnTo>
                  <a:lnTo>
                    <a:pt x="67" y="38"/>
                  </a:lnTo>
                  <a:lnTo>
                    <a:pt x="82" y="18"/>
                  </a:lnTo>
                  <a:lnTo>
                    <a:pt x="93" y="4"/>
                  </a:lnTo>
                  <a:lnTo>
                    <a:pt x="97" y="0"/>
                  </a:lnTo>
                  <a:close/>
                </a:path>
              </a:pathLst>
            </a:custGeom>
            <a:solidFill>
              <a:srgbClr val="9EB5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1" name="Freeform 49"/>
            <p:cNvSpPr>
              <a:spLocks/>
            </p:cNvSpPr>
            <p:nvPr/>
          </p:nvSpPr>
          <p:spPr bwMode="auto">
            <a:xfrm>
              <a:off x="4967" y="517"/>
              <a:ext cx="62" cy="74"/>
            </a:xfrm>
            <a:custGeom>
              <a:avLst/>
              <a:gdLst>
                <a:gd name="T0" fmla="*/ 1 w 125"/>
                <a:gd name="T1" fmla="*/ 0 h 147"/>
                <a:gd name="T2" fmla="*/ 1 w 125"/>
                <a:gd name="T3" fmla="*/ 1 h 147"/>
                <a:gd name="T4" fmla="*/ 0 w 125"/>
                <a:gd name="T5" fmla="*/ 3 h 147"/>
                <a:gd name="T6" fmla="*/ 0 w 125"/>
                <a:gd name="T7" fmla="*/ 3 h 147"/>
                <a:gd name="T8" fmla="*/ 0 w 125"/>
                <a:gd name="T9" fmla="*/ 3 h 147"/>
                <a:gd name="T10" fmla="*/ 0 w 125"/>
                <a:gd name="T11" fmla="*/ 3 h 147"/>
                <a:gd name="T12" fmla="*/ 0 w 125"/>
                <a:gd name="T13" fmla="*/ 3 h 147"/>
                <a:gd name="T14" fmla="*/ 0 w 125"/>
                <a:gd name="T15" fmla="*/ 3 h 147"/>
                <a:gd name="T16" fmla="*/ 0 w 125"/>
                <a:gd name="T17" fmla="*/ 3 h 147"/>
                <a:gd name="T18" fmla="*/ 0 w 125"/>
                <a:gd name="T19" fmla="*/ 2 h 147"/>
                <a:gd name="T20" fmla="*/ 0 w 125"/>
                <a:gd name="T21" fmla="*/ 2 h 147"/>
                <a:gd name="T22" fmla="*/ 0 w 125"/>
                <a:gd name="T23" fmla="*/ 2 h 147"/>
                <a:gd name="T24" fmla="*/ 0 w 125"/>
                <a:gd name="T25" fmla="*/ 1 h 147"/>
                <a:gd name="T26" fmla="*/ 1 w 125"/>
                <a:gd name="T27" fmla="*/ 1 h 147"/>
                <a:gd name="T28" fmla="*/ 1 w 125"/>
                <a:gd name="T29" fmla="*/ 1 h 147"/>
                <a:gd name="T30" fmla="*/ 1 w 125"/>
                <a:gd name="T31" fmla="*/ 1 h 147"/>
                <a:gd name="T32" fmla="*/ 1 w 125"/>
                <a:gd name="T33" fmla="*/ 0 h 1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5"/>
                <a:gd name="T52" fmla="*/ 0 h 147"/>
                <a:gd name="T53" fmla="*/ 125 w 125"/>
                <a:gd name="T54" fmla="*/ 147 h 14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5" h="147">
                  <a:moveTo>
                    <a:pt x="97" y="0"/>
                  </a:moveTo>
                  <a:lnTo>
                    <a:pt x="125" y="19"/>
                  </a:lnTo>
                  <a:lnTo>
                    <a:pt x="22" y="147"/>
                  </a:lnTo>
                  <a:lnTo>
                    <a:pt x="13" y="147"/>
                  </a:lnTo>
                  <a:lnTo>
                    <a:pt x="5" y="144"/>
                  </a:lnTo>
                  <a:lnTo>
                    <a:pt x="0" y="138"/>
                  </a:lnTo>
                  <a:lnTo>
                    <a:pt x="0" y="130"/>
                  </a:lnTo>
                  <a:lnTo>
                    <a:pt x="5" y="121"/>
                  </a:lnTo>
                  <a:lnTo>
                    <a:pt x="16" y="104"/>
                  </a:lnTo>
                  <a:lnTo>
                    <a:pt x="33" y="84"/>
                  </a:lnTo>
                  <a:lnTo>
                    <a:pt x="50" y="61"/>
                  </a:lnTo>
                  <a:lnTo>
                    <a:pt x="67" y="38"/>
                  </a:lnTo>
                  <a:lnTo>
                    <a:pt x="82" y="18"/>
                  </a:lnTo>
                  <a:lnTo>
                    <a:pt x="93" y="4"/>
                  </a:lnTo>
                  <a:lnTo>
                    <a:pt x="97" y="0"/>
                  </a:lnTo>
                </a:path>
              </a:pathLst>
            </a:custGeom>
            <a:solidFill>
              <a:schemeClr val="tx1"/>
            </a:solidFill>
            <a:ln w="0">
              <a:solidFill>
                <a:schemeClr val="accent1"/>
              </a:solidFill>
              <a:round/>
              <a:headEnd/>
              <a:tailEnd/>
            </a:ln>
          </p:spPr>
          <p:txBody>
            <a:bodyPr/>
            <a:lstStyle/>
            <a:p>
              <a:endParaRPr lang="en-US"/>
            </a:p>
          </p:txBody>
        </p:sp>
        <p:sp>
          <p:nvSpPr>
            <p:cNvPr id="23602" name="Freeform 50"/>
            <p:cNvSpPr>
              <a:spLocks/>
            </p:cNvSpPr>
            <p:nvPr/>
          </p:nvSpPr>
          <p:spPr bwMode="auto">
            <a:xfrm>
              <a:off x="5004" y="461"/>
              <a:ext cx="83" cy="74"/>
            </a:xfrm>
            <a:custGeom>
              <a:avLst/>
              <a:gdLst>
                <a:gd name="T0" fmla="*/ 1 w 166"/>
                <a:gd name="T1" fmla="*/ 0 h 148"/>
                <a:gd name="T2" fmla="*/ 1 w 166"/>
                <a:gd name="T3" fmla="*/ 1 h 148"/>
                <a:gd name="T4" fmla="*/ 1 w 166"/>
                <a:gd name="T5" fmla="*/ 1 h 148"/>
                <a:gd name="T6" fmla="*/ 1 w 166"/>
                <a:gd name="T7" fmla="*/ 1 h 148"/>
                <a:gd name="T8" fmla="*/ 1 w 166"/>
                <a:gd name="T9" fmla="*/ 1 h 148"/>
                <a:gd name="T10" fmla="*/ 1 w 166"/>
                <a:gd name="T11" fmla="*/ 1 h 148"/>
                <a:gd name="T12" fmla="*/ 0 w 166"/>
                <a:gd name="T13" fmla="*/ 2 h 148"/>
                <a:gd name="T14" fmla="*/ 1 w 166"/>
                <a:gd name="T15" fmla="*/ 2 h 148"/>
                <a:gd name="T16" fmla="*/ 1 w 166"/>
                <a:gd name="T17" fmla="*/ 3 h 148"/>
                <a:gd name="T18" fmla="*/ 1 w 166"/>
                <a:gd name="T19" fmla="*/ 3 h 148"/>
                <a:gd name="T20" fmla="*/ 2 w 166"/>
                <a:gd name="T21" fmla="*/ 3 h 148"/>
                <a:gd name="T22" fmla="*/ 2 w 166"/>
                <a:gd name="T23" fmla="*/ 3 h 148"/>
                <a:gd name="T24" fmla="*/ 2 w 166"/>
                <a:gd name="T25" fmla="*/ 3 h 148"/>
                <a:gd name="T26" fmla="*/ 3 w 166"/>
                <a:gd name="T27" fmla="*/ 2 h 148"/>
                <a:gd name="T28" fmla="*/ 3 w 166"/>
                <a:gd name="T29" fmla="*/ 2 h 148"/>
                <a:gd name="T30" fmla="*/ 3 w 166"/>
                <a:gd name="T31" fmla="*/ 1 h 148"/>
                <a:gd name="T32" fmla="*/ 3 w 166"/>
                <a:gd name="T33" fmla="*/ 1 h 148"/>
                <a:gd name="T34" fmla="*/ 3 w 166"/>
                <a:gd name="T35" fmla="*/ 1 h 148"/>
                <a:gd name="T36" fmla="*/ 3 w 166"/>
                <a:gd name="T37" fmla="*/ 1 h 148"/>
                <a:gd name="T38" fmla="*/ 2 w 166"/>
                <a:gd name="T39" fmla="*/ 1 h 148"/>
                <a:gd name="T40" fmla="*/ 2 w 166"/>
                <a:gd name="T41" fmla="*/ 1 h 148"/>
                <a:gd name="T42" fmla="*/ 2 w 166"/>
                <a:gd name="T43" fmla="*/ 1 h 148"/>
                <a:gd name="T44" fmla="*/ 1 w 166"/>
                <a:gd name="T45" fmla="*/ 1 h 148"/>
                <a:gd name="T46" fmla="*/ 1 w 166"/>
                <a:gd name="T47" fmla="*/ 1 h 148"/>
                <a:gd name="T48" fmla="*/ 1 w 166"/>
                <a:gd name="T49" fmla="*/ 0 h 1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6"/>
                <a:gd name="T76" fmla="*/ 0 h 148"/>
                <a:gd name="T77" fmla="*/ 166 w 166"/>
                <a:gd name="T78" fmla="*/ 148 h 1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6" h="148">
                  <a:moveTo>
                    <a:pt x="44" y="0"/>
                  </a:moveTo>
                  <a:lnTo>
                    <a:pt x="35" y="11"/>
                  </a:lnTo>
                  <a:lnTo>
                    <a:pt x="24" y="28"/>
                  </a:lnTo>
                  <a:lnTo>
                    <a:pt x="15" y="45"/>
                  </a:lnTo>
                  <a:lnTo>
                    <a:pt x="7" y="64"/>
                  </a:lnTo>
                  <a:lnTo>
                    <a:pt x="1" y="84"/>
                  </a:lnTo>
                  <a:lnTo>
                    <a:pt x="0" y="104"/>
                  </a:lnTo>
                  <a:lnTo>
                    <a:pt x="6" y="121"/>
                  </a:lnTo>
                  <a:lnTo>
                    <a:pt x="17" y="135"/>
                  </a:lnTo>
                  <a:lnTo>
                    <a:pt x="41" y="147"/>
                  </a:lnTo>
                  <a:lnTo>
                    <a:pt x="67" y="148"/>
                  </a:lnTo>
                  <a:lnTo>
                    <a:pt x="91" y="143"/>
                  </a:lnTo>
                  <a:lnTo>
                    <a:pt x="114" y="132"/>
                  </a:lnTo>
                  <a:lnTo>
                    <a:pt x="134" y="120"/>
                  </a:lnTo>
                  <a:lnTo>
                    <a:pt x="150" y="106"/>
                  </a:lnTo>
                  <a:lnTo>
                    <a:pt x="161" y="95"/>
                  </a:lnTo>
                  <a:lnTo>
                    <a:pt x="166" y="90"/>
                  </a:lnTo>
                  <a:lnTo>
                    <a:pt x="153" y="90"/>
                  </a:lnTo>
                  <a:lnTo>
                    <a:pt x="136" y="89"/>
                  </a:lnTo>
                  <a:lnTo>
                    <a:pt x="117" y="86"/>
                  </a:lnTo>
                  <a:lnTo>
                    <a:pt x="98" y="79"/>
                  </a:lnTo>
                  <a:lnTo>
                    <a:pt x="79" y="69"/>
                  </a:lnTo>
                  <a:lnTo>
                    <a:pt x="63" y="54"/>
                  </a:lnTo>
                  <a:lnTo>
                    <a:pt x="51" y="31"/>
                  </a:lnTo>
                  <a:lnTo>
                    <a:pt x="44" y="0"/>
                  </a:lnTo>
                  <a:close/>
                </a:path>
              </a:pathLst>
            </a:custGeom>
            <a:solidFill>
              <a:srgbClr val="9EB5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3" name="Freeform 51"/>
            <p:cNvSpPr>
              <a:spLocks/>
            </p:cNvSpPr>
            <p:nvPr/>
          </p:nvSpPr>
          <p:spPr bwMode="auto">
            <a:xfrm>
              <a:off x="5002" y="459"/>
              <a:ext cx="26" cy="71"/>
            </a:xfrm>
            <a:custGeom>
              <a:avLst/>
              <a:gdLst>
                <a:gd name="T0" fmla="*/ 1 w 52"/>
                <a:gd name="T1" fmla="*/ 3 h 141"/>
                <a:gd name="T2" fmla="*/ 1 w 52"/>
                <a:gd name="T3" fmla="*/ 3 h 141"/>
                <a:gd name="T4" fmla="*/ 1 w 52"/>
                <a:gd name="T5" fmla="*/ 2 h 141"/>
                <a:gd name="T6" fmla="*/ 1 w 52"/>
                <a:gd name="T7" fmla="*/ 2 h 141"/>
                <a:gd name="T8" fmla="*/ 1 w 52"/>
                <a:gd name="T9" fmla="*/ 2 h 141"/>
                <a:gd name="T10" fmla="*/ 1 w 52"/>
                <a:gd name="T11" fmla="*/ 2 h 141"/>
                <a:gd name="T12" fmla="*/ 1 w 52"/>
                <a:gd name="T13" fmla="*/ 1 h 141"/>
                <a:gd name="T14" fmla="*/ 1 w 52"/>
                <a:gd name="T15" fmla="*/ 1 h 141"/>
                <a:gd name="T16" fmla="*/ 1 w 52"/>
                <a:gd name="T17" fmla="*/ 1 h 141"/>
                <a:gd name="T18" fmla="*/ 1 w 52"/>
                <a:gd name="T19" fmla="*/ 1 h 141"/>
                <a:gd name="T20" fmla="*/ 1 w 52"/>
                <a:gd name="T21" fmla="*/ 0 h 141"/>
                <a:gd name="T22" fmla="*/ 1 w 52"/>
                <a:gd name="T23" fmla="*/ 1 h 141"/>
                <a:gd name="T24" fmla="*/ 1 w 52"/>
                <a:gd name="T25" fmla="*/ 1 h 141"/>
                <a:gd name="T26" fmla="*/ 1 w 52"/>
                <a:gd name="T27" fmla="*/ 1 h 141"/>
                <a:gd name="T28" fmla="*/ 1 w 52"/>
                <a:gd name="T29" fmla="*/ 2 h 141"/>
                <a:gd name="T30" fmla="*/ 1 w 52"/>
                <a:gd name="T31" fmla="*/ 2 h 141"/>
                <a:gd name="T32" fmla="*/ 0 w 52"/>
                <a:gd name="T33" fmla="*/ 2 h 141"/>
                <a:gd name="T34" fmla="*/ 1 w 52"/>
                <a:gd name="T35" fmla="*/ 2 h 141"/>
                <a:gd name="T36" fmla="*/ 1 w 52"/>
                <a:gd name="T37" fmla="*/ 3 h 141"/>
                <a:gd name="T38" fmla="*/ 1 w 52"/>
                <a:gd name="T39" fmla="*/ 3 h 141"/>
                <a:gd name="T40" fmla="*/ 1 w 52"/>
                <a:gd name="T41" fmla="*/ 3 h 1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2"/>
                <a:gd name="T64" fmla="*/ 0 h 141"/>
                <a:gd name="T65" fmla="*/ 52 w 52"/>
                <a:gd name="T66" fmla="*/ 141 h 1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2" h="141">
                  <a:moveTo>
                    <a:pt x="26" y="134"/>
                  </a:moveTo>
                  <a:lnTo>
                    <a:pt x="26" y="134"/>
                  </a:lnTo>
                  <a:lnTo>
                    <a:pt x="15" y="122"/>
                  </a:lnTo>
                  <a:lnTo>
                    <a:pt x="10" y="107"/>
                  </a:lnTo>
                  <a:lnTo>
                    <a:pt x="11" y="87"/>
                  </a:lnTo>
                  <a:lnTo>
                    <a:pt x="17" y="69"/>
                  </a:lnTo>
                  <a:lnTo>
                    <a:pt x="25" y="50"/>
                  </a:lnTo>
                  <a:lnTo>
                    <a:pt x="34" y="33"/>
                  </a:lnTo>
                  <a:lnTo>
                    <a:pt x="44" y="17"/>
                  </a:lnTo>
                  <a:lnTo>
                    <a:pt x="52" y="6"/>
                  </a:lnTo>
                  <a:lnTo>
                    <a:pt x="45" y="0"/>
                  </a:lnTo>
                  <a:lnTo>
                    <a:pt x="35" y="12"/>
                  </a:lnTo>
                  <a:lnTo>
                    <a:pt x="25" y="28"/>
                  </a:lnTo>
                  <a:lnTo>
                    <a:pt x="15" y="46"/>
                  </a:lnTo>
                  <a:lnTo>
                    <a:pt x="7" y="66"/>
                  </a:lnTo>
                  <a:lnTo>
                    <a:pt x="2" y="87"/>
                  </a:lnTo>
                  <a:lnTo>
                    <a:pt x="0" y="107"/>
                  </a:lnTo>
                  <a:lnTo>
                    <a:pt x="6" y="126"/>
                  </a:lnTo>
                  <a:lnTo>
                    <a:pt x="19" y="141"/>
                  </a:lnTo>
                  <a:lnTo>
                    <a:pt x="26" y="1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4" name="Freeform 52"/>
            <p:cNvSpPr>
              <a:spLocks/>
            </p:cNvSpPr>
            <p:nvPr/>
          </p:nvSpPr>
          <p:spPr bwMode="auto">
            <a:xfrm>
              <a:off x="5011" y="504"/>
              <a:ext cx="78" cy="34"/>
            </a:xfrm>
            <a:custGeom>
              <a:avLst/>
              <a:gdLst>
                <a:gd name="T0" fmla="*/ 3 w 156"/>
                <a:gd name="T1" fmla="*/ 1 h 68"/>
                <a:gd name="T2" fmla="*/ 3 w 156"/>
                <a:gd name="T3" fmla="*/ 1 h 68"/>
                <a:gd name="T4" fmla="*/ 3 w 156"/>
                <a:gd name="T5" fmla="*/ 1 h 68"/>
                <a:gd name="T6" fmla="*/ 3 w 156"/>
                <a:gd name="T7" fmla="*/ 1 h 68"/>
                <a:gd name="T8" fmla="*/ 2 w 156"/>
                <a:gd name="T9" fmla="*/ 1 h 68"/>
                <a:gd name="T10" fmla="*/ 2 w 156"/>
                <a:gd name="T11" fmla="*/ 1 h 68"/>
                <a:gd name="T12" fmla="*/ 1 w 156"/>
                <a:gd name="T13" fmla="*/ 1 h 68"/>
                <a:gd name="T14" fmla="*/ 1 w 156"/>
                <a:gd name="T15" fmla="*/ 1 h 68"/>
                <a:gd name="T16" fmla="*/ 1 w 156"/>
                <a:gd name="T17" fmla="*/ 1 h 68"/>
                <a:gd name="T18" fmla="*/ 1 w 156"/>
                <a:gd name="T19" fmla="*/ 1 h 68"/>
                <a:gd name="T20" fmla="*/ 0 w 156"/>
                <a:gd name="T21" fmla="*/ 1 h 68"/>
                <a:gd name="T22" fmla="*/ 1 w 156"/>
                <a:gd name="T23" fmla="*/ 1 h 68"/>
                <a:gd name="T24" fmla="*/ 1 w 156"/>
                <a:gd name="T25" fmla="*/ 1 h 68"/>
                <a:gd name="T26" fmla="*/ 1 w 156"/>
                <a:gd name="T27" fmla="*/ 1 h 68"/>
                <a:gd name="T28" fmla="*/ 2 w 156"/>
                <a:gd name="T29" fmla="*/ 1 h 68"/>
                <a:gd name="T30" fmla="*/ 2 w 156"/>
                <a:gd name="T31" fmla="*/ 1 h 68"/>
                <a:gd name="T32" fmla="*/ 3 w 156"/>
                <a:gd name="T33" fmla="*/ 1 h 68"/>
                <a:gd name="T34" fmla="*/ 3 w 156"/>
                <a:gd name="T35" fmla="*/ 1 h 68"/>
                <a:gd name="T36" fmla="*/ 3 w 156"/>
                <a:gd name="T37" fmla="*/ 1 h 68"/>
                <a:gd name="T38" fmla="*/ 3 w 156"/>
                <a:gd name="T39" fmla="*/ 0 h 68"/>
                <a:gd name="T40" fmla="*/ 3 w 156"/>
                <a:gd name="T41" fmla="*/ 1 h 68"/>
                <a:gd name="T42" fmla="*/ 3 w 156"/>
                <a:gd name="T43" fmla="*/ 1 h 68"/>
                <a:gd name="T44" fmla="*/ 3 w 156"/>
                <a:gd name="T45" fmla="*/ 0 h 68"/>
                <a:gd name="T46" fmla="*/ 3 w 156"/>
                <a:gd name="T47" fmla="*/ 0 h 68"/>
                <a:gd name="T48" fmla="*/ 3 w 156"/>
                <a:gd name="T49" fmla="*/ 1 h 68"/>
                <a:gd name="T50" fmla="*/ 3 w 156"/>
                <a:gd name="T51" fmla="*/ 1 h 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6"/>
                <a:gd name="T79" fmla="*/ 0 h 68"/>
                <a:gd name="T80" fmla="*/ 156 w 156"/>
                <a:gd name="T81" fmla="*/ 68 h 6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6" h="68">
                  <a:moveTo>
                    <a:pt x="152" y="9"/>
                  </a:moveTo>
                  <a:lnTo>
                    <a:pt x="147" y="2"/>
                  </a:lnTo>
                  <a:lnTo>
                    <a:pt x="144" y="7"/>
                  </a:lnTo>
                  <a:lnTo>
                    <a:pt x="132" y="17"/>
                  </a:lnTo>
                  <a:lnTo>
                    <a:pt x="117" y="30"/>
                  </a:lnTo>
                  <a:lnTo>
                    <a:pt x="98" y="43"/>
                  </a:lnTo>
                  <a:lnTo>
                    <a:pt x="76" y="53"/>
                  </a:lnTo>
                  <a:lnTo>
                    <a:pt x="53" y="59"/>
                  </a:lnTo>
                  <a:lnTo>
                    <a:pt x="29" y="58"/>
                  </a:lnTo>
                  <a:lnTo>
                    <a:pt x="7" y="46"/>
                  </a:lnTo>
                  <a:lnTo>
                    <a:pt x="0" y="53"/>
                  </a:lnTo>
                  <a:lnTo>
                    <a:pt x="26" y="67"/>
                  </a:lnTo>
                  <a:lnTo>
                    <a:pt x="53" y="68"/>
                  </a:lnTo>
                  <a:lnTo>
                    <a:pt x="78" y="62"/>
                  </a:lnTo>
                  <a:lnTo>
                    <a:pt x="102" y="52"/>
                  </a:lnTo>
                  <a:lnTo>
                    <a:pt x="122" y="39"/>
                  </a:lnTo>
                  <a:lnTo>
                    <a:pt x="139" y="24"/>
                  </a:lnTo>
                  <a:lnTo>
                    <a:pt x="151" y="14"/>
                  </a:lnTo>
                  <a:lnTo>
                    <a:pt x="156" y="7"/>
                  </a:lnTo>
                  <a:lnTo>
                    <a:pt x="152" y="0"/>
                  </a:lnTo>
                  <a:lnTo>
                    <a:pt x="156" y="7"/>
                  </a:lnTo>
                  <a:lnTo>
                    <a:pt x="156" y="4"/>
                  </a:lnTo>
                  <a:lnTo>
                    <a:pt x="154" y="0"/>
                  </a:lnTo>
                  <a:lnTo>
                    <a:pt x="149" y="0"/>
                  </a:lnTo>
                  <a:lnTo>
                    <a:pt x="147" y="2"/>
                  </a:lnTo>
                  <a:lnTo>
                    <a:pt x="152"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5" name="Freeform 53"/>
            <p:cNvSpPr>
              <a:spLocks/>
            </p:cNvSpPr>
            <p:nvPr/>
          </p:nvSpPr>
          <p:spPr bwMode="auto">
            <a:xfrm>
              <a:off x="5024" y="459"/>
              <a:ext cx="63" cy="50"/>
            </a:xfrm>
            <a:custGeom>
              <a:avLst/>
              <a:gdLst>
                <a:gd name="T0" fmla="*/ 0 w 127"/>
                <a:gd name="T1" fmla="*/ 1 h 100"/>
                <a:gd name="T2" fmla="*/ 0 w 127"/>
                <a:gd name="T3" fmla="*/ 1 h 100"/>
                <a:gd name="T4" fmla="*/ 0 w 127"/>
                <a:gd name="T5" fmla="*/ 1 h 100"/>
                <a:gd name="T6" fmla="*/ 0 w 127"/>
                <a:gd name="T7" fmla="*/ 1 h 100"/>
                <a:gd name="T8" fmla="*/ 0 w 127"/>
                <a:gd name="T9" fmla="*/ 2 h 100"/>
                <a:gd name="T10" fmla="*/ 0 w 127"/>
                <a:gd name="T11" fmla="*/ 2 h 100"/>
                <a:gd name="T12" fmla="*/ 1 w 127"/>
                <a:gd name="T13" fmla="*/ 2 h 100"/>
                <a:gd name="T14" fmla="*/ 1 w 127"/>
                <a:gd name="T15" fmla="*/ 2 h 100"/>
                <a:gd name="T16" fmla="*/ 1 w 127"/>
                <a:gd name="T17" fmla="*/ 2 h 100"/>
                <a:gd name="T18" fmla="*/ 1 w 127"/>
                <a:gd name="T19" fmla="*/ 2 h 100"/>
                <a:gd name="T20" fmla="*/ 1 w 127"/>
                <a:gd name="T21" fmla="*/ 2 h 100"/>
                <a:gd name="T22" fmla="*/ 1 w 127"/>
                <a:gd name="T23" fmla="*/ 2 h 100"/>
                <a:gd name="T24" fmla="*/ 1 w 127"/>
                <a:gd name="T25" fmla="*/ 2 h 100"/>
                <a:gd name="T26" fmla="*/ 1 w 127"/>
                <a:gd name="T27" fmla="*/ 2 h 100"/>
                <a:gd name="T28" fmla="*/ 0 w 127"/>
                <a:gd name="T29" fmla="*/ 2 h 100"/>
                <a:gd name="T30" fmla="*/ 0 w 127"/>
                <a:gd name="T31" fmla="*/ 2 h 100"/>
                <a:gd name="T32" fmla="*/ 0 w 127"/>
                <a:gd name="T33" fmla="*/ 1 h 100"/>
                <a:gd name="T34" fmla="*/ 0 w 127"/>
                <a:gd name="T35" fmla="*/ 1 h 100"/>
                <a:gd name="T36" fmla="*/ 0 w 127"/>
                <a:gd name="T37" fmla="*/ 1 h 100"/>
                <a:gd name="T38" fmla="*/ 0 w 127"/>
                <a:gd name="T39" fmla="*/ 1 h 100"/>
                <a:gd name="T40" fmla="*/ 0 w 127"/>
                <a:gd name="T41" fmla="*/ 1 h 100"/>
                <a:gd name="T42" fmla="*/ 0 w 127"/>
                <a:gd name="T43" fmla="*/ 1 h 100"/>
                <a:gd name="T44" fmla="*/ 0 w 127"/>
                <a:gd name="T45" fmla="*/ 0 h 100"/>
                <a:gd name="T46" fmla="*/ 0 w 127"/>
                <a:gd name="T47" fmla="*/ 1 h 100"/>
                <a:gd name="T48" fmla="*/ 0 w 127"/>
                <a:gd name="T49" fmla="*/ 1 h 100"/>
                <a:gd name="T50" fmla="*/ 0 w 127"/>
                <a:gd name="T51" fmla="*/ 1 h 1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7"/>
                <a:gd name="T79" fmla="*/ 0 h 100"/>
                <a:gd name="T80" fmla="*/ 127 w 127"/>
                <a:gd name="T81" fmla="*/ 100 h 10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7" h="100">
                  <a:moveTo>
                    <a:pt x="8" y="8"/>
                  </a:moveTo>
                  <a:lnTo>
                    <a:pt x="0" y="5"/>
                  </a:lnTo>
                  <a:lnTo>
                    <a:pt x="7" y="37"/>
                  </a:lnTo>
                  <a:lnTo>
                    <a:pt x="21" y="63"/>
                  </a:lnTo>
                  <a:lnTo>
                    <a:pt x="38" y="79"/>
                  </a:lnTo>
                  <a:lnTo>
                    <a:pt x="57" y="89"/>
                  </a:lnTo>
                  <a:lnTo>
                    <a:pt x="77" y="96"/>
                  </a:lnTo>
                  <a:lnTo>
                    <a:pt x="97" y="98"/>
                  </a:lnTo>
                  <a:lnTo>
                    <a:pt x="114" y="100"/>
                  </a:lnTo>
                  <a:lnTo>
                    <a:pt x="127" y="99"/>
                  </a:lnTo>
                  <a:lnTo>
                    <a:pt x="127" y="90"/>
                  </a:lnTo>
                  <a:lnTo>
                    <a:pt x="114" y="89"/>
                  </a:lnTo>
                  <a:lnTo>
                    <a:pt x="97" y="89"/>
                  </a:lnTo>
                  <a:lnTo>
                    <a:pt x="80" y="87"/>
                  </a:lnTo>
                  <a:lnTo>
                    <a:pt x="61" y="80"/>
                  </a:lnTo>
                  <a:lnTo>
                    <a:pt x="43" y="69"/>
                  </a:lnTo>
                  <a:lnTo>
                    <a:pt x="28" y="56"/>
                  </a:lnTo>
                  <a:lnTo>
                    <a:pt x="16" y="35"/>
                  </a:lnTo>
                  <a:lnTo>
                    <a:pt x="9" y="5"/>
                  </a:lnTo>
                  <a:lnTo>
                    <a:pt x="1" y="2"/>
                  </a:lnTo>
                  <a:lnTo>
                    <a:pt x="9" y="5"/>
                  </a:lnTo>
                  <a:lnTo>
                    <a:pt x="8" y="2"/>
                  </a:lnTo>
                  <a:lnTo>
                    <a:pt x="5" y="0"/>
                  </a:lnTo>
                  <a:lnTo>
                    <a:pt x="1" y="2"/>
                  </a:lnTo>
                  <a:lnTo>
                    <a:pt x="0" y="5"/>
                  </a:lnTo>
                  <a:lnTo>
                    <a:pt x="8"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6" name="Freeform 54"/>
            <p:cNvSpPr>
              <a:spLocks/>
            </p:cNvSpPr>
            <p:nvPr/>
          </p:nvSpPr>
          <p:spPr bwMode="auto">
            <a:xfrm>
              <a:off x="5107" y="312"/>
              <a:ext cx="83" cy="111"/>
            </a:xfrm>
            <a:custGeom>
              <a:avLst/>
              <a:gdLst>
                <a:gd name="T0" fmla="*/ 3 w 166"/>
                <a:gd name="T1" fmla="*/ 0 h 222"/>
                <a:gd name="T2" fmla="*/ 0 w 166"/>
                <a:gd name="T3" fmla="*/ 4 h 222"/>
                <a:gd name="T4" fmla="*/ 1 w 166"/>
                <a:gd name="T5" fmla="*/ 4 h 222"/>
                <a:gd name="T6" fmla="*/ 1 w 166"/>
                <a:gd name="T7" fmla="*/ 4 h 222"/>
                <a:gd name="T8" fmla="*/ 1 w 166"/>
                <a:gd name="T9" fmla="*/ 4 h 222"/>
                <a:gd name="T10" fmla="*/ 1 w 166"/>
                <a:gd name="T11" fmla="*/ 4 h 222"/>
                <a:gd name="T12" fmla="*/ 1 w 166"/>
                <a:gd name="T13" fmla="*/ 4 h 222"/>
                <a:gd name="T14" fmla="*/ 1 w 166"/>
                <a:gd name="T15" fmla="*/ 3 h 222"/>
                <a:gd name="T16" fmla="*/ 2 w 166"/>
                <a:gd name="T17" fmla="*/ 3 h 222"/>
                <a:gd name="T18" fmla="*/ 2 w 166"/>
                <a:gd name="T19" fmla="*/ 2 h 222"/>
                <a:gd name="T20" fmla="*/ 2 w 166"/>
                <a:gd name="T21" fmla="*/ 2 h 222"/>
                <a:gd name="T22" fmla="*/ 3 w 166"/>
                <a:gd name="T23" fmla="*/ 1 h 222"/>
                <a:gd name="T24" fmla="*/ 3 w 166"/>
                <a:gd name="T25" fmla="*/ 1 h 222"/>
                <a:gd name="T26" fmla="*/ 3 w 166"/>
                <a:gd name="T27" fmla="*/ 1 h 222"/>
                <a:gd name="T28" fmla="*/ 3 w 166"/>
                <a:gd name="T29" fmla="*/ 0 h 2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6"/>
                <a:gd name="T46" fmla="*/ 0 h 222"/>
                <a:gd name="T47" fmla="*/ 166 w 166"/>
                <a:gd name="T48" fmla="*/ 222 h 22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6" h="222">
                  <a:moveTo>
                    <a:pt x="166" y="0"/>
                  </a:moveTo>
                  <a:lnTo>
                    <a:pt x="0" y="205"/>
                  </a:lnTo>
                  <a:lnTo>
                    <a:pt x="1" y="208"/>
                  </a:lnTo>
                  <a:lnTo>
                    <a:pt x="3" y="216"/>
                  </a:lnTo>
                  <a:lnTo>
                    <a:pt x="9" y="222"/>
                  </a:lnTo>
                  <a:lnTo>
                    <a:pt x="18" y="221"/>
                  </a:lnTo>
                  <a:lnTo>
                    <a:pt x="30" y="209"/>
                  </a:lnTo>
                  <a:lnTo>
                    <a:pt x="48" y="185"/>
                  </a:lnTo>
                  <a:lnTo>
                    <a:pt x="72" y="153"/>
                  </a:lnTo>
                  <a:lnTo>
                    <a:pt x="98" y="116"/>
                  </a:lnTo>
                  <a:lnTo>
                    <a:pt x="123" y="80"/>
                  </a:lnTo>
                  <a:lnTo>
                    <a:pt x="144" y="49"/>
                  </a:lnTo>
                  <a:lnTo>
                    <a:pt x="159" y="27"/>
                  </a:lnTo>
                  <a:lnTo>
                    <a:pt x="164" y="19"/>
                  </a:lnTo>
                  <a:lnTo>
                    <a:pt x="166" y="0"/>
                  </a:lnTo>
                  <a:close/>
                </a:path>
              </a:pathLst>
            </a:custGeom>
            <a:solidFill>
              <a:srgbClr val="FFB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7" name="Freeform 55"/>
            <p:cNvSpPr>
              <a:spLocks/>
            </p:cNvSpPr>
            <p:nvPr/>
          </p:nvSpPr>
          <p:spPr bwMode="auto">
            <a:xfrm>
              <a:off x="5104" y="310"/>
              <a:ext cx="88" cy="107"/>
            </a:xfrm>
            <a:custGeom>
              <a:avLst/>
              <a:gdLst>
                <a:gd name="T0" fmla="*/ 1 w 176"/>
                <a:gd name="T1" fmla="*/ 4 h 214"/>
                <a:gd name="T2" fmla="*/ 1 w 176"/>
                <a:gd name="T3" fmla="*/ 4 h 214"/>
                <a:gd name="T4" fmla="*/ 3 w 176"/>
                <a:gd name="T5" fmla="*/ 1 h 214"/>
                <a:gd name="T6" fmla="*/ 3 w 176"/>
                <a:gd name="T7" fmla="*/ 0 h 214"/>
                <a:gd name="T8" fmla="*/ 1 w 176"/>
                <a:gd name="T9" fmla="*/ 4 h 214"/>
                <a:gd name="T10" fmla="*/ 0 w 176"/>
                <a:gd name="T11" fmla="*/ 4 h 214"/>
                <a:gd name="T12" fmla="*/ 1 w 176"/>
                <a:gd name="T13" fmla="*/ 4 h 214"/>
                <a:gd name="T14" fmla="*/ 0 w 176"/>
                <a:gd name="T15" fmla="*/ 4 h 214"/>
                <a:gd name="T16" fmla="*/ 1 w 176"/>
                <a:gd name="T17" fmla="*/ 4 h 214"/>
                <a:gd name="T18" fmla="*/ 1 w 176"/>
                <a:gd name="T19" fmla="*/ 4 h 214"/>
                <a:gd name="T20" fmla="*/ 1 w 176"/>
                <a:gd name="T21" fmla="*/ 4 h 214"/>
                <a:gd name="T22" fmla="*/ 1 w 176"/>
                <a:gd name="T23" fmla="*/ 4 h 2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
                <a:gd name="T37" fmla="*/ 0 h 214"/>
                <a:gd name="T38" fmla="*/ 176 w 176"/>
                <a:gd name="T39" fmla="*/ 214 h 2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 h="214">
                  <a:moveTo>
                    <a:pt x="12" y="209"/>
                  </a:moveTo>
                  <a:lnTo>
                    <a:pt x="11" y="212"/>
                  </a:lnTo>
                  <a:lnTo>
                    <a:pt x="176" y="7"/>
                  </a:lnTo>
                  <a:lnTo>
                    <a:pt x="167" y="0"/>
                  </a:lnTo>
                  <a:lnTo>
                    <a:pt x="1" y="205"/>
                  </a:lnTo>
                  <a:lnTo>
                    <a:pt x="0" y="209"/>
                  </a:lnTo>
                  <a:lnTo>
                    <a:pt x="1" y="205"/>
                  </a:lnTo>
                  <a:lnTo>
                    <a:pt x="0" y="210"/>
                  </a:lnTo>
                  <a:lnTo>
                    <a:pt x="3" y="213"/>
                  </a:lnTo>
                  <a:lnTo>
                    <a:pt x="7" y="214"/>
                  </a:lnTo>
                  <a:lnTo>
                    <a:pt x="11" y="212"/>
                  </a:lnTo>
                  <a:lnTo>
                    <a:pt x="12" y="20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8" name="Freeform 56"/>
            <p:cNvSpPr>
              <a:spLocks/>
            </p:cNvSpPr>
            <p:nvPr/>
          </p:nvSpPr>
          <p:spPr bwMode="auto">
            <a:xfrm>
              <a:off x="5104" y="414"/>
              <a:ext cx="13" cy="12"/>
            </a:xfrm>
            <a:custGeom>
              <a:avLst/>
              <a:gdLst>
                <a:gd name="T0" fmla="*/ 0 w 27"/>
                <a:gd name="T1" fmla="*/ 1 h 23"/>
                <a:gd name="T2" fmla="*/ 0 w 27"/>
                <a:gd name="T3" fmla="*/ 1 h 23"/>
                <a:gd name="T4" fmla="*/ 0 w 27"/>
                <a:gd name="T5" fmla="*/ 1 h 23"/>
                <a:gd name="T6" fmla="*/ 0 w 27"/>
                <a:gd name="T7" fmla="*/ 1 h 23"/>
                <a:gd name="T8" fmla="*/ 0 w 27"/>
                <a:gd name="T9" fmla="*/ 1 h 23"/>
                <a:gd name="T10" fmla="*/ 0 w 27"/>
                <a:gd name="T11" fmla="*/ 0 h 23"/>
                <a:gd name="T12" fmla="*/ 0 w 27"/>
                <a:gd name="T13" fmla="*/ 0 h 23"/>
                <a:gd name="T14" fmla="*/ 0 w 27"/>
                <a:gd name="T15" fmla="*/ 1 h 23"/>
                <a:gd name="T16" fmla="*/ 0 w 27"/>
                <a:gd name="T17" fmla="*/ 1 h 23"/>
                <a:gd name="T18" fmla="*/ 0 w 27"/>
                <a:gd name="T19" fmla="*/ 1 h 23"/>
                <a:gd name="T20" fmla="*/ 0 w 27"/>
                <a:gd name="T21" fmla="*/ 1 h 23"/>
                <a:gd name="T22" fmla="*/ 0 w 27"/>
                <a:gd name="T23" fmla="*/ 1 h 23"/>
                <a:gd name="T24" fmla="*/ 0 w 27"/>
                <a:gd name="T25" fmla="*/ 1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23"/>
                <a:gd name="T41" fmla="*/ 27 w 27"/>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23">
                  <a:moveTo>
                    <a:pt x="22" y="11"/>
                  </a:moveTo>
                  <a:lnTo>
                    <a:pt x="22" y="11"/>
                  </a:lnTo>
                  <a:lnTo>
                    <a:pt x="16" y="11"/>
                  </a:lnTo>
                  <a:lnTo>
                    <a:pt x="14" y="9"/>
                  </a:lnTo>
                  <a:lnTo>
                    <a:pt x="13" y="2"/>
                  </a:lnTo>
                  <a:lnTo>
                    <a:pt x="12" y="0"/>
                  </a:lnTo>
                  <a:lnTo>
                    <a:pt x="0" y="0"/>
                  </a:lnTo>
                  <a:lnTo>
                    <a:pt x="1" y="4"/>
                  </a:lnTo>
                  <a:lnTo>
                    <a:pt x="5" y="14"/>
                  </a:lnTo>
                  <a:lnTo>
                    <a:pt x="14" y="23"/>
                  </a:lnTo>
                  <a:lnTo>
                    <a:pt x="27" y="20"/>
                  </a:lnTo>
                  <a:lnTo>
                    <a:pt x="22"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9" name="Freeform 57"/>
            <p:cNvSpPr>
              <a:spLocks/>
            </p:cNvSpPr>
            <p:nvPr/>
          </p:nvSpPr>
          <p:spPr bwMode="auto">
            <a:xfrm>
              <a:off x="5115" y="319"/>
              <a:ext cx="77" cy="106"/>
            </a:xfrm>
            <a:custGeom>
              <a:avLst/>
              <a:gdLst>
                <a:gd name="T0" fmla="*/ 3 w 154"/>
                <a:gd name="T1" fmla="*/ 1 h 211"/>
                <a:gd name="T2" fmla="*/ 3 w 154"/>
                <a:gd name="T3" fmla="*/ 1 h 211"/>
                <a:gd name="T4" fmla="*/ 3 w 154"/>
                <a:gd name="T5" fmla="*/ 1 h 211"/>
                <a:gd name="T6" fmla="*/ 2 w 154"/>
                <a:gd name="T7" fmla="*/ 1 h 211"/>
                <a:gd name="T8" fmla="*/ 2 w 154"/>
                <a:gd name="T9" fmla="*/ 1 h 211"/>
                <a:gd name="T10" fmla="*/ 1 w 154"/>
                <a:gd name="T11" fmla="*/ 2 h 211"/>
                <a:gd name="T12" fmla="*/ 1 w 154"/>
                <a:gd name="T13" fmla="*/ 3 h 211"/>
                <a:gd name="T14" fmla="*/ 1 w 154"/>
                <a:gd name="T15" fmla="*/ 3 h 211"/>
                <a:gd name="T16" fmla="*/ 1 w 154"/>
                <a:gd name="T17" fmla="*/ 3 h 211"/>
                <a:gd name="T18" fmla="*/ 0 w 154"/>
                <a:gd name="T19" fmla="*/ 4 h 211"/>
                <a:gd name="T20" fmla="*/ 1 w 154"/>
                <a:gd name="T21" fmla="*/ 4 h 211"/>
                <a:gd name="T22" fmla="*/ 1 w 154"/>
                <a:gd name="T23" fmla="*/ 4 h 211"/>
                <a:gd name="T24" fmla="*/ 1 w 154"/>
                <a:gd name="T25" fmla="*/ 3 h 211"/>
                <a:gd name="T26" fmla="*/ 1 w 154"/>
                <a:gd name="T27" fmla="*/ 3 h 211"/>
                <a:gd name="T28" fmla="*/ 1 w 154"/>
                <a:gd name="T29" fmla="*/ 2 h 211"/>
                <a:gd name="T30" fmla="*/ 2 w 154"/>
                <a:gd name="T31" fmla="*/ 2 h 211"/>
                <a:gd name="T32" fmla="*/ 3 w 154"/>
                <a:gd name="T33" fmla="*/ 1 h 211"/>
                <a:gd name="T34" fmla="*/ 3 w 154"/>
                <a:gd name="T35" fmla="*/ 1 h 211"/>
                <a:gd name="T36" fmla="*/ 3 w 154"/>
                <a:gd name="T37" fmla="*/ 1 h 211"/>
                <a:gd name="T38" fmla="*/ 3 w 154"/>
                <a:gd name="T39" fmla="*/ 1 h 211"/>
                <a:gd name="T40" fmla="*/ 3 w 154"/>
                <a:gd name="T41" fmla="*/ 1 h 211"/>
                <a:gd name="T42" fmla="*/ 3 w 154"/>
                <a:gd name="T43" fmla="*/ 1 h 211"/>
                <a:gd name="T44" fmla="*/ 3 w 154"/>
                <a:gd name="T45" fmla="*/ 1 h 211"/>
                <a:gd name="T46" fmla="*/ 3 w 154"/>
                <a:gd name="T47" fmla="*/ 0 h 211"/>
                <a:gd name="T48" fmla="*/ 3 w 154"/>
                <a:gd name="T49" fmla="*/ 1 h 211"/>
                <a:gd name="T50" fmla="*/ 3 w 154"/>
                <a:gd name="T51" fmla="*/ 1 h 21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4"/>
                <a:gd name="T79" fmla="*/ 0 h 211"/>
                <a:gd name="T80" fmla="*/ 154 w 154"/>
                <a:gd name="T81" fmla="*/ 211 h 21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4" h="211">
                  <a:moveTo>
                    <a:pt x="143" y="5"/>
                  </a:moveTo>
                  <a:lnTo>
                    <a:pt x="144" y="2"/>
                  </a:lnTo>
                  <a:lnTo>
                    <a:pt x="138" y="10"/>
                  </a:lnTo>
                  <a:lnTo>
                    <a:pt x="123" y="32"/>
                  </a:lnTo>
                  <a:lnTo>
                    <a:pt x="102" y="63"/>
                  </a:lnTo>
                  <a:lnTo>
                    <a:pt x="77" y="99"/>
                  </a:lnTo>
                  <a:lnTo>
                    <a:pt x="52" y="135"/>
                  </a:lnTo>
                  <a:lnTo>
                    <a:pt x="28" y="168"/>
                  </a:lnTo>
                  <a:lnTo>
                    <a:pt x="9" y="192"/>
                  </a:lnTo>
                  <a:lnTo>
                    <a:pt x="0" y="202"/>
                  </a:lnTo>
                  <a:lnTo>
                    <a:pt x="5" y="211"/>
                  </a:lnTo>
                  <a:lnTo>
                    <a:pt x="18" y="199"/>
                  </a:lnTo>
                  <a:lnTo>
                    <a:pt x="37" y="175"/>
                  </a:lnTo>
                  <a:lnTo>
                    <a:pt x="61" y="142"/>
                  </a:lnTo>
                  <a:lnTo>
                    <a:pt x="86" y="106"/>
                  </a:lnTo>
                  <a:lnTo>
                    <a:pt x="112" y="70"/>
                  </a:lnTo>
                  <a:lnTo>
                    <a:pt x="132" y="39"/>
                  </a:lnTo>
                  <a:lnTo>
                    <a:pt x="147" y="17"/>
                  </a:lnTo>
                  <a:lnTo>
                    <a:pt x="153" y="9"/>
                  </a:lnTo>
                  <a:lnTo>
                    <a:pt x="154" y="5"/>
                  </a:lnTo>
                  <a:lnTo>
                    <a:pt x="153" y="9"/>
                  </a:lnTo>
                  <a:lnTo>
                    <a:pt x="154" y="4"/>
                  </a:lnTo>
                  <a:lnTo>
                    <a:pt x="152" y="1"/>
                  </a:lnTo>
                  <a:lnTo>
                    <a:pt x="148" y="0"/>
                  </a:lnTo>
                  <a:lnTo>
                    <a:pt x="144" y="2"/>
                  </a:lnTo>
                  <a:lnTo>
                    <a:pt x="143"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10" name="Freeform 58"/>
            <p:cNvSpPr>
              <a:spLocks/>
            </p:cNvSpPr>
            <p:nvPr/>
          </p:nvSpPr>
          <p:spPr bwMode="auto">
            <a:xfrm>
              <a:off x="5186" y="309"/>
              <a:ext cx="7" cy="13"/>
            </a:xfrm>
            <a:custGeom>
              <a:avLst/>
              <a:gdLst>
                <a:gd name="T0" fmla="*/ 1 w 12"/>
                <a:gd name="T1" fmla="*/ 1 h 25"/>
                <a:gd name="T2" fmla="*/ 1 w 12"/>
                <a:gd name="T3" fmla="*/ 1 h 25"/>
                <a:gd name="T4" fmla="*/ 0 w 12"/>
                <a:gd name="T5" fmla="*/ 1 h 25"/>
                <a:gd name="T6" fmla="*/ 1 w 12"/>
                <a:gd name="T7" fmla="*/ 1 h 25"/>
                <a:gd name="T8" fmla="*/ 1 w 12"/>
                <a:gd name="T9" fmla="*/ 1 h 25"/>
                <a:gd name="T10" fmla="*/ 1 w 12"/>
                <a:gd name="T11" fmla="*/ 1 h 25"/>
                <a:gd name="T12" fmla="*/ 1 w 12"/>
                <a:gd name="T13" fmla="*/ 1 h 25"/>
                <a:gd name="T14" fmla="*/ 1 w 12"/>
                <a:gd name="T15" fmla="*/ 1 h 25"/>
                <a:gd name="T16" fmla="*/ 1 w 12"/>
                <a:gd name="T17" fmla="*/ 0 h 25"/>
                <a:gd name="T18" fmla="*/ 1 w 12"/>
                <a:gd name="T19" fmla="*/ 1 h 25"/>
                <a:gd name="T20" fmla="*/ 1 w 12"/>
                <a:gd name="T21" fmla="*/ 1 h 25"/>
                <a:gd name="T22" fmla="*/ 1 w 12"/>
                <a:gd name="T23" fmla="*/ 1 h 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
                <a:gd name="T37" fmla="*/ 0 h 25"/>
                <a:gd name="T38" fmla="*/ 12 w 12"/>
                <a:gd name="T39" fmla="*/ 25 h 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 h="25">
                  <a:moveTo>
                    <a:pt x="11" y="9"/>
                  </a:moveTo>
                  <a:lnTo>
                    <a:pt x="1" y="6"/>
                  </a:lnTo>
                  <a:lnTo>
                    <a:pt x="0" y="25"/>
                  </a:lnTo>
                  <a:lnTo>
                    <a:pt x="11" y="25"/>
                  </a:lnTo>
                  <a:lnTo>
                    <a:pt x="12" y="6"/>
                  </a:lnTo>
                  <a:lnTo>
                    <a:pt x="2" y="2"/>
                  </a:lnTo>
                  <a:lnTo>
                    <a:pt x="12" y="6"/>
                  </a:lnTo>
                  <a:lnTo>
                    <a:pt x="10" y="2"/>
                  </a:lnTo>
                  <a:lnTo>
                    <a:pt x="7" y="0"/>
                  </a:lnTo>
                  <a:lnTo>
                    <a:pt x="3" y="2"/>
                  </a:lnTo>
                  <a:lnTo>
                    <a:pt x="1" y="6"/>
                  </a:lnTo>
                  <a:lnTo>
                    <a:pt x="11"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 name="Title 1"/>
          <p:cNvSpPr>
            <a:spLocks noGrp="1"/>
          </p:cNvSpPr>
          <p:nvPr>
            <p:ph type="title"/>
          </p:nvPr>
        </p:nvSpPr>
        <p:spPr>
          <a:xfrm>
            <a:off x="1948829" y="577852"/>
            <a:ext cx="6452212" cy="1320800"/>
          </a:xfrm>
        </p:spPr>
        <p:txBody>
          <a:bodyPr/>
          <a:lstStyle/>
          <a:p>
            <a:r>
              <a:rPr lang="en-US" altLang="en-US" b="1" dirty="0"/>
              <a:t>Basic Behavioral Principles</a:t>
            </a:r>
            <a:br>
              <a:rPr lang="en-US" altLang="en-US" b="1" dirty="0"/>
            </a:br>
            <a:endParaRPr lang="en-US" dirty="0"/>
          </a:p>
        </p:txBody>
      </p:sp>
    </p:spTree>
    <p:extLst>
      <p:ext uri="{BB962C8B-B14F-4D97-AF65-F5344CB8AC3E}">
        <p14:creationId xmlns:p14="http://schemas.microsoft.com/office/powerpoint/2010/main" val="23715609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126" y="2236379"/>
            <a:ext cx="10515600" cy="2095591"/>
          </a:xfrm>
        </p:spPr>
        <p:txBody>
          <a:bodyPr/>
          <a:lstStyle/>
          <a:p>
            <a:pPr algn="ctr"/>
            <a:r>
              <a:rPr lang="en-US" dirty="0" smtClean="0"/>
              <a:t>Research on Contingency </a:t>
            </a:r>
            <a:r>
              <a:rPr lang="en-US" dirty="0"/>
              <a:t>M</a:t>
            </a:r>
            <a:r>
              <a:rPr lang="en-US" dirty="0" smtClean="0"/>
              <a:t>anagement/Motivational Incentives</a:t>
            </a:r>
            <a:endParaRPr lang="en-US" dirty="0"/>
          </a:p>
        </p:txBody>
      </p:sp>
    </p:spTree>
    <p:extLst>
      <p:ext uri="{BB962C8B-B14F-4D97-AF65-F5344CB8AC3E}">
        <p14:creationId xmlns:p14="http://schemas.microsoft.com/office/powerpoint/2010/main" val="41879655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649" y="254977"/>
            <a:ext cx="8596668" cy="1289154"/>
          </a:xfrm>
        </p:spPr>
        <p:txBody>
          <a:bodyPr/>
          <a:lstStyle/>
          <a:p>
            <a:r>
              <a:rPr lang="en-US" dirty="0" smtClean="0"/>
              <a:t>Research studies on CM: Higgins, et al; </a:t>
            </a:r>
            <a:r>
              <a:rPr lang="en-US" dirty="0" err="1" smtClean="0"/>
              <a:t>Petry</a:t>
            </a:r>
            <a:r>
              <a:rPr lang="en-US" dirty="0" smtClean="0"/>
              <a:t> et al; Roll et al; Rawson et al.</a:t>
            </a:r>
            <a:endParaRPr lang="en-US" dirty="0"/>
          </a:p>
        </p:txBody>
      </p:sp>
      <p:sp>
        <p:nvSpPr>
          <p:cNvPr id="3" name="Content Placeholder 2"/>
          <p:cNvSpPr>
            <a:spLocks noGrp="1"/>
          </p:cNvSpPr>
          <p:nvPr>
            <p:ph idx="1"/>
          </p:nvPr>
        </p:nvSpPr>
        <p:spPr>
          <a:xfrm>
            <a:off x="519649" y="1781381"/>
            <a:ext cx="9740830" cy="4752208"/>
          </a:xfrm>
        </p:spPr>
        <p:txBody>
          <a:bodyPr>
            <a:normAutofit/>
          </a:bodyPr>
          <a:lstStyle/>
          <a:p>
            <a:r>
              <a:rPr lang="en-US" sz="2800" dirty="0" smtClean="0"/>
              <a:t>All studies compare a treatment group vs a treatment group with CM added.</a:t>
            </a:r>
          </a:p>
          <a:p>
            <a:r>
              <a:rPr lang="en-US" sz="2800" dirty="0" smtClean="0"/>
              <a:t>In all studies, treatment plus CM produced very large positive effects over the treatment alone.</a:t>
            </a:r>
          </a:p>
          <a:p>
            <a:r>
              <a:rPr lang="en-US" sz="2800" dirty="0" smtClean="0"/>
              <a:t>CM reduced stimulant use, improved attendance, produced long periods of sustained abstinence.  </a:t>
            </a:r>
            <a:endParaRPr lang="en-US" sz="2800" dirty="0"/>
          </a:p>
        </p:txBody>
      </p:sp>
    </p:spTree>
    <p:extLst>
      <p:ext uri="{BB962C8B-B14F-4D97-AF65-F5344CB8AC3E}">
        <p14:creationId xmlns:p14="http://schemas.microsoft.com/office/powerpoint/2010/main" val="5290633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p:txBody>
          <a:bodyPr>
            <a:noAutofit/>
          </a:bodyPr>
          <a:lstStyle/>
          <a:p>
            <a:r>
              <a:rPr lang="en-US" altLang="en-US" dirty="0"/>
              <a:t>Contingency Management: </a:t>
            </a:r>
            <a:br>
              <a:rPr lang="en-US" altLang="en-US" dirty="0"/>
            </a:br>
            <a:r>
              <a:rPr lang="en-US" altLang="en-US" dirty="0"/>
              <a:t>Higgins et al., 1993</a:t>
            </a:r>
          </a:p>
        </p:txBody>
      </p:sp>
      <p:graphicFrame>
        <p:nvGraphicFramePr>
          <p:cNvPr id="2" name="Object 3" descr="bar graph showing % completed treatment, 8 weeks continuous abstinence or 16 weeks continuous abstinence by Standard Treatment or CRA &amp; CM&#10;&#10;The CRA &amp; CM group is dramatically higher for every measure - 58% vs 11% Completed Treatment, 68% vs 11% 8 weeks continuous abstinence, 42% vs 5% 16 weeks continuous abstinence."/>
          <p:cNvGraphicFramePr>
            <a:graphicFrameLocks noGrp="1" noChangeAspect="1"/>
          </p:cNvGraphicFramePr>
          <p:nvPr>
            <p:ph type="chart" idx="1"/>
            <p:extLst>
              <p:ext uri="{D42A27DB-BD31-4B8C-83A1-F6EECF244321}">
                <p14:modId xmlns:p14="http://schemas.microsoft.com/office/powerpoint/2010/main" val="522992886"/>
              </p:ext>
            </p:extLst>
          </p:nvPr>
        </p:nvGraphicFramePr>
        <p:xfrm>
          <a:off x="914400" y="1874520"/>
          <a:ext cx="9253621" cy="48920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072514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graphicEl>
                                              <a:chart seriesIdx="0" categoryIdx="-4" bldStep="series"/>
                                            </p:graphicEl>
                                          </p:spTgt>
                                        </p:tgtEl>
                                        <p:attrNameLst>
                                          <p:attrName>style.visibility</p:attrName>
                                        </p:attrNameLst>
                                      </p:cBhvr>
                                      <p:to>
                                        <p:strVal val="visible"/>
                                      </p:to>
                                    </p:set>
                                    <p:animEffect transition="in" filter="wipe(down)">
                                      <p:cBhvr>
                                        <p:cTn id="7" dur="500"/>
                                        <p:tgtEl>
                                          <p:spTgt spid="2">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graphicEl>
                                              <a:chart seriesIdx="1" categoryIdx="-4" bldStep="series"/>
                                            </p:graphicEl>
                                          </p:spTgt>
                                        </p:tgtEl>
                                        <p:attrNameLst>
                                          <p:attrName>style.visibility</p:attrName>
                                        </p:attrNameLst>
                                      </p:cBhvr>
                                      <p:to>
                                        <p:strVal val="visible"/>
                                      </p:to>
                                    </p:set>
                                    <p:animEffect transition="in" filter="wipe(down)">
                                      <p:cBhvr>
                                        <p:cTn id="12" dur="500"/>
                                        <p:tgtEl>
                                          <p:spTgt spid="2">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Chart bld="series" animBg="0"/>
        </p:bldSub>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rrowheads="1"/>
          </p:cNvSpPr>
          <p:nvPr>
            <p:ph type="title"/>
          </p:nvPr>
        </p:nvSpPr>
        <p:spPr>
          <a:xfrm>
            <a:off x="1285603" y="535816"/>
            <a:ext cx="7149737" cy="857250"/>
          </a:xfrm>
        </p:spPr>
        <p:txBody>
          <a:bodyPr>
            <a:noAutofit/>
          </a:bodyPr>
          <a:lstStyle/>
          <a:p>
            <a:r>
              <a:rPr lang="en-US" altLang="en-US" dirty="0"/>
              <a:t>CM with Methamphetamine Users</a:t>
            </a:r>
            <a:br>
              <a:rPr lang="en-US" altLang="en-US" dirty="0"/>
            </a:br>
            <a:r>
              <a:rPr lang="en-US" altLang="en-US" sz="2400" dirty="0"/>
              <a:t>Roll et al, 2006</a:t>
            </a:r>
          </a:p>
        </p:txBody>
      </p:sp>
      <p:sp>
        <p:nvSpPr>
          <p:cNvPr id="113667" name="Rectangle 3"/>
          <p:cNvSpPr>
            <a:spLocks noGrp="1" noChangeArrowheads="1"/>
          </p:cNvSpPr>
          <p:nvPr>
            <p:ph idx="1"/>
          </p:nvPr>
        </p:nvSpPr>
        <p:spPr>
          <a:xfrm>
            <a:off x="2120599" y="2135981"/>
            <a:ext cx="7649852" cy="3086100"/>
          </a:xfrm>
        </p:spPr>
        <p:txBody>
          <a:bodyPr>
            <a:normAutofit/>
          </a:bodyPr>
          <a:lstStyle/>
          <a:p>
            <a:pPr>
              <a:lnSpc>
                <a:spcPct val="90000"/>
              </a:lnSpc>
            </a:pPr>
            <a:r>
              <a:rPr lang="en-US" altLang="en-US" sz="2400" dirty="0"/>
              <a:t>NIDA Clinical Trials Network</a:t>
            </a:r>
          </a:p>
          <a:p>
            <a:pPr>
              <a:lnSpc>
                <a:spcPct val="90000"/>
              </a:lnSpc>
            </a:pPr>
            <a:r>
              <a:rPr lang="en-US" altLang="en-US" sz="2400" dirty="0"/>
              <a:t>113 methamphetamine users</a:t>
            </a:r>
          </a:p>
          <a:p>
            <a:pPr>
              <a:lnSpc>
                <a:spcPct val="90000"/>
              </a:lnSpc>
            </a:pPr>
            <a:r>
              <a:rPr lang="en-US" altLang="en-US" sz="2400" dirty="0"/>
              <a:t>TAU, or TAU plus CM</a:t>
            </a:r>
          </a:p>
          <a:p>
            <a:pPr>
              <a:lnSpc>
                <a:spcPct val="90000"/>
              </a:lnSpc>
            </a:pPr>
            <a:r>
              <a:rPr lang="en-US" altLang="en-US" sz="2400" dirty="0"/>
              <a:t>12 week; 2 urine samples per week</a:t>
            </a:r>
          </a:p>
          <a:p>
            <a:pPr>
              <a:lnSpc>
                <a:spcPct val="90000"/>
              </a:lnSpc>
            </a:pPr>
            <a:r>
              <a:rPr lang="en-US" altLang="en-US" sz="2400" dirty="0"/>
              <a:t>Fishbowl drawings (50% “good job”; 42% worth $1-$5; 8% worth $20; 1 worth $80-$100)</a:t>
            </a:r>
          </a:p>
          <a:p>
            <a:pPr>
              <a:lnSpc>
                <a:spcPct val="90000"/>
              </a:lnSpc>
            </a:pPr>
            <a:r>
              <a:rPr lang="en-US" altLang="en-US" sz="2400" dirty="0"/>
              <a:t>Max possible about $400</a:t>
            </a:r>
            <a:endParaRPr lang="en-US" altLang="en-US" sz="2000" dirty="0"/>
          </a:p>
        </p:txBody>
      </p:sp>
    </p:spTree>
    <p:extLst>
      <p:ext uri="{BB962C8B-B14F-4D97-AF65-F5344CB8AC3E}">
        <p14:creationId xmlns:p14="http://schemas.microsoft.com/office/powerpoint/2010/main" val="42947501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rrowheads="1"/>
          </p:cNvSpPr>
          <p:nvPr>
            <p:ph type="title"/>
          </p:nvPr>
        </p:nvSpPr>
        <p:spPr>
          <a:xfrm>
            <a:off x="851770" y="571738"/>
            <a:ext cx="8768219" cy="1485660"/>
          </a:xfrm>
        </p:spPr>
        <p:txBody>
          <a:bodyPr>
            <a:noAutofit/>
          </a:bodyPr>
          <a:lstStyle/>
          <a:p>
            <a:r>
              <a:rPr lang="en-US" altLang="en-US" dirty="0"/>
              <a:t>CM with Methamphetamine </a:t>
            </a:r>
            <a:r>
              <a:rPr lang="en-US" altLang="en-US" dirty="0" smtClean="0"/>
              <a:t>Users (Cont.)</a:t>
            </a:r>
            <a:r>
              <a:rPr lang="en-US" altLang="en-US" dirty="0"/>
              <a:t/>
            </a:r>
            <a:br>
              <a:rPr lang="en-US" altLang="en-US" dirty="0"/>
            </a:br>
            <a:r>
              <a:rPr lang="en-US" altLang="en-US" sz="2400" dirty="0"/>
              <a:t>Roll et al, 2006</a:t>
            </a:r>
          </a:p>
        </p:txBody>
      </p:sp>
      <p:graphicFrame>
        <p:nvGraphicFramePr>
          <p:cNvPr id="2" name="Object 5" descr="bar graph comparing number of samples negative for stimulants and alcohol by TAU or CM.&#10;&#10;CM is 13.9 vs TAU 9.9"/>
          <p:cNvGraphicFramePr>
            <a:graphicFrameLocks noGrp="1" noChangeAspect="1"/>
          </p:cNvGraphicFramePr>
          <p:nvPr>
            <p:ph sz="half" idx="1"/>
            <p:extLst>
              <p:ext uri="{D42A27DB-BD31-4B8C-83A1-F6EECF244321}">
                <p14:modId xmlns:p14="http://schemas.microsoft.com/office/powerpoint/2010/main" val="1905259720"/>
              </p:ext>
            </p:extLst>
          </p:nvPr>
        </p:nvGraphicFramePr>
        <p:xfrm>
          <a:off x="2493836" y="2095501"/>
          <a:ext cx="3013331" cy="33182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Object 6" descr="Bar graph comparing mean weeks of continuous abstinence by TAU or CM.&#10;&#10;TAU = 2.8 &#10;CM = 4.6"/>
          <p:cNvGraphicFramePr>
            <a:graphicFrameLocks noGrp="1" noChangeAspect="1"/>
          </p:cNvGraphicFramePr>
          <p:nvPr>
            <p:ph sz="half" idx="2"/>
            <p:extLst>
              <p:ext uri="{D42A27DB-BD31-4B8C-83A1-F6EECF244321}">
                <p14:modId xmlns:p14="http://schemas.microsoft.com/office/powerpoint/2010/main" val="4015766742"/>
              </p:ext>
            </p:extLst>
          </p:nvPr>
        </p:nvGraphicFramePr>
        <p:xfrm>
          <a:off x="6248400" y="2152650"/>
          <a:ext cx="2952750" cy="3238500"/>
        </p:xfrm>
        <a:graphic>
          <a:graphicData uri="http://schemas.openxmlformats.org/drawingml/2006/chart">
            <c:chart xmlns:c="http://schemas.openxmlformats.org/drawingml/2006/chart" xmlns:r="http://schemas.openxmlformats.org/officeDocument/2006/relationships" r:id="rId4"/>
          </a:graphicData>
        </a:graphic>
      </p:graphicFrame>
      <p:sp>
        <p:nvSpPr>
          <p:cNvPr id="115715" name="Text Box 3"/>
          <p:cNvSpPr txBox="1">
            <a:spLocks noChangeArrowheads="1"/>
          </p:cNvSpPr>
          <p:nvPr/>
        </p:nvSpPr>
        <p:spPr bwMode="auto">
          <a:xfrm>
            <a:off x="3181350" y="5486401"/>
            <a:ext cx="11430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1350" b="1">
                <a:solidFill>
                  <a:srgbClr val="FFFFFF"/>
                </a:solidFill>
                <a:latin typeface="Garamond" panose="02020404030301010803" pitchFamily="18" charset="0"/>
              </a:rPr>
              <a:t>t=2.55  p=.01</a:t>
            </a:r>
          </a:p>
        </p:txBody>
      </p:sp>
      <p:sp>
        <p:nvSpPr>
          <p:cNvPr id="115716" name="Text Box 4"/>
          <p:cNvSpPr txBox="1">
            <a:spLocks noChangeArrowheads="1"/>
          </p:cNvSpPr>
          <p:nvPr/>
        </p:nvSpPr>
        <p:spPr bwMode="auto">
          <a:xfrm>
            <a:off x="6438900" y="5486402"/>
            <a:ext cx="114300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1350" b="1">
                <a:solidFill>
                  <a:srgbClr val="FFFFFF"/>
                </a:solidFill>
                <a:latin typeface="Garamond" panose="02020404030301010803" pitchFamily="18" charset="0"/>
              </a:rPr>
              <a:t>t=2. 38  p=.02</a:t>
            </a:r>
          </a:p>
        </p:txBody>
      </p:sp>
    </p:spTree>
    <p:extLst>
      <p:ext uri="{BB962C8B-B14F-4D97-AF65-F5344CB8AC3E}">
        <p14:creationId xmlns:p14="http://schemas.microsoft.com/office/powerpoint/2010/main" val="19336459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chart seriesIdx="0" categoryIdx="0" bldStep="ptInCategory"/>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chart seriesIdx="0" categoryIdx="1" bldStep="ptInCategory"/>
                                            </p:graphic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chart seriesIdx="0" categoryIdx="0" bldStep="ptIn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chart seriesIdx="0" categoryIdx="1" bldStep="ptIn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Chart bld="categoryEl" animBg="0"/>
        </p:bldSub>
      </p:bldGraphic>
      <p:bldGraphic spid="3" grpId="0">
        <p:bldSub>
          <a:bldChart bld="categoryEl" animBg="0"/>
        </p:bldSub>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8017" y="359223"/>
            <a:ext cx="7415463" cy="1320800"/>
          </a:xfrm>
        </p:spPr>
        <p:txBody>
          <a:bodyPr>
            <a:normAutofit fontScale="90000"/>
          </a:bodyPr>
          <a:lstStyle/>
          <a:p>
            <a:pPr algn="ctr">
              <a:lnSpc>
                <a:spcPct val="80000"/>
              </a:lnSpc>
              <a:spcBef>
                <a:spcPct val="50000"/>
              </a:spcBef>
            </a:pPr>
            <a:r>
              <a:rPr lang="en-US" altLang="en-US" dirty="0"/>
              <a:t>Motivational Incentives for </a:t>
            </a:r>
            <a:br>
              <a:rPr lang="en-US" altLang="en-US" dirty="0"/>
            </a:br>
            <a:r>
              <a:rPr lang="en-US" altLang="en-US" dirty="0"/>
              <a:t>Enhanced Drug Abuse Recovery</a:t>
            </a:r>
            <a:r>
              <a:rPr lang="en-US" altLang="en-US" sz="3200" b="1" dirty="0"/>
              <a:t/>
            </a:r>
            <a:br>
              <a:rPr lang="en-US" altLang="en-US" sz="3200" b="1" dirty="0"/>
            </a:br>
            <a:endParaRPr lang="en-US" dirty="0"/>
          </a:p>
        </p:txBody>
      </p:sp>
      <p:graphicFrame>
        <p:nvGraphicFramePr>
          <p:cNvPr id="159746" name="Object 2" descr="Bar graph showing percentage of drug-free urine samples over 12 weeks by Treatment as Usual or Treatment as Usual plus Incentives&#10;&#10;Treatment as usualy group is substantially higher for every week after week 2."/>
          <p:cNvGraphicFramePr>
            <a:graphicFrameLocks noChangeAspect="1"/>
          </p:cNvGraphicFramePr>
          <p:nvPr>
            <p:extLst>
              <p:ext uri="{D42A27DB-BD31-4B8C-83A1-F6EECF244321}">
                <p14:modId xmlns:p14="http://schemas.microsoft.com/office/powerpoint/2010/main" val="1536474066"/>
              </p:ext>
            </p:extLst>
          </p:nvPr>
        </p:nvGraphicFramePr>
        <p:xfrm>
          <a:off x="1592750" y="2237978"/>
          <a:ext cx="8378825" cy="3956050"/>
        </p:xfrm>
        <a:graphic>
          <a:graphicData uri="http://schemas.openxmlformats.org/presentationml/2006/ole">
            <mc:AlternateContent xmlns:mc="http://schemas.openxmlformats.org/markup-compatibility/2006">
              <mc:Choice xmlns:v="urn:schemas-microsoft-com:vml" Requires="v">
                <p:oleObj spid="_x0000_s34831" name="Chart" r:id="rId4" imgW="8486750" imgH="4057472" progId="MSGraph.Chart.8">
                  <p:embed followColorScheme="full"/>
                </p:oleObj>
              </mc:Choice>
              <mc:Fallback>
                <p:oleObj name="Chart" r:id="rId4" imgW="8486750" imgH="4057472" progId="MSGraph.Chart.8">
                  <p:embed followColorScheme="full"/>
                  <p:pic>
                    <p:nvPicPr>
                      <p:cNvPr id="159746" name="Object 2"/>
                      <p:cNvPicPr>
                        <a:picLocks noChangeAspect="1" noChangeArrowheads="1"/>
                      </p:cNvPicPr>
                      <p:nvPr/>
                    </p:nvPicPr>
                    <p:blipFill>
                      <a:blip r:embed="rId5"/>
                      <a:srcRect/>
                      <a:stretch>
                        <a:fillRect/>
                      </a:stretch>
                    </p:blipFill>
                    <p:spPr bwMode="auto">
                      <a:xfrm>
                        <a:off x="1592750" y="2237978"/>
                        <a:ext cx="8378825" cy="3956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9747" name="Text Box 3"/>
          <p:cNvSpPr txBox="1">
            <a:spLocks noChangeArrowheads="1"/>
          </p:cNvSpPr>
          <p:nvPr/>
        </p:nvSpPr>
        <p:spPr bwMode="auto">
          <a:xfrm>
            <a:off x="1592750" y="6076638"/>
            <a:ext cx="57912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lnSpc>
                <a:spcPct val="80000"/>
              </a:lnSpc>
              <a:spcBef>
                <a:spcPct val="50000"/>
              </a:spcBef>
              <a:buFont typeface="Wingdings" panose="05000000000000000000" pitchFamily="2" charset="2"/>
              <a:buNone/>
            </a:pPr>
            <a:r>
              <a:rPr lang="en-US" altLang="en-US" sz="1800" dirty="0">
                <a:solidFill>
                  <a:srgbClr val="011470"/>
                </a:solidFill>
              </a:rPr>
              <a:t>Week</a:t>
            </a:r>
          </a:p>
        </p:txBody>
      </p:sp>
      <p:sp>
        <p:nvSpPr>
          <p:cNvPr id="159748" name="Text Box 4"/>
          <p:cNvSpPr txBox="1">
            <a:spLocks noChangeArrowheads="1"/>
          </p:cNvSpPr>
          <p:nvPr/>
        </p:nvSpPr>
        <p:spPr bwMode="auto">
          <a:xfrm rot="16200000">
            <a:off x="-1147275" y="3716734"/>
            <a:ext cx="57912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lnSpc>
                <a:spcPct val="80000"/>
              </a:lnSpc>
              <a:spcBef>
                <a:spcPct val="50000"/>
              </a:spcBef>
              <a:buFont typeface="Wingdings" panose="05000000000000000000" pitchFamily="2" charset="2"/>
              <a:buNone/>
            </a:pPr>
            <a:r>
              <a:rPr lang="en-US" altLang="en-US" sz="1800" dirty="0">
                <a:solidFill>
                  <a:srgbClr val="011470"/>
                </a:solidFill>
              </a:rPr>
              <a:t>Percentage of drug-free urine samples</a:t>
            </a:r>
          </a:p>
        </p:txBody>
      </p:sp>
      <p:sp>
        <p:nvSpPr>
          <p:cNvPr id="159749" name="Text Box 5"/>
          <p:cNvSpPr txBox="1">
            <a:spLocks noChangeArrowheads="1"/>
          </p:cNvSpPr>
          <p:nvPr/>
        </p:nvSpPr>
        <p:spPr bwMode="auto">
          <a:xfrm>
            <a:off x="2467462" y="1650257"/>
            <a:ext cx="66294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lnSpc>
                <a:spcPct val="80000"/>
              </a:lnSpc>
              <a:spcBef>
                <a:spcPct val="50000"/>
              </a:spcBef>
              <a:buFont typeface="Wingdings" panose="05000000000000000000" pitchFamily="2" charset="2"/>
              <a:buNone/>
            </a:pPr>
            <a:r>
              <a:rPr lang="en-US" altLang="en-US" sz="1800" dirty="0">
                <a:solidFill>
                  <a:srgbClr val="011470"/>
                </a:solidFill>
              </a:rPr>
              <a:t>Incentives Improve Outcomes in Methamphetamine Users</a:t>
            </a:r>
          </a:p>
        </p:txBody>
      </p:sp>
      <p:sp>
        <p:nvSpPr>
          <p:cNvPr id="25607" name="Text Box 7"/>
          <p:cNvSpPr txBox="1">
            <a:spLocks noChangeArrowheads="1"/>
          </p:cNvSpPr>
          <p:nvPr/>
        </p:nvSpPr>
        <p:spPr bwMode="auto">
          <a:xfrm>
            <a:off x="6738937" y="6292056"/>
            <a:ext cx="3433763"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800" dirty="0">
                <a:solidFill>
                  <a:srgbClr val="011470"/>
                </a:solidFill>
                <a:latin typeface="Times" panose="02020603050405020304" pitchFamily="18" charset="0"/>
              </a:rPr>
              <a:t>Roll, et al. 2006</a:t>
            </a:r>
          </a:p>
          <a:p>
            <a:pPr algn="ctr">
              <a:spcBef>
                <a:spcPct val="0"/>
              </a:spcBef>
              <a:buClrTx/>
              <a:buSzTx/>
              <a:buFontTx/>
              <a:buNone/>
            </a:pPr>
            <a:endParaRPr lang="en-US" altLang="en-US" sz="2000" dirty="0">
              <a:solidFill>
                <a:srgbClr val="011470"/>
              </a:solidFill>
              <a:latin typeface="Times" panose="02020603050405020304" pitchFamily="18" charset="0"/>
            </a:endParaRPr>
          </a:p>
        </p:txBody>
      </p:sp>
    </p:spTree>
    <p:extLst>
      <p:ext uri="{BB962C8B-B14F-4D97-AF65-F5344CB8AC3E}">
        <p14:creationId xmlns:p14="http://schemas.microsoft.com/office/powerpoint/2010/main" val="1265477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59749"/>
                                        </p:tgtEl>
                                        <p:attrNameLst>
                                          <p:attrName>style.visibility</p:attrName>
                                        </p:attrNameLst>
                                      </p:cBhvr>
                                      <p:to>
                                        <p:strVal val="visible"/>
                                      </p:to>
                                    </p:set>
                                    <p:anim calcmode="lin" valueType="num">
                                      <p:cBhvr additive="base">
                                        <p:cTn id="7" dur="500" fill="hold"/>
                                        <p:tgtEl>
                                          <p:spTgt spid="159749"/>
                                        </p:tgtEl>
                                        <p:attrNameLst>
                                          <p:attrName>ppt_x</p:attrName>
                                        </p:attrNameLst>
                                      </p:cBhvr>
                                      <p:tavLst>
                                        <p:tav tm="0">
                                          <p:val>
                                            <p:strVal val="0-#ppt_w/2"/>
                                          </p:val>
                                        </p:tav>
                                        <p:tav tm="100000">
                                          <p:val>
                                            <p:strVal val="#ppt_x"/>
                                          </p:val>
                                        </p:tav>
                                      </p:tavLst>
                                    </p:anim>
                                    <p:anim calcmode="lin" valueType="num">
                                      <p:cBhvr additive="base">
                                        <p:cTn id="8" dur="500" fill="hold"/>
                                        <p:tgtEl>
                                          <p:spTgt spid="159749"/>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9746"/>
                                        </p:tgtEl>
                                        <p:attrNameLst>
                                          <p:attrName>style.visibility</p:attrName>
                                        </p:attrNameLst>
                                      </p:cBhvr>
                                      <p:to>
                                        <p:strVal val="visible"/>
                                      </p:to>
                                    </p:set>
                                    <p:anim calcmode="lin" valueType="num">
                                      <p:cBhvr additive="base">
                                        <p:cTn id="11" dur="500" fill="hold"/>
                                        <p:tgtEl>
                                          <p:spTgt spid="159746"/>
                                        </p:tgtEl>
                                        <p:attrNameLst>
                                          <p:attrName>ppt_x</p:attrName>
                                        </p:attrNameLst>
                                      </p:cBhvr>
                                      <p:tavLst>
                                        <p:tav tm="0">
                                          <p:val>
                                            <p:strVal val="#ppt_x"/>
                                          </p:val>
                                        </p:tav>
                                        <p:tav tm="100000">
                                          <p:val>
                                            <p:strVal val="#ppt_x"/>
                                          </p:val>
                                        </p:tav>
                                      </p:tavLst>
                                    </p:anim>
                                    <p:anim calcmode="lin" valueType="num">
                                      <p:cBhvr additive="base">
                                        <p:cTn id="12" dur="500" fill="hold"/>
                                        <p:tgtEl>
                                          <p:spTgt spid="15974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9748"/>
                                        </p:tgtEl>
                                        <p:attrNameLst>
                                          <p:attrName>style.visibility</p:attrName>
                                        </p:attrNameLst>
                                      </p:cBhvr>
                                      <p:to>
                                        <p:strVal val="visible"/>
                                      </p:to>
                                    </p:set>
                                    <p:anim calcmode="lin" valueType="num">
                                      <p:cBhvr additive="base">
                                        <p:cTn id="15" dur="500" fill="hold"/>
                                        <p:tgtEl>
                                          <p:spTgt spid="159748"/>
                                        </p:tgtEl>
                                        <p:attrNameLst>
                                          <p:attrName>ppt_x</p:attrName>
                                        </p:attrNameLst>
                                      </p:cBhvr>
                                      <p:tavLst>
                                        <p:tav tm="0">
                                          <p:val>
                                            <p:strVal val="#ppt_x"/>
                                          </p:val>
                                        </p:tav>
                                        <p:tav tm="100000">
                                          <p:val>
                                            <p:strVal val="#ppt_x"/>
                                          </p:val>
                                        </p:tav>
                                      </p:tavLst>
                                    </p:anim>
                                    <p:anim calcmode="lin" valueType="num">
                                      <p:cBhvr additive="base">
                                        <p:cTn id="16" dur="500" fill="hold"/>
                                        <p:tgtEl>
                                          <p:spTgt spid="15974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9747"/>
                                        </p:tgtEl>
                                        <p:attrNameLst>
                                          <p:attrName>style.visibility</p:attrName>
                                        </p:attrNameLst>
                                      </p:cBhvr>
                                      <p:to>
                                        <p:strVal val="visible"/>
                                      </p:to>
                                    </p:set>
                                    <p:anim calcmode="lin" valueType="num">
                                      <p:cBhvr additive="base">
                                        <p:cTn id="19" dur="500" fill="hold"/>
                                        <p:tgtEl>
                                          <p:spTgt spid="159747"/>
                                        </p:tgtEl>
                                        <p:attrNameLst>
                                          <p:attrName>ppt_x</p:attrName>
                                        </p:attrNameLst>
                                      </p:cBhvr>
                                      <p:tavLst>
                                        <p:tav tm="0">
                                          <p:val>
                                            <p:strVal val="#ppt_x"/>
                                          </p:val>
                                        </p:tav>
                                        <p:tav tm="100000">
                                          <p:val>
                                            <p:strVal val="#ppt_x"/>
                                          </p:val>
                                        </p:tav>
                                      </p:tavLst>
                                    </p:anim>
                                    <p:anim calcmode="lin" valueType="num">
                                      <p:cBhvr additive="base">
                                        <p:cTn id="20" dur="500" fill="hold"/>
                                        <p:tgtEl>
                                          <p:spTgt spid="1597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59746" grpId="0" animBg="0"/>
      <p:bldP spid="159747" grpId="0" autoUpdateAnimBg="0"/>
      <p:bldP spid="159748" grpId="0" autoUpdateAnimBg="0"/>
      <p:bldP spid="159749"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p:cNvSpPr>
            <a:spLocks noGrp="1" noChangeArrowheads="1"/>
          </p:cNvSpPr>
          <p:nvPr>
            <p:ph type="title"/>
          </p:nvPr>
        </p:nvSpPr>
        <p:spPr>
          <a:xfrm>
            <a:off x="2286000" y="762000"/>
            <a:ext cx="7620000" cy="533400"/>
          </a:xfrm>
        </p:spPr>
        <p:txBody>
          <a:bodyPr>
            <a:noAutofit/>
          </a:bodyPr>
          <a:lstStyle/>
          <a:p>
            <a:pPr algn="ctr" eaLnBrk="1" hangingPunct="1"/>
            <a:r>
              <a:rPr lang="en-US" altLang="en-US" sz="4000" dirty="0"/>
              <a:t>Retention</a:t>
            </a:r>
            <a:endParaRPr lang="en-US" altLang="en-US" sz="2000" dirty="0" smtClean="0"/>
          </a:p>
        </p:txBody>
      </p:sp>
      <p:sp>
        <p:nvSpPr>
          <p:cNvPr id="21507" name="Text Box 3"/>
          <p:cNvSpPr txBox="1">
            <a:spLocks noChangeArrowheads="1"/>
          </p:cNvSpPr>
          <p:nvPr/>
        </p:nvSpPr>
        <p:spPr bwMode="auto">
          <a:xfrm>
            <a:off x="7463269" y="6102989"/>
            <a:ext cx="19097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2000" dirty="0" err="1">
                <a:solidFill>
                  <a:srgbClr val="011470"/>
                </a:solidFill>
                <a:latin typeface="Times" panose="02020603050405020304" pitchFamily="18" charset="0"/>
              </a:rPr>
              <a:t>Petry</a:t>
            </a:r>
            <a:r>
              <a:rPr lang="en-US" altLang="en-US" sz="2000" dirty="0">
                <a:solidFill>
                  <a:srgbClr val="011470"/>
                </a:solidFill>
                <a:latin typeface="Times" panose="02020603050405020304" pitchFamily="18" charset="0"/>
              </a:rPr>
              <a:t> et al., 2000</a:t>
            </a:r>
            <a:endParaRPr lang="en-US" altLang="en-US" sz="2000" dirty="0">
              <a:solidFill>
                <a:srgbClr val="011470"/>
              </a:solidFill>
              <a:latin typeface="Pegasus" pitchFamily="2" charset="0"/>
            </a:endParaRPr>
          </a:p>
        </p:txBody>
      </p:sp>
      <p:graphicFrame>
        <p:nvGraphicFramePr>
          <p:cNvPr id="21508" name="Object 4" descr="Bar graph showing percentage of patients retained over 8 weeks by treatment as usual or incentive.&#10;&#10;Incentive group has a dramatically higher rate of retention."/>
          <p:cNvGraphicFramePr>
            <a:graphicFrameLocks noChangeAspect="1"/>
          </p:cNvGraphicFramePr>
          <p:nvPr>
            <p:extLst>
              <p:ext uri="{D42A27DB-BD31-4B8C-83A1-F6EECF244321}">
                <p14:modId xmlns:p14="http://schemas.microsoft.com/office/powerpoint/2010/main" val="28625066"/>
              </p:ext>
            </p:extLst>
          </p:nvPr>
        </p:nvGraphicFramePr>
        <p:xfrm>
          <a:off x="1463450" y="1524001"/>
          <a:ext cx="8077200" cy="4545013"/>
        </p:xfrm>
        <a:graphic>
          <a:graphicData uri="http://schemas.openxmlformats.org/presentationml/2006/ole">
            <mc:AlternateContent xmlns:mc="http://schemas.openxmlformats.org/markup-compatibility/2006">
              <mc:Choice xmlns:v="urn:schemas-microsoft-com:vml" Requires="v">
                <p:oleObj spid="_x0000_s26688" name="Chart" r:id="rId4" imgW="9991731" imgH="6353232" progId="MSGraph.Chart.8">
                  <p:embed followColorScheme="full"/>
                </p:oleObj>
              </mc:Choice>
              <mc:Fallback>
                <p:oleObj name="Chart" r:id="rId4" imgW="9991731" imgH="6353232" progId="MSGraph.Chart.8">
                  <p:embed followColorScheme="full"/>
                  <p:pic>
                    <p:nvPicPr>
                      <p:cNvPr id="21508" name="Object 4"/>
                      <p:cNvPicPr>
                        <a:picLocks noChangeAspect="1" noChangeArrowheads="1"/>
                      </p:cNvPicPr>
                      <p:nvPr/>
                    </p:nvPicPr>
                    <p:blipFill>
                      <a:blip r:embed="rId5"/>
                      <a:srcRect/>
                      <a:stretch>
                        <a:fillRect/>
                      </a:stretch>
                    </p:blipFill>
                    <p:spPr bwMode="auto">
                      <a:xfrm>
                        <a:off x="1463450" y="1524001"/>
                        <a:ext cx="8077200"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509" name="Text Box 5"/>
          <p:cNvSpPr txBox="1">
            <a:spLocks noChangeArrowheads="1"/>
          </p:cNvSpPr>
          <p:nvPr/>
        </p:nvSpPr>
        <p:spPr bwMode="auto">
          <a:xfrm rot="21590323">
            <a:off x="3429000" y="5637213"/>
            <a:ext cx="34290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lnSpc>
                <a:spcPct val="80000"/>
              </a:lnSpc>
              <a:spcBef>
                <a:spcPct val="50000"/>
              </a:spcBef>
              <a:buFont typeface="Wingdings" panose="05000000000000000000" pitchFamily="2" charset="2"/>
              <a:buNone/>
            </a:pPr>
            <a:r>
              <a:rPr lang="en-US" altLang="en-US" sz="1800" b="1"/>
              <a:t>Weeks</a:t>
            </a:r>
          </a:p>
        </p:txBody>
      </p:sp>
      <p:sp>
        <p:nvSpPr>
          <p:cNvPr id="21510" name="Text Box 6"/>
          <p:cNvSpPr txBox="1">
            <a:spLocks noChangeArrowheads="1"/>
          </p:cNvSpPr>
          <p:nvPr/>
        </p:nvSpPr>
        <p:spPr bwMode="auto">
          <a:xfrm>
            <a:off x="6858432" y="3244026"/>
            <a:ext cx="2514600"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lnSpc>
                <a:spcPct val="80000"/>
              </a:lnSpc>
              <a:buFont typeface="Wingdings" panose="05000000000000000000" pitchFamily="2" charset="2"/>
              <a:buNone/>
            </a:pPr>
            <a:r>
              <a:rPr lang="en-US" altLang="en-US" sz="1800" b="1" dirty="0"/>
              <a:t>Treatment as Usual</a:t>
            </a:r>
          </a:p>
          <a:p>
            <a:pPr eaLnBrk="1" hangingPunct="1">
              <a:lnSpc>
                <a:spcPct val="110000"/>
              </a:lnSpc>
              <a:buFont typeface="Wingdings" panose="05000000000000000000" pitchFamily="2" charset="2"/>
              <a:buNone/>
            </a:pPr>
            <a:r>
              <a:rPr lang="en-US" altLang="en-US" sz="1800" b="1" dirty="0"/>
              <a:t>Incentive</a:t>
            </a:r>
          </a:p>
        </p:txBody>
      </p:sp>
      <p:sp>
        <p:nvSpPr>
          <p:cNvPr id="21511" name="Text Box 7"/>
          <p:cNvSpPr txBox="1">
            <a:spLocks noChangeArrowheads="1"/>
          </p:cNvSpPr>
          <p:nvPr/>
        </p:nvSpPr>
        <p:spPr bwMode="auto">
          <a:xfrm rot="16200000">
            <a:off x="840581" y="3502819"/>
            <a:ext cx="335438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lnSpc>
                <a:spcPct val="80000"/>
              </a:lnSpc>
              <a:spcBef>
                <a:spcPct val="50000"/>
              </a:spcBef>
              <a:buFont typeface="Wingdings" panose="05000000000000000000" pitchFamily="2" charset="2"/>
              <a:buNone/>
            </a:pPr>
            <a:r>
              <a:rPr lang="en-US" altLang="en-US" sz="1800" b="1"/>
              <a:t>Percent of Patients Retained</a:t>
            </a:r>
          </a:p>
        </p:txBody>
      </p:sp>
    </p:spTree>
    <p:extLst>
      <p:ext uri="{BB962C8B-B14F-4D97-AF65-F5344CB8AC3E}">
        <p14:creationId xmlns:p14="http://schemas.microsoft.com/office/powerpoint/2010/main" val="3787510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p:cNvSpPr>
            <a:spLocks noGrp="1" noChangeArrowheads="1"/>
          </p:cNvSpPr>
          <p:nvPr>
            <p:ph type="title"/>
          </p:nvPr>
        </p:nvSpPr>
        <p:spPr>
          <a:xfrm>
            <a:off x="1383030" y="702628"/>
            <a:ext cx="7924800" cy="1524000"/>
          </a:xfrm>
        </p:spPr>
        <p:txBody>
          <a:bodyPr>
            <a:normAutofit/>
          </a:bodyPr>
          <a:lstStyle/>
          <a:p>
            <a:pPr algn="ctr" eaLnBrk="1" hangingPunct="1">
              <a:lnSpc>
                <a:spcPct val="80000"/>
              </a:lnSpc>
            </a:pPr>
            <a:r>
              <a:rPr lang="en-US" altLang="en-US" dirty="0"/>
              <a:t>Percent Positive for </a:t>
            </a:r>
            <a:br>
              <a:rPr lang="en-US" altLang="en-US" dirty="0"/>
            </a:br>
            <a:r>
              <a:rPr lang="en-US" altLang="en-US" dirty="0"/>
              <a:t>Any Illicit Drug</a:t>
            </a:r>
            <a:endParaRPr lang="en-US" altLang="en-US" sz="1800" dirty="0" smtClean="0"/>
          </a:p>
        </p:txBody>
      </p:sp>
      <p:sp>
        <p:nvSpPr>
          <p:cNvPr id="23555" name="Text Box 3"/>
          <p:cNvSpPr txBox="1">
            <a:spLocks noChangeArrowheads="1"/>
          </p:cNvSpPr>
          <p:nvPr/>
        </p:nvSpPr>
        <p:spPr bwMode="auto">
          <a:xfrm>
            <a:off x="7398067" y="6400801"/>
            <a:ext cx="19097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2000" dirty="0" err="1">
                <a:solidFill>
                  <a:srgbClr val="011470"/>
                </a:solidFill>
                <a:latin typeface="Times" panose="02020603050405020304" pitchFamily="18" charset="0"/>
              </a:rPr>
              <a:t>Petry</a:t>
            </a:r>
            <a:r>
              <a:rPr lang="en-US" altLang="en-US" sz="2000" dirty="0">
                <a:solidFill>
                  <a:srgbClr val="011470"/>
                </a:solidFill>
                <a:latin typeface="Times" panose="02020603050405020304" pitchFamily="18" charset="0"/>
              </a:rPr>
              <a:t> et al., 2000</a:t>
            </a:r>
          </a:p>
        </p:txBody>
      </p:sp>
      <p:graphicFrame>
        <p:nvGraphicFramePr>
          <p:cNvPr id="23556" name="Object 4" descr="Bar graph showing percent positive for any illicity drug by intake, week 4 or week 8 in treatment as usual or incentive.&#10;&#10;Treatment as usual group has a dramatically higher percentage of positives."/>
          <p:cNvGraphicFramePr>
            <a:graphicFrameLocks noChangeAspect="1"/>
          </p:cNvGraphicFramePr>
          <p:nvPr>
            <p:extLst>
              <p:ext uri="{D42A27DB-BD31-4B8C-83A1-F6EECF244321}">
                <p14:modId xmlns:p14="http://schemas.microsoft.com/office/powerpoint/2010/main" val="4168567395"/>
              </p:ext>
            </p:extLst>
          </p:nvPr>
        </p:nvGraphicFramePr>
        <p:xfrm>
          <a:off x="1779270" y="1855788"/>
          <a:ext cx="8077200" cy="4545013"/>
        </p:xfrm>
        <a:graphic>
          <a:graphicData uri="http://schemas.openxmlformats.org/presentationml/2006/ole">
            <mc:AlternateContent xmlns:mc="http://schemas.openxmlformats.org/markup-compatibility/2006">
              <mc:Choice xmlns:v="urn:schemas-microsoft-com:vml" Requires="v">
                <p:oleObj spid="_x0000_s27712" name="Chart" r:id="rId4" imgW="9991731" imgH="6353232" progId="MSGraph.Chart.8">
                  <p:embed followColorScheme="full"/>
                </p:oleObj>
              </mc:Choice>
              <mc:Fallback>
                <p:oleObj name="Chart" r:id="rId4" imgW="9991731" imgH="6353232" progId="MSGraph.Chart.8">
                  <p:embed followColorScheme="full"/>
                  <p:pic>
                    <p:nvPicPr>
                      <p:cNvPr id="23556" name="Object 4"/>
                      <p:cNvPicPr>
                        <a:picLocks noChangeAspect="1" noChangeArrowheads="1"/>
                      </p:cNvPicPr>
                      <p:nvPr/>
                    </p:nvPicPr>
                    <p:blipFill>
                      <a:blip r:embed="rId5"/>
                      <a:srcRect/>
                      <a:stretch>
                        <a:fillRect/>
                      </a:stretch>
                    </p:blipFill>
                    <p:spPr bwMode="auto">
                      <a:xfrm>
                        <a:off x="1779270" y="1855788"/>
                        <a:ext cx="8077200"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57" name="Text Box 5"/>
          <p:cNvSpPr txBox="1">
            <a:spLocks noChangeArrowheads="1"/>
          </p:cNvSpPr>
          <p:nvPr/>
        </p:nvSpPr>
        <p:spPr bwMode="auto">
          <a:xfrm>
            <a:off x="7216140" y="3564574"/>
            <a:ext cx="2514600"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lnSpc>
                <a:spcPct val="80000"/>
              </a:lnSpc>
              <a:buFont typeface="Wingdings" panose="05000000000000000000" pitchFamily="2" charset="2"/>
              <a:buNone/>
            </a:pPr>
            <a:r>
              <a:rPr lang="en-US" altLang="en-US" sz="1800" b="1" dirty="0"/>
              <a:t>Treatment as Usual</a:t>
            </a:r>
          </a:p>
          <a:p>
            <a:pPr eaLnBrk="1" hangingPunct="1">
              <a:lnSpc>
                <a:spcPct val="110000"/>
              </a:lnSpc>
              <a:buFont typeface="Wingdings" panose="05000000000000000000" pitchFamily="2" charset="2"/>
              <a:buNone/>
            </a:pPr>
            <a:r>
              <a:rPr lang="en-US" altLang="en-US" sz="1800" b="1" dirty="0"/>
              <a:t>Incentive</a:t>
            </a:r>
          </a:p>
        </p:txBody>
      </p:sp>
      <p:sp>
        <p:nvSpPr>
          <p:cNvPr id="23558" name="Text Box 6"/>
          <p:cNvSpPr txBox="1">
            <a:spLocks noChangeArrowheads="1"/>
          </p:cNvSpPr>
          <p:nvPr/>
        </p:nvSpPr>
        <p:spPr bwMode="auto">
          <a:xfrm rot="16200000">
            <a:off x="758825" y="3870325"/>
            <a:ext cx="33655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lnSpc>
                <a:spcPct val="80000"/>
              </a:lnSpc>
              <a:spcBef>
                <a:spcPct val="50000"/>
              </a:spcBef>
              <a:buFont typeface="Wingdings" panose="05000000000000000000" pitchFamily="2" charset="2"/>
              <a:buNone/>
            </a:pPr>
            <a:r>
              <a:rPr lang="en-US" altLang="en-US" sz="1800" b="1"/>
              <a:t>Percent</a:t>
            </a:r>
          </a:p>
        </p:txBody>
      </p:sp>
    </p:spTree>
    <p:extLst>
      <p:ext uri="{BB962C8B-B14F-4D97-AF65-F5344CB8AC3E}">
        <p14:creationId xmlns:p14="http://schemas.microsoft.com/office/powerpoint/2010/main" val="2284308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68835" y="5963685"/>
            <a:ext cx="10515600" cy="1460500"/>
          </a:xfrm>
        </p:spPr>
        <p:txBody>
          <a:bodyPr>
            <a:noAutofit/>
          </a:bodyPr>
          <a:lstStyle/>
          <a:p>
            <a:r>
              <a:rPr lang="en-US" sz="1400" dirty="0" smtClean="0"/>
              <a:t>.</a:t>
            </a:r>
            <a:r>
              <a:rPr lang="en-US" sz="1200" dirty="0"/>
              <a:t/>
            </a:r>
            <a:br>
              <a:rPr lang="en-US" sz="1200" dirty="0"/>
            </a:br>
            <a:endParaRPr lang="en-US" sz="1200" dirty="0"/>
          </a:p>
        </p:txBody>
      </p:sp>
      <p:sp>
        <p:nvSpPr>
          <p:cNvPr id="4" name="Content Placeholder 3"/>
          <p:cNvSpPr>
            <a:spLocks noGrp="1"/>
          </p:cNvSpPr>
          <p:nvPr>
            <p:ph idx="1"/>
          </p:nvPr>
        </p:nvSpPr>
        <p:spPr>
          <a:xfrm>
            <a:off x="211685" y="1588957"/>
            <a:ext cx="10515600" cy="5269043"/>
          </a:xfrm>
        </p:spPr>
        <p:txBody>
          <a:bodyPr/>
          <a:lstStyle/>
          <a:p>
            <a:r>
              <a:rPr lang="en-US" sz="2800" dirty="0" smtClean="0"/>
              <a:t>160 patients on methadone who were cocaine dependent randomly assigned to one of 4 conditions, each 16 weeks long:</a:t>
            </a:r>
          </a:p>
          <a:p>
            <a:pPr lvl="1"/>
            <a:r>
              <a:rPr lang="en-US" sz="2800" dirty="0" smtClean="0"/>
              <a:t>1. Methadone maintenance treatment as usual (MMTP-only)</a:t>
            </a:r>
          </a:p>
          <a:p>
            <a:pPr lvl="1"/>
            <a:r>
              <a:rPr lang="en-US" sz="2800" dirty="0" smtClean="0"/>
              <a:t>2.  MM with 3X weekly CBT groups (CBT)</a:t>
            </a:r>
          </a:p>
          <a:p>
            <a:pPr lvl="1"/>
            <a:r>
              <a:rPr lang="en-US" sz="2800" dirty="0" smtClean="0"/>
              <a:t>3. MM with 3X weekly UAs and contingency management (CM)</a:t>
            </a:r>
          </a:p>
          <a:p>
            <a:pPr lvl="1"/>
            <a:r>
              <a:rPr lang="en-US" sz="2800" dirty="0" smtClean="0"/>
              <a:t>4.  MM with 3x weekly CBT and CM (CBT+CM)</a:t>
            </a:r>
          </a:p>
          <a:p>
            <a:r>
              <a:rPr lang="en-US" sz="2800" dirty="0" smtClean="0"/>
              <a:t>All patients completed batteries of assessments at 17 weeks (end of study, 26 weeks and 52 weeks)</a:t>
            </a:r>
          </a:p>
          <a:p>
            <a:pPr lvl="1"/>
            <a:endParaRPr lang="en-US" dirty="0"/>
          </a:p>
        </p:txBody>
      </p:sp>
      <p:sp>
        <p:nvSpPr>
          <p:cNvPr id="5" name="Title 1"/>
          <p:cNvSpPr txBox="1">
            <a:spLocks/>
          </p:cNvSpPr>
          <p:nvPr/>
        </p:nvSpPr>
        <p:spPr>
          <a:xfrm>
            <a:off x="568835" y="424578"/>
            <a:ext cx="10515600" cy="1014478"/>
          </a:xfrm>
          <a:prstGeom prst="rect">
            <a:avLst/>
          </a:prstGeom>
        </p:spPr>
        <p:txBody>
          <a:bodyPr vert="horz" lIns="91440" tIns="45720" rIns="91440" bIns="45720" rtlCol="0" anchor="t">
            <a:normAutofit fontScale="92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smtClean="0"/>
              <a:t>Research with cocaine using patients on methadone.  </a:t>
            </a:r>
            <a:r>
              <a:rPr lang="en-US" sz="3200" dirty="0" smtClean="0"/>
              <a:t>Rawson, et al 2002</a:t>
            </a:r>
            <a:endParaRPr lang="en-US" sz="3200" dirty="0"/>
          </a:p>
        </p:txBody>
      </p:sp>
    </p:spTree>
    <p:extLst>
      <p:ext uri="{BB962C8B-B14F-4D97-AF65-F5344CB8AC3E}">
        <p14:creationId xmlns:p14="http://schemas.microsoft.com/office/powerpoint/2010/main" val="4037811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34911"/>
            <a:ext cx="8596668" cy="1169233"/>
          </a:xfrm>
        </p:spPr>
        <p:txBody>
          <a:bodyPr>
            <a:noAutofit/>
          </a:bodyPr>
          <a:lstStyle/>
          <a:p>
            <a:r>
              <a:rPr lang="en-US" dirty="0" smtClean="0"/>
              <a:t>Cocaine use by patients on methadone:  We’ve been here before</a:t>
            </a:r>
            <a:endParaRPr lang="en-US" dirty="0"/>
          </a:p>
        </p:txBody>
      </p:sp>
      <p:sp>
        <p:nvSpPr>
          <p:cNvPr id="3" name="Content Placeholder 2"/>
          <p:cNvSpPr>
            <a:spLocks noGrp="1"/>
          </p:cNvSpPr>
          <p:nvPr>
            <p:ph idx="1"/>
          </p:nvPr>
        </p:nvSpPr>
        <p:spPr>
          <a:xfrm>
            <a:off x="677333" y="1304144"/>
            <a:ext cx="9875741" cy="5156617"/>
          </a:xfrm>
        </p:spPr>
        <p:txBody>
          <a:bodyPr>
            <a:noAutofit/>
          </a:bodyPr>
          <a:lstStyle/>
          <a:p>
            <a:r>
              <a:rPr lang="en-US" sz="2400" dirty="0" smtClean="0"/>
              <a:t>In the late 1980s and 1990s, the cocaine epidemic seriously damaged the treatment progress of many patients on methadone.</a:t>
            </a:r>
          </a:p>
          <a:p>
            <a:r>
              <a:rPr lang="en-US" sz="2400" dirty="0" smtClean="0"/>
              <a:t>In many OTPs, 70% + of UAs were positive of cocaine.</a:t>
            </a:r>
          </a:p>
          <a:p>
            <a:r>
              <a:rPr lang="en-US" sz="2400" dirty="0" smtClean="0"/>
              <a:t>The treatment progress for many patients on methadone and who had not used illicit drugs for years was seriously  degraded by high levels of cocaine use. This was particularly true once crack became available.</a:t>
            </a:r>
          </a:p>
          <a:p>
            <a:r>
              <a:rPr lang="en-US" sz="2400" dirty="0" smtClean="0"/>
              <a:t>Dramatic increases in injection drug use, HIV, </a:t>
            </a:r>
            <a:r>
              <a:rPr lang="en-US" sz="2400" dirty="0" err="1" smtClean="0"/>
              <a:t>Hep</a:t>
            </a:r>
            <a:r>
              <a:rPr lang="en-US" sz="2400" dirty="0" smtClean="0"/>
              <a:t> C and drug-related crime were associated with the elevated cocaine use.  Premature treatment termination/drop-out rates increased dramatically.</a:t>
            </a:r>
          </a:p>
          <a:p>
            <a:r>
              <a:rPr lang="en-US" sz="2400" dirty="0" smtClean="0"/>
              <a:t>Many OTPs became locations for cocaine dealing and associated behaviors</a:t>
            </a:r>
            <a:endParaRPr lang="en-US" sz="2400" dirty="0"/>
          </a:p>
        </p:txBody>
      </p:sp>
    </p:spTree>
    <p:extLst>
      <p:ext uri="{BB962C8B-B14F-4D97-AF65-F5344CB8AC3E}">
        <p14:creationId xmlns:p14="http://schemas.microsoft.com/office/powerpoint/2010/main" val="25721764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0"/>
            <a:ext cx="8596668" cy="1199213"/>
          </a:xfrm>
        </p:spPr>
        <p:txBody>
          <a:bodyPr>
            <a:normAutofit/>
          </a:bodyPr>
          <a:lstStyle/>
          <a:p>
            <a:r>
              <a:rPr lang="en-US" dirty="0" smtClean="0"/>
              <a:t>Days of cocaine-free </a:t>
            </a:r>
            <a:r>
              <a:rPr lang="en-US" dirty="0" err="1" smtClean="0"/>
              <a:t>Uas</a:t>
            </a:r>
            <a:r>
              <a:rPr lang="en-US" dirty="0" smtClean="0"/>
              <a:t> out of 48 </a:t>
            </a:r>
            <a:r>
              <a:rPr lang="en-US" sz="2800" dirty="0" smtClean="0"/>
              <a:t>(Rawson et al 2002)</a:t>
            </a:r>
            <a:endParaRPr lang="en-US" sz="2800" dirty="0"/>
          </a:p>
        </p:txBody>
      </p:sp>
      <p:graphicFrame>
        <p:nvGraphicFramePr>
          <p:cNvPr id="4" name="Object 2" descr="Bar graph showing Mean Number of Cocaine-free Urine Samples by Treatment - CBT, CM, CBT+CM, MMTP only&#10;&#10;CM: 30.3&#10;CBT+CM: 26.1&#10;CBT: 19.8&#10;MMTP only: 11&#10;&#10;Contingency Management had a significantly higher number of samples free of cocaine."/>
          <p:cNvGraphicFramePr>
            <a:graphicFrameLocks noGrp="1" noChangeAspect="1"/>
          </p:cNvGraphicFramePr>
          <p:nvPr>
            <p:ph idx="1"/>
            <p:extLst>
              <p:ext uri="{D42A27DB-BD31-4B8C-83A1-F6EECF244321}">
                <p14:modId xmlns:p14="http://schemas.microsoft.com/office/powerpoint/2010/main" val="593568603"/>
              </p:ext>
            </p:extLst>
          </p:nvPr>
        </p:nvGraphicFramePr>
        <p:xfrm>
          <a:off x="344774" y="1199213"/>
          <a:ext cx="10028419" cy="5546360"/>
        </p:xfrm>
        <a:graphic>
          <a:graphicData uri="http://schemas.openxmlformats.org/presentationml/2006/ole">
            <mc:AlternateContent xmlns:mc="http://schemas.openxmlformats.org/markup-compatibility/2006">
              <mc:Choice xmlns:v="urn:schemas-microsoft-com:vml" Requires="v">
                <p:oleObj spid="_x0000_s32784" name="Chart" r:id="rId3" imgW="7772271" imgH="4114705" progId="MSGraph.Chart.8">
                  <p:embed followColorScheme="full"/>
                </p:oleObj>
              </mc:Choice>
              <mc:Fallback>
                <p:oleObj name="Chart" r:id="rId3" imgW="7772271" imgH="4114705" progId="MSGraph.Chart.8">
                  <p:embed followColorScheme="full"/>
                  <p:pic>
                    <p:nvPicPr>
                      <p:cNvPr id="7170" name="Object 2"/>
                      <p:cNvPicPr>
                        <a:picLocks noChangeAspect="1" noChangeArrowheads="1"/>
                      </p:cNvPicPr>
                      <p:nvPr/>
                    </p:nvPicPr>
                    <p:blipFill>
                      <a:blip r:embed="rId4"/>
                      <a:srcRect/>
                      <a:stretch>
                        <a:fillRect/>
                      </a:stretch>
                    </p:blipFill>
                    <p:spPr bwMode="auto">
                      <a:xfrm>
                        <a:off x="344774" y="1199213"/>
                        <a:ext cx="10028419" cy="5546360"/>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33110031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147" y="174886"/>
            <a:ext cx="9351086" cy="1320800"/>
          </a:xfrm>
        </p:spPr>
        <p:txBody>
          <a:bodyPr>
            <a:normAutofit/>
          </a:bodyPr>
          <a:lstStyle/>
          <a:p>
            <a:r>
              <a:rPr lang="en-US" dirty="0" smtClean="0"/>
              <a:t>Percent of participants who achieve 3 consecutive weeks of cocaine abstinence</a:t>
            </a:r>
            <a:endParaRPr lang="en-US" dirty="0"/>
          </a:p>
        </p:txBody>
      </p:sp>
      <p:graphicFrame>
        <p:nvGraphicFramePr>
          <p:cNvPr id="4" name="Object 2" descr="Bar graph showing % Cocaine-free for 3 Consecutive Weeks by treatment - CBT, CM, CBT+CM, MMTP only&#10;&#10;CM: 60&#10;CBT+CM: 56.7&#10;CBT: 36.7&#10;MMTP only: 23.3&#10;&#10;Contingency Management had a substantially higher % of 3 consecutive cocaine free weeks"/>
          <p:cNvGraphicFramePr>
            <a:graphicFrameLocks noGrp="1" noChangeAspect="1"/>
          </p:cNvGraphicFramePr>
          <p:nvPr>
            <p:ph idx="1"/>
            <p:extLst>
              <p:ext uri="{D42A27DB-BD31-4B8C-83A1-F6EECF244321}">
                <p14:modId xmlns:p14="http://schemas.microsoft.com/office/powerpoint/2010/main" val="2555825701"/>
              </p:ext>
            </p:extLst>
          </p:nvPr>
        </p:nvGraphicFramePr>
        <p:xfrm>
          <a:off x="329784" y="1495686"/>
          <a:ext cx="10298241" cy="5055016"/>
        </p:xfrm>
        <a:graphic>
          <a:graphicData uri="http://schemas.openxmlformats.org/presentationml/2006/ole">
            <mc:AlternateContent xmlns:mc="http://schemas.openxmlformats.org/markup-compatibility/2006">
              <mc:Choice xmlns:v="urn:schemas-microsoft-com:vml" Requires="v">
                <p:oleObj spid="_x0000_s33806" name="Chart" r:id="rId3" imgW="7772271" imgH="4114705" progId="MSGraph.Chart.8">
                  <p:embed followColorScheme="full"/>
                </p:oleObj>
              </mc:Choice>
              <mc:Fallback>
                <p:oleObj name="Chart" r:id="rId3" imgW="7772271" imgH="4114705" progId="MSGraph.Chart.8">
                  <p:embed followColorScheme="full"/>
                  <p:pic>
                    <p:nvPicPr>
                      <p:cNvPr id="8194" name="Object 2"/>
                      <p:cNvPicPr>
                        <a:picLocks noChangeAspect="1" noChangeArrowheads="1"/>
                      </p:cNvPicPr>
                      <p:nvPr/>
                    </p:nvPicPr>
                    <p:blipFill>
                      <a:blip r:embed="rId4"/>
                      <a:srcRect/>
                      <a:stretch>
                        <a:fillRect/>
                      </a:stretch>
                    </p:blipFill>
                    <p:spPr bwMode="auto">
                      <a:xfrm>
                        <a:off x="329784" y="1495686"/>
                        <a:ext cx="10298241" cy="5055016"/>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7826090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393" y="2749097"/>
            <a:ext cx="10515600" cy="1994353"/>
          </a:xfrm>
        </p:spPr>
        <p:txBody>
          <a:bodyPr>
            <a:normAutofit/>
          </a:bodyPr>
          <a:lstStyle/>
          <a:p>
            <a:r>
              <a:rPr lang="en-US" sz="4000" dirty="0" smtClean="0"/>
              <a:t>Application </a:t>
            </a:r>
            <a:r>
              <a:rPr lang="en-US" sz="4400" dirty="0" smtClean="0"/>
              <a:t>of</a:t>
            </a:r>
            <a:r>
              <a:rPr lang="en-US" sz="4000" dirty="0" smtClean="0"/>
              <a:t> Contingency Management</a:t>
            </a:r>
            <a:endParaRPr lang="en-US" sz="4000" dirty="0"/>
          </a:p>
        </p:txBody>
      </p:sp>
    </p:spTree>
    <p:extLst>
      <p:ext uri="{BB962C8B-B14F-4D97-AF65-F5344CB8AC3E}">
        <p14:creationId xmlns:p14="http://schemas.microsoft.com/office/powerpoint/2010/main" val="219893141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The 3 Essential Elements</a:t>
            </a:r>
            <a:endParaRPr lang="en-US" dirty="0"/>
          </a:p>
        </p:txBody>
      </p:sp>
      <p:pic>
        <p:nvPicPr>
          <p:cNvPr id="36866" name="Picture 4" descr="PPTslides040411_highres_Page_4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7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10724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Choice of </a:t>
            </a:r>
            <a:r>
              <a:rPr lang="en-US" dirty="0" err="1" smtClean="0"/>
              <a:t>Reinforcer</a:t>
            </a:r>
            <a:endParaRPr lang="en-US" dirty="0"/>
          </a:p>
        </p:txBody>
      </p:sp>
      <p:pic>
        <p:nvPicPr>
          <p:cNvPr id="41986" name="Picture 4" descr="PPTslides040411_highres_Page_5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931" y="-719528"/>
            <a:ext cx="12192000" cy="7577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080996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rrowheads="1"/>
          </p:cNvSpPr>
          <p:nvPr>
            <p:ph type="title"/>
          </p:nvPr>
        </p:nvSpPr>
        <p:spPr>
          <a:xfrm>
            <a:off x="167883" y="740228"/>
            <a:ext cx="8596668" cy="1320800"/>
          </a:xfrm>
        </p:spPr>
        <p:txBody>
          <a:bodyPr>
            <a:normAutofit/>
          </a:bodyPr>
          <a:lstStyle/>
          <a:p>
            <a:pPr algn="ctr"/>
            <a:r>
              <a:rPr lang="en-US" altLang="en-US" dirty="0"/>
              <a:t>Other </a:t>
            </a:r>
            <a:r>
              <a:rPr lang="en-US" altLang="en-US" dirty="0" smtClean="0"/>
              <a:t>examples of </a:t>
            </a:r>
            <a:r>
              <a:rPr lang="en-US" altLang="en-US" dirty="0" err="1" smtClean="0"/>
              <a:t>reinforcers</a:t>
            </a:r>
            <a:endParaRPr lang="en-US" altLang="en-US" dirty="0"/>
          </a:p>
        </p:txBody>
      </p:sp>
      <p:sp>
        <p:nvSpPr>
          <p:cNvPr id="65539" name="Rectangle 3"/>
          <p:cNvSpPr>
            <a:spLocks noGrp="1" noChangeArrowheads="1"/>
          </p:cNvSpPr>
          <p:nvPr>
            <p:ph idx="1"/>
          </p:nvPr>
        </p:nvSpPr>
        <p:spPr>
          <a:xfrm>
            <a:off x="411508" y="1702442"/>
            <a:ext cx="11197653" cy="4438791"/>
          </a:xfrm>
        </p:spPr>
        <p:txBody>
          <a:bodyPr>
            <a:noAutofit/>
          </a:bodyPr>
          <a:lstStyle/>
          <a:p>
            <a:pPr>
              <a:lnSpc>
                <a:spcPct val="90000"/>
              </a:lnSpc>
            </a:pPr>
            <a:r>
              <a:rPr lang="en-US" altLang="en-US" sz="2800" dirty="0">
                <a:solidFill>
                  <a:schemeClr val="tx1"/>
                </a:solidFill>
              </a:rPr>
              <a:t>Donuts, cookies, pizza for attendance or urine results</a:t>
            </a:r>
          </a:p>
          <a:p>
            <a:pPr>
              <a:lnSpc>
                <a:spcPct val="90000"/>
              </a:lnSpc>
            </a:pPr>
            <a:r>
              <a:rPr lang="en-US" altLang="en-US" sz="2800" dirty="0" smtClean="0">
                <a:solidFill>
                  <a:schemeClr val="tx1"/>
                </a:solidFill>
              </a:rPr>
              <a:t>Grocery-gasoline, </a:t>
            </a:r>
            <a:r>
              <a:rPr lang="en-US" altLang="en-US" sz="2800" dirty="0" err="1" smtClean="0">
                <a:solidFill>
                  <a:schemeClr val="tx1"/>
                </a:solidFill>
              </a:rPr>
              <a:t>etc</a:t>
            </a:r>
            <a:r>
              <a:rPr lang="en-US" altLang="en-US" sz="2800" dirty="0" smtClean="0">
                <a:solidFill>
                  <a:schemeClr val="tx1"/>
                </a:solidFill>
              </a:rPr>
              <a:t> vouchers/credit cards</a:t>
            </a:r>
            <a:endParaRPr lang="en-US" altLang="en-US" sz="2800" dirty="0">
              <a:solidFill>
                <a:schemeClr val="tx1"/>
              </a:solidFill>
            </a:endParaRPr>
          </a:p>
          <a:p>
            <a:pPr>
              <a:lnSpc>
                <a:spcPct val="90000"/>
              </a:lnSpc>
            </a:pPr>
            <a:r>
              <a:rPr lang="en-US" altLang="en-US" sz="2800" dirty="0">
                <a:solidFill>
                  <a:schemeClr val="tx1"/>
                </a:solidFill>
              </a:rPr>
              <a:t>Preferred </a:t>
            </a:r>
            <a:r>
              <a:rPr lang="en-US" altLang="en-US" sz="2800" dirty="0" smtClean="0">
                <a:solidFill>
                  <a:schemeClr val="tx1"/>
                </a:solidFill>
              </a:rPr>
              <a:t>parking or dosing hours</a:t>
            </a:r>
            <a:endParaRPr lang="en-US" altLang="en-US" sz="2800" dirty="0">
              <a:solidFill>
                <a:schemeClr val="tx1"/>
              </a:solidFill>
            </a:endParaRPr>
          </a:p>
          <a:p>
            <a:pPr>
              <a:lnSpc>
                <a:spcPct val="90000"/>
              </a:lnSpc>
            </a:pPr>
            <a:r>
              <a:rPr lang="en-US" altLang="en-US" sz="2800" dirty="0">
                <a:solidFill>
                  <a:schemeClr val="tx1"/>
                </a:solidFill>
              </a:rPr>
              <a:t>Certificates or plaques for accomplishments</a:t>
            </a:r>
          </a:p>
          <a:p>
            <a:pPr>
              <a:lnSpc>
                <a:spcPct val="90000"/>
              </a:lnSpc>
            </a:pPr>
            <a:r>
              <a:rPr lang="en-US" altLang="en-US" sz="2800" dirty="0">
                <a:solidFill>
                  <a:schemeClr val="tx1"/>
                </a:solidFill>
              </a:rPr>
              <a:t>Local businesses may donate </a:t>
            </a:r>
          </a:p>
        </p:txBody>
      </p:sp>
    </p:spTree>
    <p:extLst>
      <p:ext uri="{BB962C8B-B14F-4D97-AF65-F5344CB8AC3E}">
        <p14:creationId xmlns:p14="http://schemas.microsoft.com/office/powerpoint/2010/main" val="1823707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Effect transition="in" filter="wipe(left)">
                                      <p:cBhvr>
                                        <p:cTn id="7" dur="1000"/>
                                        <p:tgtEl>
                                          <p:spTgt spid="655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5539">
                                            <p:txEl>
                                              <p:pRg st="1" end="1"/>
                                            </p:txEl>
                                          </p:spTgt>
                                        </p:tgtEl>
                                        <p:attrNameLst>
                                          <p:attrName>style.visibility</p:attrName>
                                        </p:attrNameLst>
                                      </p:cBhvr>
                                      <p:to>
                                        <p:strVal val="visible"/>
                                      </p:to>
                                    </p:set>
                                    <p:animEffect transition="in" filter="wipe(left)">
                                      <p:cBhvr>
                                        <p:cTn id="12" dur="1000"/>
                                        <p:tgtEl>
                                          <p:spTgt spid="655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5539">
                                            <p:txEl>
                                              <p:pRg st="2" end="2"/>
                                            </p:txEl>
                                          </p:spTgt>
                                        </p:tgtEl>
                                        <p:attrNameLst>
                                          <p:attrName>style.visibility</p:attrName>
                                        </p:attrNameLst>
                                      </p:cBhvr>
                                      <p:to>
                                        <p:strVal val="visible"/>
                                      </p:to>
                                    </p:set>
                                    <p:animEffect transition="in" filter="wipe(left)">
                                      <p:cBhvr>
                                        <p:cTn id="17" dur="1000"/>
                                        <p:tgtEl>
                                          <p:spTgt spid="6553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5539">
                                            <p:txEl>
                                              <p:pRg st="3" end="3"/>
                                            </p:txEl>
                                          </p:spTgt>
                                        </p:tgtEl>
                                        <p:attrNameLst>
                                          <p:attrName>style.visibility</p:attrName>
                                        </p:attrNameLst>
                                      </p:cBhvr>
                                      <p:to>
                                        <p:strVal val="visible"/>
                                      </p:to>
                                    </p:set>
                                    <p:animEffect transition="in" filter="wipe(left)">
                                      <p:cBhvr>
                                        <p:cTn id="22" dur="1000"/>
                                        <p:tgtEl>
                                          <p:spTgt spid="6553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5539">
                                            <p:txEl>
                                              <p:pRg st="4" end="4"/>
                                            </p:txEl>
                                          </p:spTgt>
                                        </p:tgtEl>
                                        <p:attrNameLst>
                                          <p:attrName>style.visibility</p:attrName>
                                        </p:attrNameLst>
                                      </p:cBhvr>
                                      <p:to>
                                        <p:strVal val="visible"/>
                                      </p:to>
                                    </p:set>
                                    <p:animEffect transition="in" filter="wipe(left)">
                                      <p:cBhvr>
                                        <p:cTn id="27" dur="1000"/>
                                        <p:tgtEl>
                                          <p:spTgt spid="655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Fishbowl Method</a:t>
            </a:r>
            <a:endParaRPr lang="en-US" dirty="0"/>
          </a:p>
        </p:txBody>
      </p:sp>
      <p:pic>
        <p:nvPicPr>
          <p:cNvPr id="50178" name="Picture 4" descr="PPTslides040411_highres_Page_6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658682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Fishbowl Ticket Ratios</a:t>
            </a:r>
            <a:endParaRPr lang="en-US" dirty="0"/>
          </a:p>
        </p:txBody>
      </p:sp>
      <p:pic>
        <p:nvPicPr>
          <p:cNvPr id="49154" name="Picture 4" descr="PPTslides040411_highres_Page_6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74011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Challenges</a:t>
            </a:r>
            <a:endParaRPr lang="en-US" dirty="0"/>
          </a:p>
        </p:txBody>
      </p:sp>
      <p:pic>
        <p:nvPicPr>
          <p:cNvPr id="51202" name="Picture 4" descr="PPTslides040411_highres_Page_6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282137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Low Cost Incentives: Challenges</a:t>
            </a:r>
            <a:endParaRPr lang="en-US" dirty="0"/>
          </a:p>
        </p:txBody>
      </p:sp>
      <p:pic>
        <p:nvPicPr>
          <p:cNvPr id="54274" name="Picture 4" descr="PPTslides040411_highres_Page_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1274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raph showing Prevalence of Past Month Use of Methamphetamine in Chronic Opioid Users &#10;&#10;Results: % rose from 18.8% in 2011 to 34.2% in 2017"/>
          <p:cNvPicPr>
            <a:picLocks noGrp="1" noChangeAspect="1"/>
          </p:cNvPicPr>
          <p:nvPr>
            <p:ph idx="1"/>
          </p:nvPr>
        </p:nvPicPr>
        <p:blipFill>
          <a:blip r:embed="rId3"/>
          <a:stretch>
            <a:fillRect/>
          </a:stretch>
        </p:blipFill>
        <p:spPr>
          <a:xfrm>
            <a:off x="2097667" y="1562538"/>
            <a:ext cx="6530217" cy="4738742"/>
          </a:xfrm>
          <a:prstGeom prst="rect">
            <a:avLst/>
          </a:prstGeom>
        </p:spPr>
      </p:pic>
      <p:sp>
        <p:nvSpPr>
          <p:cNvPr id="5" name="Title 1"/>
          <p:cNvSpPr>
            <a:spLocks noGrp="1"/>
          </p:cNvSpPr>
          <p:nvPr>
            <p:ph type="title"/>
          </p:nvPr>
        </p:nvSpPr>
        <p:spPr>
          <a:xfrm>
            <a:off x="656313" y="241738"/>
            <a:ext cx="8596668" cy="1320800"/>
          </a:xfrm>
        </p:spPr>
        <p:txBody>
          <a:bodyPr/>
          <a:lstStyle/>
          <a:p>
            <a:r>
              <a:rPr lang="en-US" dirty="0" smtClean="0"/>
              <a:t>Methamphetamine use among patients with chronic opioid use is on the rise</a:t>
            </a:r>
            <a:endParaRPr lang="en-US" dirty="0"/>
          </a:p>
        </p:txBody>
      </p:sp>
      <p:sp>
        <p:nvSpPr>
          <p:cNvPr id="2" name="Rectangle 1"/>
          <p:cNvSpPr/>
          <p:nvPr/>
        </p:nvSpPr>
        <p:spPr>
          <a:xfrm>
            <a:off x="490086" y="6334780"/>
            <a:ext cx="8929121" cy="523220"/>
          </a:xfrm>
          <a:prstGeom prst="rect">
            <a:avLst/>
          </a:prstGeom>
        </p:spPr>
        <p:txBody>
          <a:bodyPr wrap="square">
            <a:spAutoFit/>
          </a:bodyPr>
          <a:lstStyle/>
          <a:p>
            <a:r>
              <a:rPr lang="en-US" sz="1400" dirty="0" smtClean="0"/>
              <a:t>Ellis, MS, Kasper, ZA, Cicero, TJ (2018). Twin epidemics: The surging rise of methamphetamine use in chronic opioid users. Drug and Alcohol Dependence, v193, 1 Dec 2018, 14-20. </a:t>
            </a:r>
            <a:endParaRPr lang="en-US" sz="1400" dirty="0"/>
          </a:p>
        </p:txBody>
      </p:sp>
    </p:spTree>
    <p:extLst>
      <p:ext uri="{BB962C8B-B14F-4D97-AF65-F5344CB8AC3E}">
        <p14:creationId xmlns:p14="http://schemas.microsoft.com/office/powerpoint/2010/main" val="25675289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AutoShape 2"/>
          <p:cNvSpPr>
            <a:spLocks noGrp="1" noChangeArrowheads="1"/>
          </p:cNvSpPr>
          <p:nvPr>
            <p:ph type="title"/>
          </p:nvPr>
        </p:nvSpPr>
        <p:spPr>
          <a:xfrm>
            <a:off x="886098" y="381000"/>
            <a:ext cx="8763000" cy="1066800"/>
          </a:xfrm>
        </p:spPr>
        <p:txBody>
          <a:bodyPr>
            <a:normAutofit/>
          </a:bodyPr>
          <a:lstStyle/>
          <a:p>
            <a:pPr eaLnBrk="1" hangingPunct="1"/>
            <a:r>
              <a:rPr lang="en-US" altLang="en-US" dirty="0"/>
              <a:t>Implementation Tips</a:t>
            </a:r>
          </a:p>
        </p:txBody>
      </p:sp>
      <p:sp>
        <p:nvSpPr>
          <p:cNvPr id="288771" name="Rectangle 3"/>
          <p:cNvSpPr>
            <a:spLocks noGrp="1" noChangeArrowheads="1"/>
          </p:cNvSpPr>
          <p:nvPr>
            <p:ph idx="1"/>
          </p:nvPr>
        </p:nvSpPr>
        <p:spPr>
          <a:xfrm>
            <a:off x="1068978" y="1447800"/>
            <a:ext cx="8763000" cy="5059363"/>
          </a:xfrm>
        </p:spPr>
        <p:txBody>
          <a:bodyPr>
            <a:normAutofit/>
          </a:bodyPr>
          <a:lstStyle/>
          <a:p>
            <a:pPr eaLnBrk="1" hangingPunct="1">
              <a:lnSpc>
                <a:spcPct val="90000"/>
              </a:lnSpc>
            </a:pPr>
            <a:r>
              <a:rPr lang="en-US" altLang="en-US" sz="2800" dirty="0" smtClean="0">
                <a:solidFill>
                  <a:schemeClr val="tx1"/>
                </a:solidFill>
              </a:rPr>
              <a:t>Give reinforcement frequently</a:t>
            </a:r>
          </a:p>
          <a:p>
            <a:pPr eaLnBrk="1" hangingPunct="1">
              <a:lnSpc>
                <a:spcPct val="90000"/>
              </a:lnSpc>
            </a:pPr>
            <a:r>
              <a:rPr lang="en-US" altLang="en-US" sz="2800" dirty="0" smtClean="0">
                <a:solidFill>
                  <a:schemeClr val="tx1"/>
                </a:solidFill>
              </a:rPr>
              <a:t>Easy to earn initially (set the bar low)</a:t>
            </a:r>
          </a:p>
          <a:p>
            <a:pPr eaLnBrk="1" hangingPunct="1">
              <a:lnSpc>
                <a:spcPct val="90000"/>
              </a:lnSpc>
            </a:pPr>
            <a:r>
              <a:rPr lang="en-US" altLang="en-US" sz="2800" dirty="0" err="1" smtClean="0">
                <a:solidFill>
                  <a:schemeClr val="tx1"/>
                </a:solidFill>
              </a:rPr>
              <a:t>Reinforcers</a:t>
            </a:r>
            <a:r>
              <a:rPr lang="en-US" altLang="en-US" sz="2800" dirty="0" smtClean="0">
                <a:solidFill>
                  <a:schemeClr val="tx1"/>
                </a:solidFill>
              </a:rPr>
              <a:t> should be items of use and value to patients </a:t>
            </a:r>
          </a:p>
          <a:p>
            <a:pPr eaLnBrk="1" hangingPunct="1">
              <a:lnSpc>
                <a:spcPct val="90000"/>
              </a:lnSpc>
            </a:pPr>
            <a:r>
              <a:rPr lang="en-US" altLang="en-US" sz="2800" dirty="0" smtClean="0">
                <a:solidFill>
                  <a:schemeClr val="tx1"/>
                </a:solidFill>
              </a:rPr>
              <a:t>Reinforcement should be connected to specific, observable behavior</a:t>
            </a:r>
          </a:p>
          <a:p>
            <a:pPr eaLnBrk="1" hangingPunct="1">
              <a:lnSpc>
                <a:spcPct val="90000"/>
              </a:lnSpc>
            </a:pPr>
            <a:r>
              <a:rPr lang="en-US" altLang="en-US" sz="2800" dirty="0" smtClean="0">
                <a:solidFill>
                  <a:schemeClr val="tx1"/>
                </a:solidFill>
              </a:rPr>
              <a:t>Minimize delay in reinforcement delivery; greater delay, weaker effect</a:t>
            </a:r>
          </a:p>
          <a:p>
            <a:pPr eaLnBrk="1" hangingPunct="1">
              <a:lnSpc>
                <a:spcPct val="90000"/>
              </a:lnSpc>
            </a:pPr>
            <a:r>
              <a:rPr lang="en-US" altLang="en-US" sz="2800" dirty="0" smtClean="0">
                <a:solidFill>
                  <a:schemeClr val="tx1"/>
                </a:solidFill>
              </a:rPr>
              <a:t>Focus on small steps; any improvement</a:t>
            </a:r>
          </a:p>
          <a:p>
            <a:pPr eaLnBrk="1" hangingPunct="1">
              <a:lnSpc>
                <a:spcPct val="90000"/>
              </a:lnSpc>
            </a:pPr>
            <a:r>
              <a:rPr lang="en-US" altLang="en-US" sz="2800" dirty="0" smtClean="0">
                <a:solidFill>
                  <a:schemeClr val="tx1"/>
                </a:solidFill>
              </a:rPr>
              <a:t>Simple is better</a:t>
            </a:r>
          </a:p>
          <a:p>
            <a:pPr eaLnBrk="1" hangingPunct="1">
              <a:lnSpc>
                <a:spcPct val="90000"/>
              </a:lnSpc>
            </a:pPr>
            <a:endParaRPr lang="en-US" altLang="en-US" sz="2800" dirty="0" smtClean="0">
              <a:solidFill>
                <a:schemeClr val="tx1"/>
              </a:solidFill>
            </a:endParaRPr>
          </a:p>
        </p:txBody>
      </p:sp>
    </p:spTree>
    <p:extLst>
      <p:ext uri="{BB962C8B-B14F-4D97-AF65-F5344CB8AC3E}">
        <p14:creationId xmlns:p14="http://schemas.microsoft.com/office/powerpoint/2010/main" val="168980254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8771">
                                            <p:txEl>
                                              <p:pRg st="0" end="0"/>
                                            </p:txEl>
                                          </p:spTgt>
                                        </p:tgtEl>
                                        <p:attrNameLst>
                                          <p:attrName>style.visibility</p:attrName>
                                        </p:attrNameLst>
                                      </p:cBhvr>
                                      <p:to>
                                        <p:strVal val="visible"/>
                                      </p:to>
                                    </p:set>
                                    <p:animEffect transition="in" filter="wipe(left)">
                                      <p:cBhvr>
                                        <p:cTn id="7" dur="500"/>
                                        <p:tgtEl>
                                          <p:spTgt spid="2887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8771">
                                            <p:txEl>
                                              <p:pRg st="1" end="1"/>
                                            </p:txEl>
                                          </p:spTgt>
                                        </p:tgtEl>
                                        <p:attrNameLst>
                                          <p:attrName>style.visibility</p:attrName>
                                        </p:attrNameLst>
                                      </p:cBhvr>
                                      <p:to>
                                        <p:strVal val="visible"/>
                                      </p:to>
                                    </p:set>
                                    <p:animEffect transition="in" filter="wipe(left)">
                                      <p:cBhvr>
                                        <p:cTn id="12" dur="500"/>
                                        <p:tgtEl>
                                          <p:spTgt spid="2887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88771">
                                            <p:txEl>
                                              <p:pRg st="2" end="2"/>
                                            </p:txEl>
                                          </p:spTgt>
                                        </p:tgtEl>
                                        <p:attrNameLst>
                                          <p:attrName>style.visibility</p:attrName>
                                        </p:attrNameLst>
                                      </p:cBhvr>
                                      <p:to>
                                        <p:strVal val="visible"/>
                                      </p:to>
                                    </p:set>
                                    <p:animEffect transition="in" filter="wipe(left)">
                                      <p:cBhvr>
                                        <p:cTn id="17" dur="500"/>
                                        <p:tgtEl>
                                          <p:spTgt spid="28877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88771">
                                            <p:txEl>
                                              <p:pRg st="3" end="3"/>
                                            </p:txEl>
                                          </p:spTgt>
                                        </p:tgtEl>
                                        <p:attrNameLst>
                                          <p:attrName>style.visibility</p:attrName>
                                        </p:attrNameLst>
                                      </p:cBhvr>
                                      <p:to>
                                        <p:strVal val="visible"/>
                                      </p:to>
                                    </p:set>
                                    <p:animEffect transition="in" filter="wipe(left)">
                                      <p:cBhvr>
                                        <p:cTn id="22" dur="500"/>
                                        <p:tgtEl>
                                          <p:spTgt spid="28877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88771">
                                            <p:txEl>
                                              <p:pRg st="4" end="4"/>
                                            </p:txEl>
                                          </p:spTgt>
                                        </p:tgtEl>
                                        <p:attrNameLst>
                                          <p:attrName>style.visibility</p:attrName>
                                        </p:attrNameLst>
                                      </p:cBhvr>
                                      <p:to>
                                        <p:strVal val="visible"/>
                                      </p:to>
                                    </p:set>
                                    <p:animEffect transition="in" filter="wipe(left)">
                                      <p:cBhvr>
                                        <p:cTn id="27" dur="500"/>
                                        <p:tgtEl>
                                          <p:spTgt spid="28877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88771">
                                            <p:txEl>
                                              <p:pRg st="5" end="5"/>
                                            </p:txEl>
                                          </p:spTgt>
                                        </p:tgtEl>
                                        <p:attrNameLst>
                                          <p:attrName>style.visibility</p:attrName>
                                        </p:attrNameLst>
                                      </p:cBhvr>
                                      <p:to>
                                        <p:strVal val="visible"/>
                                      </p:to>
                                    </p:set>
                                    <p:animEffect transition="in" filter="wipe(left)">
                                      <p:cBhvr>
                                        <p:cTn id="32" dur="500"/>
                                        <p:tgtEl>
                                          <p:spTgt spid="288771">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88771">
                                            <p:txEl>
                                              <p:pRg st="6" end="6"/>
                                            </p:txEl>
                                          </p:spTgt>
                                        </p:tgtEl>
                                        <p:attrNameLst>
                                          <p:attrName>style.visibility</p:attrName>
                                        </p:attrNameLst>
                                      </p:cBhvr>
                                      <p:to>
                                        <p:strVal val="visible"/>
                                      </p:to>
                                    </p:set>
                                    <p:animEffect transition="in" filter="wipe(left)">
                                      <p:cBhvr>
                                        <p:cTn id="37" dur="500"/>
                                        <p:tgtEl>
                                          <p:spTgt spid="28877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771"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77334" y="329784"/>
            <a:ext cx="8596668" cy="674557"/>
          </a:xfrm>
        </p:spPr>
        <p:txBody>
          <a:bodyPr/>
          <a:lstStyle/>
          <a:p>
            <a:pPr>
              <a:defRPr/>
            </a:pPr>
            <a:r>
              <a:rPr lang="en-US" dirty="0" smtClean="0"/>
              <a:t>The Matrix Model</a:t>
            </a:r>
          </a:p>
        </p:txBody>
      </p:sp>
      <p:sp>
        <p:nvSpPr>
          <p:cNvPr id="19459" name="Content Placeholder 2"/>
          <p:cNvSpPr>
            <a:spLocks noGrp="1"/>
          </p:cNvSpPr>
          <p:nvPr>
            <p:ph idx="1"/>
          </p:nvPr>
        </p:nvSpPr>
        <p:spPr>
          <a:xfrm>
            <a:off x="677334" y="1139253"/>
            <a:ext cx="9770810" cy="5441430"/>
          </a:xfrm>
        </p:spPr>
        <p:txBody>
          <a:bodyPr>
            <a:normAutofit fontScale="62500" lnSpcReduction="20000"/>
          </a:bodyPr>
          <a:lstStyle/>
          <a:p>
            <a:pPr>
              <a:buFont typeface="Wingdings" panose="05000000000000000000" pitchFamily="2" charset="2"/>
              <a:buNone/>
              <a:defRPr/>
            </a:pPr>
            <a:r>
              <a:rPr lang="en-US" sz="4500" dirty="0" smtClean="0"/>
              <a:t>The </a:t>
            </a:r>
            <a:r>
              <a:rPr lang="en-US" sz="4500" dirty="0"/>
              <a:t>Matrix Model is a collection of treatment materials that are organized to provide an outpatient treatment program for individuals addicted to drugs and alcohol.  The Matrix manual has been developed and tested with individuals dependent upon cocaine and </a:t>
            </a:r>
            <a:r>
              <a:rPr lang="en-US" sz="4500" dirty="0" smtClean="0"/>
              <a:t>MA, but </a:t>
            </a:r>
            <a:r>
              <a:rPr lang="en-US" sz="4500" dirty="0"/>
              <a:t>is commonly used with </a:t>
            </a:r>
            <a:r>
              <a:rPr lang="en-US" sz="4500" dirty="0" smtClean="0"/>
              <a:t>other alcohol </a:t>
            </a:r>
            <a:r>
              <a:rPr lang="en-US" sz="4500" dirty="0"/>
              <a:t>and drug </a:t>
            </a:r>
            <a:r>
              <a:rPr lang="en-US" sz="4500" dirty="0" smtClean="0"/>
              <a:t>users.  </a:t>
            </a:r>
          </a:p>
          <a:p>
            <a:pPr>
              <a:buFont typeface="Wingdings" panose="05000000000000000000" pitchFamily="2" charset="2"/>
              <a:buNone/>
              <a:defRPr/>
            </a:pPr>
            <a:r>
              <a:rPr lang="en-US" sz="4500" dirty="0" smtClean="0"/>
              <a:t>Evidence of efficacy with patients with MA dependence. Rawson, et al, 2004).</a:t>
            </a:r>
          </a:p>
          <a:p>
            <a:pPr>
              <a:buFont typeface="Wingdings" panose="05000000000000000000" pitchFamily="2" charset="2"/>
              <a:buNone/>
              <a:defRPr/>
            </a:pPr>
            <a:r>
              <a:rPr lang="en-US" sz="4500" dirty="0" smtClean="0"/>
              <a:t>However, not practical, nor are there data to support use with patients on MOUD.</a:t>
            </a:r>
          </a:p>
          <a:p>
            <a:pPr>
              <a:buFont typeface="Wingdings" panose="05000000000000000000" pitchFamily="2" charset="2"/>
              <a:buNone/>
              <a:defRPr/>
            </a:pPr>
            <a:r>
              <a:rPr lang="en-US" sz="4500" dirty="0"/>
              <a:t>S</a:t>
            </a:r>
            <a:r>
              <a:rPr lang="en-US" sz="4500" dirty="0" smtClean="0"/>
              <a:t>pecific CBT exercises and tools from the Matrix materials may be useful with patients on MOUD.</a:t>
            </a:r>
          </a:p>
          <a:p>
            <a:pPr>
              <a:buFont typeface="Wingdings" panose="05000000000000000000" pitchFamily="2" charset="2"/>
              <a:buNone/>
              <a:defRPr/>
            </a:pPr>
            <a:endParaRPr lang="en-US" dirty="0" smtClean="0">
              <a:effectLst/>
            </a:endParaRPr>
          </a:p>
          <a:p>
            <a:pPr>
              <a:buFont typeface="Wingdings" panose="05000000000000000000" pitchFamily="2" charset="2"/>
              <a:buNone/>
              <a:defRPr/>
            </a:pPr>
            <a:r>
              <a:rPr lang="en-US" dirty="0" smtClean="0">
                <a:effectLst/>
              </a:rPr>
              <a:t> </a:t>
            </a:r>
          </a:p>
        </p:txBody>
      </p:sp>
    </p:spTree>
    <p:extLst>
      <p:ext uri="{BB962C8B-B14F-4D97-AF65-F5344CB8AC3E}">
        <p14:creationId xmlns:p14="http://schemas.microsoft.com/office/powerpoint/2010/main" val="1824294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6690" y="2979331"/>
            <a:ext cx="10515600" cy="1466940"/>
          </a:xfrm>
        </p:spPr>
        <p:txBody>
          <a:bodyPr>
            <a:normAutofit/>
          </a:bodyPr>
          <a:lstStyle/>
          <a:p>
            <a:pPr algn="ctr"/>
            <a:r>
              <a:rPr lang="en-US" sz="4400" dirty="0" smtClean="0"/>
              <a:t>Elements</a:t>
            </a:r>
            <a:r>
              <a:rPr lang="en-US" sz="4000" dirty="0" smtClean="0"/>
              <a:t> of CBT</a:t>
            </a:r>
            <a:endParaRPr lang="en-US" sz="4000" dirty="0"/>
          </a:p>
        </p:txBody>
      </p:sp>
    </p:spTree>
    <p:extLst>
      <p:ext uri="{BB962C8B-B14F-4D97-AF65-F5344CB8AC3E}">
        <p14:creationId xmlns:p14="http://schemas.microsoft.com/office/powerpoint/2010/main" val="243530067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a:xfrm>
            <a:off x="451168" y="320040"/>
            <a:ext cx="8875713" cy="1162050"/>
          </a:xfrm>
        </p:spPr>
        <p:txBody>
          <a:bodyPr>
            <a:noAutofit/>
          </a:bodyPr>
          <a:lstStyle/>
          <a:p>
            <a:pPr eaLnBrk="1" hangingPunct="1">
              <a:defRPr/>
            </a:pPr>
            <a:r>
              <a:rPr lang="en-US" sz="3600" dirty="0"/>
              <a:t>Cognitive Behavioral Therapy &amp; Relapse Prevention</a:t>
            </a:r>
          </a:p>
        </p:txBody>
      </p:sp>
      <p:sp>
        <p:nvSpPr>
          <p:cNvPr id="5" name="Rectangle 3"/>
          <p:cNvSpPr>
            <a:spLocks noGrp="1" noChangeArrowheads="1"/>
          </p:cNvSpPr>
          <p:nvPr>
            <p:ph idx="1"/>
          </p:nvPr>
        </p:nvSpPr>
        <p:spPr>
          <a:xfrm>
            <a:off x="1020234" y="1892844"/>
            <a:ext cx="8596668" cy="3880773"/>
          </a:xfrm>
        </p:spPr>
        <p:txBody>
          <a:bodyPr>
            <a:noAutofit/>
          </a:bodyPr>
          <a:lstStyle/>
          <a:p>
            <a:r>
              <a:rPr lang="en-US" sz="2800" dirty="0"/>
              <a:t>Cognitive Behavioral Therapy (CBT) (also referred to in the addiction field as “Relapse Prevention Therapy”) is a form of talk therapy that emphasizes modification of cognitions and behaviors as a strategy to reduce drug use.   </a:t>
            </a:r>
          </a:p>
          <a:p>
            <a:r>
              <a:rPr lang="en-US" sz="2800" dirty="0"/>
              <a:t>CBT involves coaching and teaching patients about the cognitions and behaviors critical to reducing drug and  alcohol use.  </a:t>
            </a:r>
          </a:p>
          <a:p>
            <a:r>
              <a:rPr lang="en-US" sz="2800" dirty="0"/>
              <a:t>CBT can be delivered in individual and group </a:t>
            </a:r>
            <a:r>
              <a:rPr lang="en-US" sz="2800" dirty="0" smtClean="0"/>
              <a:t>sessions.</a:t>
            </a:r>
            <a:endParaRPr lang="en-US" sz="2800" dirty="0"/>
          </a:p>
        </p:txBody>
      </p:sp>
    </p:spTree>
    <p:extLst>
      <p:ext uri="{BB962C8B-B14F-4D97-AF65-F5344CB8AC3E}">
        <p14:creationId xmlns:p14="http://schemas.microsoft.com/office/powerpoint/2010/main" val="179860543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rrowheads="1"/>
          </p:cNvSpPr>
          <p:nvPr>
            <p:ph type="title"/>
          </p:nvPr>
        </p:nvSpPr>
        <p:spPr/>
        <p:txBody>
          <a:bodyPr/>
          <a:lstStyle/>
          <a:p>
            <a:pPr eaLnBrk="1" hangingPunct="1">
              <a:defRPr/>
            </a:pPr>
            <a:r>
              <a:rPr lang="en-US" smtClean="0"/>
              <a:t>The 5 Ws</a:t>
            </a:r>
          </a:p>
        </p:txBody>
      </p:sp>
      <p:sp>
        <p:nvSpPr>
          <p:cNvPr id="187395" name="Rectangle 3"/>
          <p:cNvSpPr>
            <a:spLocks noGrp="1" noChangeArrowheads="1"/>
          </p:cNvSpPr>
          <p:nvPr>
            <p:ph type="body" idx="1"/>
          </p:nvPr>
        </p:nvSpPr>
        <p:spPr>
          <a:xfrm>
            <a:off x="677334" y="1364105"/>
            <a:ext cx="8596668" cy="4677257"/>
          </a:xfrm>
        </p:spPr>
        <p:txBody>
          <a:bodyPr>
            <a:noAutofit/>
          </a:bodyPr>
          <a:lstStyle/>
          <a:p>
            <a:pPr lvl="1" eaLnBrk="1" hangingPunct="1">
              <a:lnSpc>
                <a:spcPct val="90000"/>
              </a:lnSpc>
              <a:spcAft>
                <a:spcPct val="20000"/>
              </a:spcAft>
              <a:defRPr/>
            </a:pPr>
            <a:r>
              <a:rPr lang="en-US" sz="2800" dirty="0" smtClean="0"/>
              <a:t>The time periods </a:t>
            </a:r>
            <a:r>
              <a:rPr lang="en-US" sz="2800" b="1" u="sng" dirty="0" smtClean="0">
                <a:solidFill>
                  <a:schemeClr val="tx1"/>
                </a:solidFill>
              </a:rPr>
              <a:t>when</a:t>
            </a:r>
            <a:r>
              <a:rPr lang="en-US" sz="2800" b="1" dirty="0" smtClean="0">
                <a:solidFill>
                  <a:schemeClr val="accent2"/>
                </a:solidFill>
              </a:rPr>
              <a:t> </a:t>
            </a:r>
            <a:r>
              <a:rPr lang="en-US" sz="2800" dirty="0" smtClean="0"/>
              <a:t>the client uses drugs </a:t>
            </a:r>
          </a:p>
          <a:p>
            <a:pPr lvl="1" eaLnBrk="1" hangingPunct="1">
              <a:lnSpc>
                <a:spcPct val="90000"/>
              </a:lnSpc>
              <a:spcAft>
                <a:spcPct val="20000"/>
              </a:spcAft>
              <a:defRPr/>
            </a:pPr>
            <a:r>
              <a:rPr lang="en-US" sz="2800" dirty="0" smtClean="0"/>
              <a:t>The places </a:t>
            </a:r>
            <a:r>
              <a:rPr lang="en-US" sz="2800" b="1" u="sng" dirty="0" smtClean="0">
                <a:solidFill>
                  <a:schemeClr val="tx1"/>
                </a:solidFill>
              </a:rPr>
              <a:t>where</a:t>
            </a:r>
            <a:r>
              <a:rPr lang="en-US" sz="2800" dirty="0" smtClean="0">
                <a:solidFill>
                  <a:schemeClr val="tx1"/>
                </a:solidFill>
              </a:rPr>
              <a:t> </a:t>
            </a:r>
            <a:r>
              <a:rPr lang="en-US" sz="2800" dirty="0" smtClean="0"/>
              <a:t>the client uses and buys drugs </a:t>
            </a:r>
          </a:p>
          <a:p>
            <a:pPr lvl="1" eaLnBrk="1" hangingPunct="1">
              <a:lnSpc>
                <a:spcPct val="90000"/>
              </a:lnSpc>
              <a:spcAft>
                <a:spcPct val="20000"/>
              </a:spcAft>
              <a:defRPr/>
            </a:pPr>
            <a:r>
              <a:rPr lang="en-US" sz="2800" dirty="0" smtClean="0"/>
              <a:t>The external cues and internal emotional states that can trigger drug craving </a:t>
            </a:r>
            <a:r>
              <a:rPr lang="en-US" sz="2800" b="1" dirty="0" smtClean="0">
                <a:solidFill>
                  <a:schemeClr val="tx1"/>
                </a:solidFill>
              </a:rPr>
              <a:t>(</a:t>
            </a:r>
            <a:r>
              <a:rPr lang="en-US" sz="2800" b="1" u="sng" dirty="0" smtClean="0">
                <a:solidFill>
                  <a:schemeClr val="tx1"/>
                </a:solidFill>
              </a:rPr>
              <a:t>why</a:t>
            </a:r>
            <a:r>
              <a:rPr lang="en-US" sz="2800" b="1" dirty="0" smtClean="0">
                <a:solidFill>
                  <a:schemeClr val="tx1"/>
                </a:solidFill>
              </a:rPr>
              <a:t>)</a:t>
            </a:r>
            <a:endParaRPr lang="en-US" sz="2800" dirty="0" smtClean="0">
              <a:solidFill>
                <a:schemeClr val="tx1"/>
              </a:solidFill>
            </a:endParaRPr>
          </a:p>
          <a:p>
            <a:pPr lvl="1" eaLnBrk="1" hangingPunct="1">
              <a:lnSpc>
                <a:spcPct val="90000"/>
              </a:lnSpc>
              <a:spcAft>
                <a:spcPct val="20000"/>
              </a:spcAft>
              <a:defRPr/>
            </a:pPr>
            <a:r>
              <a:rPr lang="en-US" sz="2800" dirty="0" smtClean="0">
                <a:solidFill>
                  <a:schemeClr val="tx1"/>
                </a:solidFill>
              </a:rPr>
              <a:t>The people with </a:t>
            </a:r>
            <a:r>
              <a:rPr lang="en-US" sz="2800" b="1" u="sng" dirty="0" smtClean="0">
                <a:solidFill>
                  <a:schemeClr val="tx1"/>
                </a:solidFill>
              </a:rPr>
              <a:t>whom</a:t>
            </a:r>
            <a:r>
              <a:rPr lang="en-US" sz="2800" dirty="0" smtClean="0">
                <a:solidFill>
                  <a:schemeClr val="tx1"/>
                </a:solidFill>
              </a:rPr>
              <a:t> the client uses drugs or the people from </a:t>
            </a:r>
            <a:r>
              <a:rPr lang="en-US" sz="2800" b="1" u="sng" dirty="0" smtClean="0">
                <a:solidFill>
                  <a:schemeClr val="tx1"/>
                </a:solidFill>
              </a:rPr>
              <a:t>whom</a:t>
            </a:r>
            <a:r>
              <a:rPr lang="en-US" sz="2800" dirty="0" smtClean="0">
                <a:solidFill>
                  <a:schemeClr val="tx1"/>
                </a:solidFill>
              </a:rPr>
              <a:t> she or he buys drugs</a:t>
            </a:r>
          </a:p>
          <a:p>
            <a:pPr lvl="1" eaLnBrk="1" hangingPunct="1">
              <a:lnSpc>
                <a:spcPct val="90000"/>
              </a:lnSpc>
              <a:spcAft>
                <a:spcPct val="20000"/>
              </a:spcAft>
              <a:defRPr/>
            </a:pPr>
            <a:r>
              <a:rPr lang="en-US" sz="2800" dirty="0" smtClean="0">
                <a:solidFill>
                  <a:schemeClr val="tx1"/>
                </a:solidFill>
              </a:rPr>
              <a:t>The effects the client receives from the drugs </a:t>
            </a:r>
            <a:r>
              <a:rPr lang="en-US" sz="2800" dirty="0" smtClean="0">
                <a:solidFill>
                  <a:schemeClr val="tx1"/>
                </a:solidFill>
                <a:cs typeface="Arial" charset="0"/>
              </a:rPr>
              <a:t>─ </a:t>
            </a:r>
            <a:r>
              <a:rPr lang="en-US" sz="2800" dirty="0" smtClean="0">
                <a:solidFill>
                  <a:schemeClr val="tx1"/>
                </a:solidFill>
              </a:rPr>
              <a:t>the psychological and physical benefits (</a:t>
            </a:r>
            <a:r>
              <a:rPr lang="en-US" sz="2800" b="1" u="sng" dirty="0" smtClean="0">
                <a:solidFill>
                  <a:schemeClr val="tx1"/>
                </a:solidFill>
              </a:rPr>
              <a:t>what happened</a:t>
            </a:r>
            <a:r>
              <a:rPr lang="en-US" sz="2800" dirty="0" smtClean="0">
                <a:solidFill>
                  <a:schemeClr val="tx1"/>
                </a:solidFill>
              </a:rPr>
              <a:t>)</a:t>
            </a:r>
          </a:p>
        </p:txBody>
      </p:sp>
    </p:spTree>
    <p:extLst>
      <p:ext uri="{BB962C8B-B14F-4D97-AF65-F5344CB8AC3E}">
        <p14:creationId xmlns:p14="http://schemas.microsoft.com/office/powerpoint/2010/main" val="31634341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rrowheads="1"/>
          </p:cNvSpPr>
          <p:nvPr>
            <p:ph type="title"/>
          </p:nvPr>
        </p:nvSpPr>
        <p:spPr/>
        <p:txBody>
          <a:bodyPr/>
          <a:lstStyle/>
          <a:p>
            <a:pPr eaLnBrk="1" hangingPunct="1">
              <a:defRPr/>
            </a:pPr>
            <a:r>
              <a:rPr lang="en-US" dirty="0" smtClean="0"/>
              <a:t>Behavioral CBT Concepts</a:t>
            </a:r>
          </a:p>
        </p:txBody>
      </p:sp>
      <p:sp>
        <p:nvSpPr>
          <p:cNvPr id="167939" name="Rectangle 3"/>
          <p:cNvSpPr>
            <a:spLocks noGrp="1" noChangeArrowheads="1"/>
          </p:cNvSpPr>
          <p:nvPr>
            <p:ph idx="1"/>
          </p:nvPr>
        </p:nvSpPr>
        <p:spPr>
          <a:xfrm>
            <a:off x="677334" y="1755641"/>
            <a:ext cx="8596668" cy="4555218"/>
          </a:xfrm>
        </p:spPr>
        <p:txBody>
          <a:bodyPr>
            <a:normAutofit/>
          </a:bodyPr>
          <a:lstStyle/>
          <a:p>
            <a:pPr eaLnBrk="1" hangingPunct="1">
              <a:spcAft>
                <a:spcPct val="20000"/>
              </a:spcAft>
              <a:buFont typeface="Wingdings" pitchFamily="2" charset="2"/>
              <a:buNone/>
              <a:defRPr/>
            </a:pPr>
            <a:r>
              <a:rPr lang="en-GB" sz="2800" dirty="0" smtClean="0"/>
              <a:t>In the early stages of CBT treatment, strategies emphasize </a:t>
            </a:r>
            <a:r>
              <a:rPr lang="en-GB" sz="2800" dirty="0" err="1" smtClean="0"/>
              <a:t>behavior</a:t>
            </a:r>
            <a:r>
              <a:rPr lang="en-GB" sz="2800" dirty="0" smtClean="0"/>
              <a:t> change, and include:</a:t>
            </a:r>
          </a:p>
          <a:p>
            <a:pPr eaLnBrk="1" hangingPunct="1">
              <a:spcAft>
                <a:spcPct val="20000"/>
              </a:spcAft>
              <a:defRPr/>
            </a:pPr>
            <a:r>
              <a:rPr lang="en-GB" sz="2800" dirty="0" smtClean="0"/>
              <a:t>Setting a </a:t>
            </a:r>
            <a:r>
              <a:rPr lang="en-GB" sz="2800" b="1" u="sng" dirty="0" smtClean="0"/>
              <a:t>schedule</a:t>
            </a:r>
            <a:r>
              <a:rPr lang="en-GB" sz="2800" u="sng" dirty="0" smtClean="0"/>
              <a:t> </a:t>
            </a:r>
            <a:r>
              <a:rPr lang="en-GB" sz="2800" dirty="0" smtClean="0"/>
              <a:t>to promote engagement in </a:t>
            </a:r>
            <a:r>
              <a:rPr lang="en-GB" sz="2800" dirty="0" err="1" smtClean="0"/>
              <a:t>behaviors</a:t>
            </a:r>
            <a:r>
              <a:rPr lang="en-GB" sz="2800" dirty="0" smtClean="0"/>
              <a:t> that are inconsistent with substance use</a:t>
            </a:r>
          </a:p>
          <a:p>
            <a:pPr eaLnBrk="1" hangingPunct="1">
              <a:spcAft>
                <a:spcPct val="20000"/>
              </a:spcAft>
              <a:defRPr/>
            </a:pPr>
            <a:r>
              <a:rPr lang="en-GB" sz="2800" dirty="0" smtClean="0"/>
              <a:t>Recognizing and avoiding </a:t>
            </a:r>
            <a:r>
              <a:rPr lang="en-GB" sz="2800" b="1" u="sng" dirty="0" smtClean="0"/>
              <a:t>“high risk”</a:t>
            </a:r>
            <a:r>
              <a:rPr lang="en-GB" sz="2800" u="sng" dirty="0" smtClean="0"/>
              <a:t> </a:t>
            </a:r>
            <a:r>
              <a:rPr lang="en-GB" sz="2800" dirty="0" smtClean="0"/>
              <a:t>situations</a:t>
            </a:r>
          </a:p>
          <a:p>
            <a:pPr eaLnBrk="1" hangingPunct="1">
              <a:spcAft>
                <a:spcPct val="20000"/>
              </a:spcAft>
              <a:defRPr/>
            </a:pPr>
            <a:r>
              <a:rPr lang="en-GB" sz="2800" dirty="0" smtClean="0"/>
              <a:t>Avoiding </a:t>
            </a:r>
            <a:r>
              <a:rPr lang="en-GB" sz="2800" b="1" u="sng" dirty="0" smtClean="0"/>
              <a:t>drug-using friends</a:t>
            </a:r>
          </a:p>
          <a:p>
            <a:pPr eaLnBrk="1" hangingPunct="1">
              <a:spcAft>
                <a:spcPct val="20000"/>
              </a:spcAft>
              <a:defRPr/>
            </a:pPr>
            <a:r>
              <a:rPr lang="en-GB" sz="2800" dirty="0" smtClean="0"/>
              <a:t>Engaging in </a:t>
            </a:r>
            <a:r>
              <a:rPr lang="en-GB" sz="2800" b="1" u="sng" dirty="0" smtClean="0"/>
              <a:t>new positive activities </a:t>
            </a:r>
            <a:r>
              <a:rPr lang="en-GB" sz="2800" dirty="0" smtClean="0"/>
              <a:t>promoting abstinence (</a:t>
            </a:r>
            <a:r>
              <a:rPr lang="en-GB" sz="2800" dirty="0" err="1" smtClean="0"/>
              <a:t>eg</a:t>
            </a:r>
            <a:r>
              <a:rPr lang="en-GB" sz="2800" dirty="0" smtClean="0"/>
              <a:t>. Exercise and AA/NA groups)</a:t>
            </a:r>
          </a:p>
          <a:p>
            <a:pPr eaLnBrk="1" hangingPunct="1">
              <a:spcAft>
                <a:spcPct val="20000"/>
              </a:spcAft>
              <a:defRPr/>
            </a:pPr>
            <a:endParaRPr lang="en-US" sz="2800" dirty="0" smtClean="0"/>
          </a:p>
        </p:txBody>
      </p:sp>
    </p:spTree>
    <p:extLst>
      <p:ext uri="{BB962C8B-B14F-4D97-AF65-F5344CB8AC3E}">
        <p14:creationId xmlns:p14="http://schemas.microsoft.com/office/powerpoint/2010/main" val="88761361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rrowheads="1"/>
          </p:cNvSpPr>
          <p:nvPr>
            <p:ph type="title"/>
          </p:nvPr>
        </p:nvSpPr>
        <p:spPr>
          <a:xfrm>
            <a:off x="677334" y="674914"/>
            <a:ext cx="8596668" cy="1320800"/>
          </a:xfrm>
        </p:spPr>
        <p:txBody>
          <a:bodyPr/>
          <a:lstStyle/>
          <a:p>
            <a:pPr eaLnBrk="1" hangingPunct="1">
              <a:defRPr/>
            </a:pPr>
            <a:r>
              <a:rPr lang="en-US" dirty="0" smtClean="0"/>
              <a:t>Cognitive CBT Concepts</a:t>
            </a:r>
          </a:p>
        </p:txBody>
      </p:sp>
      <p:sp>
        <p:nvSpPr>
          <p:cNvPr id="183299" name="Rectangle 3"/>
          <p:cNvSpPr>
            <a:spLocks noGrp="1" noChangeArrowheads="1"/>
          </p:cNvSpPr>
          <p:nvPr>
            <p:ph idx="1"/>
          </p:nvPr>
        </p:nvSpPr>
        <p:spPr>
          <a:xfrm>
            <a:off x="677334" y="1558977"/>
            <a:ext cx="8596668" cy="4482385"/>
          </a:xfrm>
        </p:spPr>
        <p:txBody>
          <a:bodyPr/>
          <a:lstStyle/>
          <a:p>
            <a:pPr eaLnBrk="1" hangingPunct="1">
              <a:buFont typeface="Wingdings" pitchFamily="2" charset="2"/>
              <a:buNone/>
              <a:defRPr/>
            </a:pPr>
            <a:r>
              <a:rPr lang="en-US" sz="2000" dirty="0" smtClean="0"/>
              <a:t>As CBT treatment continues into later phases of recovery, more emphasis is given to the “cognitive” part of CBT.  This includes:</a:t>
            </a:r>
          </a:p>
          <a:p>
            <a:pPr lvl="1" eaLnBrk="1" hangingPunct="1">
              <a:defRPr/>
            </a:pPr>
            <a:r>
              <a:rPr lang="en-US" sz="2800" dirty="0" smtClean="0"/>
              <a:t>Keep track of </a:t>
            </a:r>
            <a:r>
              <a:rPr lang="en-US" sz="2800" b="1" u="sng" dirty="0" smtClean="0"/>
              <a:t>days of use </a:t>
            </a:r>
            <a:r>
              <a:rPr lang="en-US" sz="2800" dirty="0" smtClean="0"/>
              <a:t>and reward reduction</a:t>
            </a:r>
          </a:p>
          <a:p>
            <a:pPr lvl="1" eaLnBrk="1" hangingPunct="1">
              <a:defRPr/>
            </a:pPr>
            <a:r>
              <a:rPr lang="en-US" sz="2800" b="1" dirty="0" smtClean="0"/>
              <a:t>Psychoeducation</a:t>
            </a:r>
            <a:r>
              <a:rPr lang="en-US" sz="2800" dirty="0" smtClean="0"/>
              <a:t> regarding addiction</a:t>
            </a:r>
          </a:p>
          <a:p>
            <a:pPr lvl="1" eaLnBrk="1" hangingPunct="1">
              <a:defRPr/>
            </a:pPr>
            <a:r>
              <a:rPr lang="en-US" sz="2800" dirty="0" smtClean="0"/>
              <a:t>Teaching clients about </a:t>
            </a:r>
            <a:r>
              <a:rPr lang="en-US" sz="2800" b="1" u="sng" dirty="0" smtClean="0"/>
              <a:t>triggers and cravings</a:t>
            </a:r>
          </a:p>
          <a:p>
            <a:pPr lvl="1" eaLnBrk="1" hangingPunct="1">
              <a:defRPr/>
            </a:pPr>
            <a:r>
              <a:rPr lang="en-US" sz="2800" dirty="0" smtClean="0"/>
              <a:t>Teaching clients </a:t>
            </a:r>
            <a:r>
              <a:rPr lang="en-US" sz="2800" b="1" u="sng" dirty="0" smtClean="0"/>
              <a:t>cognitive skills (</a:t>
            </a:r>
            <a:r>
              <a:rPr lang="en-US" sz="2800" dirty="0" smtClean="0"/>
              <a:t>e.g., “thought stopping” and “urge surfing”)</a:t>
            </a:r>
          </a:p>
          <a:p>
            <a:pPr lvl="1" eaLnBrk="1" hangingPunct="1">
              <a:defRPr/>
            </a:pPr>
            <a:r>
              <a:rPr lang="en-US" sz="2800" dirty="0" smtClean="0"/>
              <a:t>When relapse occurs</a:t>
            </a:r>
            <a:r>
              <a:rPr lang="en-US" sz="2800" b="1" u="sng" dirty="0" smtClean="0"/>
              <a:t>, examine factors that led to use.</a:t>
            </a:r>
          </a:p>
        </p:txBody>
      </p:sp>
    </p:spTree>
    <p:extLst>
      <p:ext uri="{BB962C8B-B14F-4D97-AF65-F5344CB8AC3E}">
        <p14:creationId xmlns:p14="http://schemas.microsoft.com/office/powerpoint/2010/main" val="309573068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Rot="1" noChangeArrowheads="1"/>
          </p:cNvSpPr>
          <p:nvPr>
            <p:ph type="title"/>
          </p:nvPr>
        </p:nvSpPr>
        <p:spPr/>
        <p:txBody>
          <a:bodyPr/>
          <a:lstStyle/>
          <a:p>
            <a:pPr eaLnBrk="1" hangingPunct="1">
              <a:defRPr/>
            </a:pPr>
            <a:r>
              <a:rPr lang="en-US" dirty="0" smtClean="0"/>
              <a:t>Summary</a:t>
            </a:r>
          </a:p>
        </p:txBody>
      </p:sp>
      <p:sp>
        <p:nvSpPr>
          <p:cNvPr id="241667" name="Rectangle 3"/>
          <p:cNvSpPr>
            <a:spLocks noGrp="1" noChangeArrowheads="1"/>
          </p:cNvSpPr>
          <p:nvPr>
            <p:ph idx="1"/>
          </p:nvPr>
        </p:nvSpPr>
        <p:spPr>
          <a:xfrm>
            <a:off x="677333" y="1349115"/>
            <a:ext cx="9515977" cy="5006715"/>
          </a:xfrm>
        </p:spPr>
        <p:txBody>
          <a:bodyPr>
            <a:normAutofit/>
          </a:bodyPr>
          <a:lstStyle/>
          <a:p>
            <a:pPr marL="609600" indent="-609600">
              <a:defRPr/>
            </a:pPr>
            <a:r>
              <a:rPr lang="en-GB" sz="2800" dirty="0" err="1"/>
              <a:t>Behavioral</a:t>
            </a:r>
            <a:r>
              <a:rPr lang="en-GB" sz="2800" dirty="0"/>
              <a:t> strategies in CBT include scheduling and avoiding high risk situations.</a:t>
            </a:r>
          </a:p>
          <a:p>
            <a:pPr marL="609600" indent="-609600">
              <a:defRPr/>
            </a:pPr>
            <a:r>
              <a:rPr lang="en-GB" sz="2800" dirty="0"/>
              <a:t>Cognitive strategies include recognizing triggers and cravings, thought stopping, recognizing “red flag </a:t>
            </a:r>
            <a:r>
              <a:rPr lang="en-GB" sz="2800" dirty="0" err="1"/>
              <a:t>thoughts,”and</a:t>
            </a:r>
            <a:r>
              <a:rPr lang="en-GB" sz="2800" dirty="0"/>
              <a:t> analysis of the chain of events that result in a “slip” or “lapse.”</a:t>
            </a:r>
          </a:p>
          <a:p>
            <a:pPr marL="609600" indent="-609600">
              <a:defRPr/>
            </a:pPr>
            <a:r>
              <a:rPr lang="en-GB" sz="2800" dirty="0"/>
              <a:t>Optimally, CBT strategies can be used while practicing a style of interaction that is consistent with M.I. </a:t>
            </a:r>
          </a:p>
          <a:p>
            <a:pPr marL="609600" indent="-609600">
              <a:defRPr/>
            </a:pPr>
            <a:r>
              <a:rPr lang="en-GB" sz="2800" dirty="0"/>
              <a:t>CBT effects are robust across substances of abuse.</a:t>
            </a:r>
          </a:p>
          <a:p>
            <a:pPr marL="609600" indent="-609600">
              <a:defRPr/>
            </a:pPr>
            <a:endParaRPr lang="en-GB" sz="2800" dirty="0"/>
          </a:p>
          <a:p>
            <a:pPr marL="990600" lvl="1" indent="-533400">
              <a:buClr>
                <a:srgbClr val="3399FF"/>
              </a:buClr>
              <a:buSzPct val="80000"/>
              <a:buNone/>
              <a:defRPr/>
            </a:pPr>
            <a:endParaRPr lang="en-US" sz="1800" dirty="0"/>
          </a:p>
        </p:txBody>
      </p:sp>
    </p:spTree>
    <p:extLst>
      <p:ext uri="{BB962C8B-B14F-4D97-AF65-F5344CB8AC3E}">
        <p14:creationId xmlns:p14="http://schemas.microsoft.com/office/powerpoint/2010/main" val="14223729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56723" y="2714451"/>
            <a:ext cx="8229600" cy="3162686"/>
          </a:xfrm>
        </p:spPr>
        <p:txBody>
          <a:bodyPr>
            <a:normAutofit/>
          </a:bodyPr>
          <a:lstStyle/>
          <a:p>
            <a:pPr algn="ctr"/>
            <a:r>
              <a:rPr lang="en-US" sz="4400" dirty="0"/>
              <a:t>Exercise</a:t>
            </a:r>
          </a:p>
        </p:txBody>
      </p:sp>
    </p:spTree>
    <p:extLst>
      <p:ext uri="{BB962C8B-B14F-4D97-AF65-F5344CB8AC3E}">
        <p14:creationId xmlns:p14="http://schemas.microsoft.com/office/powerpoint/2010/main" val="20871615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77334" y="482602"/>
            <a:ext cx="9533466" cy="957791"/>
          </a:xfrm>
        </p:spPr>
        <p:txBody>
          <a:bodyPr>
            <a:normAutofit fontScale="90000"/>
          </a:bodyPr>
          <a:lstStyle/>
          <a:p>
            <a:r>
              <a:rPr lang="en-US" dirty="0"/>
              <a:t>Rationale to Study Exercise for Substance Use Disorders</a:t>
            </a:r>
          </a:p>
        </p:txBody>
      </p:sp>
      <p:sp>
        <p:nvSpPr>
          <p:cNvPr id="23555" name="Content Placeholder 2"/>
          <p:cNvSpPr>
            <a:spLocks noGrp="1"/>
          </p:cNvSpPr>
          <p:nvPr>
            <p:ph idx="1"/>
          </p:nvPr>
        </p:nvSpPr>
        <p:spPr>
          <a:xfrm>
            <a:off x="677334" y="1738859"/>
            <a:ext cx="9533466" cy="4676931"/>
          </a:xfrm>
        </p:spPr>
        <p:txBody>
          <a:bodyPr>
            <a:normAutofit lnSpcReduction="10000"/>
          </a:bodyPr>
          <a:lstStyle/>
          <a:p>
            <a:r>
              <a:rPr lang="en-US" sz="2400" b="1" dirty="0"/>
              <a:t>Exercise increases dopamine levels in the brain (Hattori et al., 1994)</a:t>
            </a:r>
          </a:p>
          <a:p>
            <a:r>
              <a:rPr lang="en-US" sz="2400" b="1" dirty="0"/>
              <a:t>Negative affect states (depression, anxiety) may predispose individuals to relapse.</a:t>
            </a:r>
          </a:p>
          <a:p>
            <a:r>
              <a:rPr lang="en-US" sz="2400" b="1" dirty="0"/>
              <a:t>Cognitive deficits evident after prolonged substance use.</a:t>
            </a:r>
          </a:p>
          <a:p>
            <a:r>
              <a:rPr lang="en-US" sz="2400" b="1" dirty="0"/>
              <a:t>Emerging evidence from animal and human studies that exercise may be useful in treatment and prevention of SUDs (</a:t>
            </a:r>
            <a:r>
              <a:rPr lang="en-US" sz="2400" b="1" dirty="0" err="1"/>
              <a:t>Thanos</a:t>
            </a:r>
            <a:r>
              <a:rPr lang="en-US" sz="2400" b="1" dirty="0"/>
              <a:t> et al., 2010; Brown et al., 2010; </a:t>
            </a:r>
            <a:r>
              <a:rPr lang="en-US" sz="2400" b="1" dirty="0" err="1"/>
              <a:t>Buchowski</a:t>
            </a:r>
            <a:r>
              <a:rPr lang="en-US" sz="2400" b="1" dirty="0"/>
              <a:t> et al., 2011) </a:t>
            </a:r>
          </a:p>
          <a:p>
            <a:r>
              <a:rPr lang="en-US" sz="2400" b="1" dirty="0"/>
              <a:t>Positive effects on tobacco cravings, withdrawal symptoms, and smoking-related behaviors (Taylor et al., 2007; Bock et al., 1999)  </a:t>
            </a:r>
          </a:p>
          <a:p>
            <a:endParaRPr lang="en-US" dirty="0" smtClean="0"/>
          </a:p>
          <a:p>
            <a:endParaRPr lang="en-US" dirty="0" smtClean="0"/>
          </a:p>
        </p:txBody>
      </p:sp>
    </p:spTree>
    <p:extLst>
      <p:ext uri="{BB962C8B-B14F-4D97-AF65-F5344CB8AC3E}">
        <p14:creationId xmlns:p14="http://schemas.microsoft.com/office/powerpoint/2010/main" val="2522104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Meth Use by Gender, Race, </a:t>
            </a:r>
            <a:r>
              <a:rPr lang="en-US" dirty="0" err="1" smtClean="0"/>
              <a:t>Urbanicity</a:t>
            </a:r>
            <a:r>
              <a:rPr lang="en-US" dirty="0" smtClean="0"/>
              <a:t> and </a:t>
            </a:r>
            <a:r>
              <a:rPr lang="en-US" dirty="0" err="1" smtClean="0"/>
              <a:t>Regionality</a:t>
            </a:r>
            <a:endParaRPr lang="en-US" dirty="0"/>
          </a:p>
        </p:txBody>
      </p:sp>
      <p:pic>
        <p:nvPicPr>
          <p:cNvPr id="4" name="Content Placeholder 3" descr="4 bar graphs showing prevalence of past month methamphetamine use by Gender, Race, Urbanicity and Regionality from 2011 to 2017&#10;&#10;Results &#10;&#10;Gender: % of female meth use increased more then male, and is significantly higher than males in 2017&#10;&#10;Race: % of non white meth use has decreased, while % of white meth use has increased dramatically&#10;&#10;Urbanicity: % of Urban and Rural meth use has increased - rural more sharply than Urban.  % of Suburban use has slightly decreased.&#10;&#10;Regionality: All regions have increased with the West having the highest % by far.  Lowest to Highest % use: Northeast, South, Midwest, West.&#10;&#10;"/>
          <p:cNvPicPr>
            <a:picLocks noGrp="1" noChangeAspect="1"/>
          </p:cNvPicPr>
          <p:nvPr>
            <p:ph idx="1"/>
          </p:nvPr>
        </p:nvPicPr>
        <p:blipFill>
          <a:blip r:embed="rId3"/>
          <a:stretch>
            <a:fillRect/>
          </a:stretch>
        </p:blipFill>
        <p:spPr>
          <a:xfrm>
            <a:off x="0" y="0"/>
            <a:ext cx="12192000" cy="6981447"/>
          </a:xfrm>
          <a:prstGeom prst="rect">
            <a:avLst/>
          </a:prstGeom>
        </p:spPr>
      </p:pic>
    </p:spTree>
    <p:extLst>
      <p:ext uri="{BB962C8B-B14F-4D97-AF65-F5344CB8AC3E}">
        <p14:creationId xmlns:p14="http://schemas.microsoft.com/office/powerpoint/2010/main" val="9193077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265" y="149902"/>
            <a:ext cx="8596668" cy="1602699"/>
          </a:xfrm>
        </p:spPr>
        <p:txBody>
          <a:bodyPr>
            <a:normAutofit fontScale="90000"/>
          </a:bodyPr>
          <a:lstStyle/>
          <a:p>
            <a:pPr algn="ctr"/>
            <a:r>
              <a:rPr lang="en-US" dirty="0"/>
              <a:t>Aerobic Exercise for Methamphetamine (MA) Dependence: Study Design</a:t>
            </a:r>
            <a:r>
              <a:rPr lang="en-US" i="1" dirty="0"/>
              <a:t/>
            </a:r>
            <a:br>
              <a:rPr lang="en-US" i="1" dirty="0"/>
            </a:br>
            <a:r>
              <a:rPr lang="en-US" sz="2700" i="1" dirty="0"/>
              <a:t/>
            </a:r>
            <a:br>
              <a:rPr lang="en-US" sz="2700" i="1" dirty="0"/>
            </a:br>
            <a:r>
              <a:rPr lang="en-US" sz="2800" dirty="0"/>
              <a:t> </a:t>
            </a:r>
            <a:r>
              <a:rPr lang="en-US" sz="2700" i="1" dirty="0"/>
              <a:t/>
            </a:r>
            <a:br>
              <a:rPr lang="en-US" sz="2700" i="1" dirty="0"/>
            </a:br>
            <a:endParaRPr lang="en-US" i="1" dirty="0"/>
          </a:p>
        </p:txBody>
      </p:sp>
      <p:sp>
        <p:nvSpPr>
          <p:cNvPr id="3" name="Content Placeholder 2"/>
          <p:cNvSpPr>
            <a:spLocks noGrp="1"/>
          </p:cNvSpPr>
          <p:nvPr>
            <p:ph idx="1"/>
          </p:nvPr>
        </p:nvSpPr>
        <p:spPr>
          <a:xfrm>
            <a:off x="677334" y="1752601"/>
            <a:ext cx="9533466" cy="4625609"/>
          </a:xfrm>
        </p:spPr>
        <p:txBody>
          <a:bodyPr>
            <a:normAutofit/>
          </a:bodyPr>
          <a:lstStyle/>
          <a:p>
            <a:r>
              <a:rPr lang="en-US" sz="2800" b="1" dirty="0"/>
              <a:t>A study (Rawson et al., 2012) compared effects of an aerobic and resistance exercise intervention (“Exercise”) compared to health education (“Education”)  among MA users during and after residential drug treatment .</a:t>
            </a:r>
          </a:p>
          <a:p>
            <a:r>
              <a:rPr lang="en-US" sz="2800" b="1" dirty="0"/>
              <a:t>An 8 week, three times per week, one hour session of aerobic and strength training, monitored by a professional trainer was compared to the same schedule of health education sessions with a health educator.</a:t>
            </a:r>
          </a:p>
          <a:p>
            <a:pPr>
              <a:buNone/>
            </a:pPr>
            <a:endParaRPr lang="en-US" sz="2800" b="1" dirty="0"/>
          </a:p>
          <a:p>
            <a:pPr>
              <a:buNone/>
            </a:pPr>
            <a:endParaRPr lang="en-US" sz="2800" dirty="0"/>
          </a:p>
        </p:txBody>
      </p:sp>
    </p:spTree>
    <p:custDataLst>
      <p:tags r:id="rId1"/>
    </p:custDataLst>
    <p:extLst>
      <p:ext uri="{BB962C8B-B14F-4D97-AF65-F5344CB8AC3E}">
        <p14:creationId xmlns:p14="http://schemas.microsoft.com/office/powerpoint/2010/main" val="100642066"/>
      </p:ext>
    </p:extLst>
  </p:cSld>
  <p:clrMapOvr>
    <a:masterClrMapping/>
  </p:clrMapOvr>
  <p:transition advTm="71908"/>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1382" y="454748"/>
            <a:ext cx="8229600" cy="487362"/>
          </a:xfrm>
        </p:spPr>
        <p:txBody>
          <a:bodyPr>
            <a:noAutofit/>
          </a:bodyPr>
          <a:lstStyle/>
          <a:p>
            <a:r>
              <a:rPr lang="en-US" dirty="0"/>
              <a:t>Exercise Results</a:t>
            </a:r>
          </a:p>
        </p:txBody>
      </p:sp>
      <p:sp>
        <p:nvSpPr>
          <p:cNvPr id="3" name="Content Placeholder 2"/>
          <p:cNvSpPr>
            <a:spLocks noGrp="1"/>
          </p:cNvSpPr>
          <p:nvPr>
            <p:ph idx="1"/>
          </p:nvPr>
        </p:nvSpPr>
        <p:spPr>
          <a:xfrm>
            <a:off x="1274619" y="1214203"/>
            <a:ext cx="8455843" cy="5401343"/>
          </a:xfrm>
        </p:spPr>
        <p:txBody>
          <a:bodyPr>
            <a:normAutofit/>
          </a:bodyPr>
          <a:lstStyle/>
          <a:p>
            <a:r>
              <a:rPr lang="en-US" sz="2800" u="sng" dirty="0"/>
              <a:t>Lower severity </a:t>
            </a:r>
            <a:r>
              <a:rPr lang="en-US" sz="2800" dirty="0"/>
              <a:t>methamphetamine users had significantly </a:t>
            </a:r>
            <a:r>
              <a:rPr lang="en-US" sz="2800" u="sng" dirty="0"/>
              <a:t>fewer positive urine results </a:t>
            </a:r>
            <a:r>
              <a:rPr lang="en-US" sz="2800" dirty="0"/>
              <a:t>at the 3 follow-up </a:t>
            </a:r>
            <a:r>
              <a:rPr lang="en-US" sz="2800" dirty="0" smtClean="0"/>
              <a:t>points</a:t>
            </a:r>
            <a:endParaRPr lang="en-US" sz="2800" dirty="0"/>
          </a:p>
          <a:p>
            <a:r>
              <a:rPr lang="en-US" sz="2800" dirty="0"/>
              <a:t>Exercise group participants had significantly </a:t>
            </a:r>
            <a:r>
              <a:rPr lang="en-US" sz="2800" u="sng" dirty="0"/>
              <a:t>lower</a:t>
            </a:r>
            <a:r>
              <a:rPr lang="en-US" sz="2800" dirty="0"/>
              <a:t> scores on a measure of </a:t>
            </a:r>
            <a:r>
              <a:rPr lang="en-US" sz="2800" u="sng" dirty="0"/>
              <a:t>depression</a:t>
            </a:r>
            <a:r>
              <a:rPr lang="en-US" sz="2800" dirty="0"/>
              <a:t> compared to the ED group over the 8-week treatment period</a:t>
            </a:r>
            <a:r>
              <a:rPr lang="en-US" sz="2800" dirty="0" smtClean="0"/>
              <a:t>.</a:t>
            </a:r>
            <a:endParaRPr lang="en-US" sz="2800" dirty="0"/>
          </a:p>
          <a:p>
            <a:r>
              <a:rPr lang="en-US" sz="2800" dirty="0"/>
              <a:t>Exercise group participants had significantly </a:t>
            </a:r>
            <a:r>
              <a:rPr lang="en-US" sz="2800" u="sng" dirty="0"/>
              <a:t>lower</a:t>
            </a:r>
            <a:r>
              <a:rPr lang="en-US" sz="2800" dirty="0"/>
              <a:t> scores on a measure of </a:t>
            </a:r>
            <a:r>
              <a:rPr lang="en-US" sz="2800" u="sng" dirty="0"/>
              <a:t>anxiety</a:t>
            </a:r>
            <a:r>
              <a:rPr lang="en-US" sz="2800" dirty="0"/>
              <a:t> compared to the ED group over the 8-week treatment period.</a:t>
            </a:r>
          </a:p>
          <a:p>
            <a:endParaRPr lang="en-US" sz="2000" dirty="0"/>
          </a:p>
          <a:p>
            <a:endParaRPr lang="en-US" sz="2000" dirty="0"/>
          </a:p>
        </p:txBody>
      </p:sp>
    </p:spTree>
    <p:extLst>
      <p:ext uri="{BB962C8B-B14F-4D97-AF65-F5344CB8AC3E}">
        <p14:creationId xmlns:p14="http://schemas.microsoft.com/office/powerpoint/2010/main" val="218587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Aerobic Exercise for Methamphetamine Dependence:  Results</a:t>
            </a:r>
            <a:r>
              <a:rPr lang="en-US" i="1" dirty="0"/>
              <a:t/>
            </a:r>
            <a:br>
              <a:rPr lang="en-US" i="1" dirty="0"/>
            </a:br>
            <a:endParaRPr lang="en-US" dirty="0"/>
          </a:p>
        </p:txBody>
      </p:sp>
      <p:sp>
        <p:nvSpPr>
          <p:cNvPr id="3" name="Content Placeholder 2"/>
          <p:cNvSpPr>
            <a:spLocks noGrp="1"/>
          </p:cNvSpPr>
          <p:nvPr>
            <p:ph idx="1"/>
          </p:nvPr>
        </p:nvSpPr>
        <p:spPr>
          <a:xfrm>
            <a:off x="677334" y="1930401"/>
            <a:ext cx="8596668" cy="4110962"/>
          </a:xfrm>
        </p:spPr>
        <p:txBody>
          <a:bodyPr>
            <a:normAutofit lnSpcReduction="10000"/>
          </a:bodyPr>
          <a:lstStyle/>
          <a:p>
            <a:r>
              <a:rPr lang="en-US" sz="2800" b="1" dirty="0" smtClean="0"/>
              <a:t>Exercise significantly reduced anxiety and depression symptoms in the first 8 weeks of MA withdrawal.</a:t>
            </a:r>
          </a:p>
          <a:p>
            <a:r>
              <a:rPr lang="en-US" sz="2800" b="1" dirty="0" smtClean="0"/>
              <a:t>Exercise reduced weight gain and increased strength and heart rate variability.</a:t>
            </a:r>
          </a:p>
          <a:p>
            <a:r>
              <a:rPr lang="en-US" sz="2800" b="1" dirty="0" smtClean="0"/>
              <a:t>Exercise produced more rapid regrowth of D2 receptors and transporters </a:t>
            </a:r>
          </a:p>
          <a:p>
            <a:r>
              <a:rPr lang="en-US" sz="2800" b="1" dirty="0" smtClean="0"/>
              <a:t>Exercise reduced post-discharge MA relapse for all except the most severe patients</a:t>
            </a:r>
            <a:r>
              <a:rPr lang="en-US" dirty="0" smtClean="0"/>
              <a:t>. </a:t>
            </a:r>
            <a:endParaRPr lang="en-US" dirty="0"/>
          </a:p>
        </p:txBody>
      </p:sp>
    </p:spTree>
    <p:extLst>
      <p:ext uri="{BB962C8B-B14F-4D97-AF65-F5344CB8AC3E}">
        <p14:creationId xmlns:p14="http://schemas.microsoft.com/office/powerpoint/2010/main" val="35540206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3100" y="228602"/>
            <a:ext cx="8229600" cy="957791"/>
          </a:xfrm>
        </p:spPr>
        <p:txBody>
          <a:bodyPr/>
          <a:lstStyle/>
          <a:p>
            <a:r>
              <a:rPr lang="en-US" dirty="0" smtClean="0"/>
              <a:t>Exercise Summary</a:t>
            </a:r>
            <a:endParaRPr lang="en-US" dirty="0"/>
          </a:p>
        </p:txBody>
      </p:sp>
      <p:sp>
        <p:nvSpPr>
          <p:cNvPr id="3" name="Content Placeholder 2"/>
          <p:cNvSpPr>
            <a:spLocks noGrp="1"/>
          </p:cNvSpPr>
          <p:nvPr>
            <p:ph idx="1"/>
          </p:nvPr>
        </p:nvSpPr>
        <p:spPr>
          <a:xfrm>
            <a:off x="854439" y="1142999"/>
            <a:ext cx="9356361" cy="5182849"/>
          </a:xfrm>
        </p:spPr>
        <p:txBody>
          <a:bodyPr>
            <a:normAutofit/>
          </a:bodyPr>
          <a:lstStyle/>
          <a:p>
            <a:r>
              <a:rPr lang="en-US" sz="2800" b="1" dirty="0"/>
              <a:t>MA users can engage in exercise </a:t>
            </a:r>
          </a:p>
          <a:p>
            <a:r>
              <a:rPr lang="en-US" sz="2800" b="1" dirty="0"/>
              <a:t>Resistance and aerobic exercise delivered 3 Xs/week over just 8 weeks confers benefits to physical health, mood, and dopamine receptor availability in MA users</a:t>
            </a:r>
          </a:p>
          <a:p>
            <a:r>
              <a:rPr lang="en-US" sz="2800" b="1" dirty="0" smtClean="0"/>
              <a:t>Optimal </a:t>
            </a:r>
            <a:r>
              <a:rPr lang="en-US" sz="2800" b="1" dirty="0"/>
              <a:t>type and duration of exercise unknown</a:t>
            </a:r>
          </a:p>
          <a:p>
            <a:r>
              <a:rPr lang="en-US" sz="2800" b="1" dirty="0" smtClean="0"/>
              <a:t>Further </a:t>
            </a:r>
            <a:r>
              <a:rPr lang="en-US" sz="2800" b="1" dirty="0"/>
              <a:t>exploration of exercise in conjunction with other forms of therapy as well as effects on drug use is warranted</a:t>
            </a:r>
          </a:p>
        </p:txBody>
      </p:sp>
    </p:spTree>
    <p:extLst>
      <p:ext uri="{BB962C8B-B14F-4D97-AF65-F5344CB8AC3E}">
        <p14:creationId xmlns:p14="http://schemas.microsoft.com/office/powerpoint/2010/main" val="16167679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a:xfrm>
            <a:off x="1905000" y="2246842"/>
            <a:ext cx="8458200" cy="1296458"/>
          </a:xfrm>
        </p:spPr>
        <p:txBody>
          <a:bodyPr/>
          <a:lstStyle/>
          <a:p>
            <a:pPr eaLnBrk="1" hangingPunct="1"/>
            <a:r>
              <a:rPr lang="en-US" altLang="en-US" sz="4000" dirty="0"/>
              <a:t>The Use of Technology in Addiction Treatment </a:t>
            </a:r>
          </a:p>
        </p:txBody>
      </p:sp>
    </p:spTree>
    <p:extLst>
      <p:ext uri="{BB962C8B-B14F-4D97-AF65-F5344CB8AC3E}">
        <p14:creationId xmlns:p14="http://schemas.microsoft.com/office/powerpoint/2010/main" val="159370480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1491" y="1673947"/>
            <a:ext cx="8229600" cy="3992562"/>
          </a:xfrm>
        </p:spPr>
        <p:txBody>
          <a:bodyPr/>
          <a:lstStyle/>
          <a:p>
            <a:pPr algn="ctr"/>
            <a:r>
              <a:rPr lang="en-US" sz="5400" dirty="0" smtClean="0"/>
              <a:t>Thank you</a:t>
            </a:r>
            <a:r>
              <a:rPr lang="en-US" sz="4400" dirty="0" smtClean="0"/>
              <a:t/>
            </a:r>
            <a:br>
              <a:rPr lang="en-US" sz="4400" dirty="0" smtClean="0"/>
            </a:br>
            <a:r>
              <a:rPr lang="en-US" dirty="0"/>
              <a:t/>
            </a:r>
            <a:br>
              <a:rPr lang="en-US" dirty="0"/>
            </a:br>
            <a:r>
              <a:rPr lang="en-US" sz="2800" dirty="0" smtClean="0"/>
              <a:t>Richard Rawson</a:t>
            </a:r>
            <a:r>
              <a:rPr lang="en-US" sz="2800" smtClean="0"/>
              <a:t>, Ph.D.</a:t>
            </a:r>
            <a:br>
              <a:rPr lang="en-US" sz="2800" smtClean="0"/>
            </a:br>
            <a:r>
              <a:rPr lang="en-US" sz="2800" dirty="0" smtClean="0"/>
              <a:t/>
            </a:r>
            <a:br>
              <a:rPr lang="en-US" sz="2800" dirty="0" smtClean="0"/>
            </a:br>
            <a:r>
              <a:rPr lang="en-US" sz="2800" dirty="0" smtClean="0"/>
              <a:t>rrawson@mednet.ucla.edu</a:t>
            </a:r>
            <a:br>
              <a:rPr lang="en-US" sz="2800" dirty="0" smtClean="0"/>
            </a:br>
            <a:r>
              <a:rPr lang="en-US" sz="2800" dirty="0"/>
              <a:t>RRAWSON@UVM.EDU</a:t>
            </a:r>
          </a:p>
        </p:txBody>
      </p:sp>
    </p:spTree>
    <p:extLst>
      <p:ext uri="{BB962C8B-B14F-4D97-AF65-F5344CB8AC3E}">
        <p14:creationId xmlns:p14="http://schemas.microsoft.com/office/powerpoint/2010/main" val="324624646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Addressing Stimulant Use in Clinical Practice</a:t>
            </a:r>
            <a:endParaRPr lang="en-US" dirty="0"/>
          </a:p>
        </p:txBody>
      </p:sp>
      <p:sp>
        <p:nvSpPr>
          <p:cNvPr id="4" name="Text Placeholder 3"/>
          <p:cNvSpPr>
            <a:spLocks noGrp="1"/>
          </p:cNvSpPr>
          <p:nvPr>
            <p:ph type="body" idx="1"/>
          </p:nvPr>
        </p:nvSpPr>
        <p:spPr>
          <a:xfrm>
            <a:off x="2764057" y="3772569"/>
            <a:ext cx="4423223" cy="1570962"/>
          </a:xfrm>
        </p:spPr>
        <p:txBody>
          <a:bodyPr>
            <a:normAutofit/>
          </a:bodyPr>
          <a:lstStyle/>
          <a:p>
            <a:r>
              <a:rPr lang="en-US" sz="2000" dirty="0" smtClean="0"/>
              <a:t>Joe Sepulveda, M.D.</a:t>
            </a:r>
          </a:p>
          <a:p>
            <a:r>
              <a:rPr lang="en-US" sz="2000" dirty="0" smtClean="0"/>
              <a:t>Assistant Medical Director, Family Health Centers of San Diego (FHCSD)</a:t>
            </a:r>
            <a:endParaRPr lang="en-US" sz="2000" dirty="0"/>
          </a:p>
        </p:txBody>
      </p:sp>
    </p:spTree>
    <p:extLst>
      <p:ext uri="{BB962C8B-B14F-4D97-AF65-F5344CB8AC3E}">
        <p14:creationId xmlns:p14="http://schemas.microsoft.com/office/powerpoint/2010/main" val="206938240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0282" y="866273"/>
            <a:ext cx="8596668" cy="3403600"/>
          </a:xfrm>
        </p:spPr>
        <p:txBody>
          <a:bodyPr/>
          <a:lstStyle/>
          <a:p>
            <a:r>
              <a:rPr lang="en-US" dirty="0" smtClean="0"/>
              <a:t>Questions/Discussion </a:t>
            </a:r>
            <a:endParaRPr lang="en-US" dirty="0"/>
          </a:p>
        </p:txBody>
      </p:sp>
    </p:spTree>
    <p:extLst>
      <p:ext uri="{BB962C8B-B14F-4D97-AF65-F5344CB8AC3E}">
        <p14:creationId xmlns:p14="http://schemas.microsoft.com/office/powerpoint/2010/main" val="2246453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64893"/>
            <a:ext cx="8596668" cy="1079292"/>
          </a:xfrm>
        </p:spPr>
        <p:txBody>
          <a:bodyPr>
            <a:normAutofit fontScale="90000"/>
          </a:bodyPr>
          <a:lstStyle/>
          <a:p>
            <a:r>
              <a:rPr lang="en-US" dirty="0" smtClean="0"/>
              <a:t>What do patients on MOUD say about stimulant use?</a:t>
            </a:r>
            <a:endParaRPr lang="en-US" dirty="0"/>
          </a:p>
        </p:txBody>
      </p:sp>
      <p:sp>
        <p:nvSpPr>
          <p:cNvPr id="3" name="Content Placeholder 2"/>
          <p:cNvSpPr>
            <a:spLocks noGrp="1"/>
          </p:cNvSpPr>
          <p:nvPr>
            <p:ph idx="1"/>
          </p:nvPr>
        </p:nvSpPr>
        <p:spPr>
          <a:xfrm>
            <a:off x="677334" y="1618939"/>
            <a:ext cx="10145564" cy="4422424"/>
          </a:xfrm>
        </p:spPr>
        <p:txBody>
          <a:bodyPr>
            <a:noAutofit/>
          </a:bodyPr>
          <a:lstStyle/>
          <a:p>
            <a:pPr marL="0" indent="0">
              <a:buNone/>
            </a:pPr>
            <a:r>
              <a:rPr lang="en-US" sz="2800" dirty="0" smtClean="0"/>
              <a:t>VERY modest exploratory interview project in Vermont with 12 patients on MOUD who were current, or recent users of stimulants.</a:t>
            </a:r>
          </a:p>
          <a:p>
            <a:pPr lvl="1"/>
            <a:r>
              <a:rPr lang="en-US" sz="2600" dirty="0" smtClean="0"/>
              <a:t>6 men; 6 women</a:t>
            </a:r>
          </a:p>
          <a:p>
            <a:pPr lvl="1"/>
            <a:r>
              <a:rPr lang="en-US" sz="2600" dirty="0" smtClean="0"/>
              <a:t>8 use or used cocaine; 4 meth</a:t>
            </a:r>
          </a:p>
          <a:p>
            <a:pPr lvl="1"/>
            <a:r>
              <a:rPr lang="en-US" sz="2600" dirty="0" smtClean="0"/>
              <a:t>6 injected; 6 smoked</a:t>
            </a:r>
          </a:p>
          <a:p>
            <a:pPr lvl="1"/>
            <a:r>
              <a:rPr lang="en-US" sz="2600" dirty="0" smtClean="0"/>
              <a:t>8 were current users; 4 had stopped for at least 3 months.</a:t>
            </a:r>
          </a:p>
          <a:p>
            <a:pPr lvl="1"/>
            <a:r>
              <a:rPr lang="en-US" sz="2600" dirty="0" smtClean="0"/>
              <a:t>8 on methadone; 4 on buprenorphine</a:t>
            </a:r>
            <a:endParaRPr lang="en-US" sz="2600" dirty="0"/>
          </a:p>
        </p:txBody>
      </p:sp>
    </p:spTree>
    <p:extLst>
      <p:ext uri="{BB962C8B-B14F-4D97-AF65-F5344CB8AC3E}">
        <p14:creationId xmlns:p14="http://schemas.microsoft.com/office/powerpoint/2010/main" val="38063638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34911"/>
            <a:ext cx="8596668" cy="974361"/>
          </a:xfrm>
        </p:spPr>
        <p:txBody>
          <a:bodyPr>
            <a:normAutofit/>
          </a:bodyPr>
          <a:lstStyle/>
          <a:p>
            <a:r>
              <a:rPr lang="en-US" dirty="0"/>
              <a:t>What did the patients say?</a:t>
            </a:r>
          </a:p>
        </p:txBody>
      </p:sp>
      <p:sp>
        <p:nvSpPr>
          <p:cNvPr id="3" name="Content Placeholder 2"/>
          <p:cNvSpPr>
            <a:spLocks noGrp="1"/>
          </p:cNvSpPr>
          <p:nvPr>
            <p:ph idx="1"/>
          </p:nvPr>
        </p:nvSpPr>
        <p:spPr>
          <a:xfrm>
            <a:off x="677333" y="1109273"/>
            <a:ext cx="10160555" cy="5096656"/>
          </a:xfrm>
        </p:spPr>
        <p:txBody>
          <a:bodyPr>
            <a:noAutofit/>
          </a:bodyPr>
          <a:lstStyle/>
          <a:p>
            <a:r>
              <a:rPr lang="en-US" sz="2800" dirty="0" smtClean="0"/>
              <a:t>Reported availability of cocaine (and more recently meth) has greatly increased in past year.  Is available from people who previously only sold opioids</a:t>
            </a:r>
          </a:p>
          <a:p>
            <a:r>
              <a:rPr lang="en-US" sz="2800" dirty="0" smtClean="0"/>
              <a:t>Drug history:  11 of 12 had used cocaine before using opioids.  3 of those individuals said they started opioids (pills) to “mellow out” from cocaine effects.</a:t>
            </a:r>
          </a:p>
          <a:p>
            <a:r>
              <a:rPr lang="en-US" sz="2800" dirty="0" smtClean="0"/>
              <a:t>8 reported that they felt the effects of stimulants were more “addicting” than opioids.  (They were referring to the fact that their opioid use was driven to avoid withdrawal.  Their stimulant use was driven by a response to craving and desire for drug effect.)</a:t>
            </a:r>
            <a:endParaRPr lang="en-US" sz="2800" dirty="0"/>
          </a:p>
        </p:txBody>
      </p:sp>
    </p:spTree>
    <p:extLst>
      <p:ext uri="{BB962C8B-B14F-4D97-AF65-F5344CB8AC3E}">
        <p14:creationId xmlns:p14="http://schemas.microsoft.com/office/powerpoint/2010/main" val="42383721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79882"/>
            <a:ext cx="8596668" cy="764498"/>
          </a:xfrm>
        </p:spPr>
        <p:txBody>
          <a:bodyPr/>
          <a:lstStyle/>
          <a:p>
            <a:r>
              <a:rPr lang="en-US" dirty="0" smtClean="0"/>
              <a:t>What did the patients </a:t>
            </a:r>
            <a:r>
              <a:rPr lang="en-US" dirty="0" smtClean="0"/>
              <a:t>say (continued) ?</a:t>
            </a:r>
            <a:endParaRPr lang="en-US" dirty="0"/>
          </a:p>
        </p:txBody>
      </p:sp>
      <p:sp>
        <p:nvSpPr>
          <p:cNvPr id="3" name="Content Placeholder 2"/>
          <p:cNvSpPr>
            <a:spLocks noGrp="1"/>
          </p:cNvSpPr>
          <p:nvPr>
            <p:ph idx="1"/>
          </p:nvPr>
        </p:nvSpPr>
        <p:spPr>
          <a:xfrm>
            <a:off x="842252" y="944380"/>
            <a:ext cx="10460331" cy="5561351"/>
          </a:xfrm>
        </p:spPr>
        <p:txBody>
          <a:bodyPr>
            <a:noAutofit/>
          </a:bodyPr>
          <a:lstStyle/>
          <a:p>
            <a:pPr marL="0" indent="0">
              <a:buNone/>
            </a:pPr>
            <a:r>
              <a:rPr lang="en-US" sz="3200" dirty="0" smtClean="0"/>
              <a:t>What are/were the challenges of stopping stimulant use?</a:t>
            </a:r>
          </a:p>
          <a:p>
            <a:pPr lvl="1"/>
            <a:r>
              <a:rPr lang="en-US" sz="2400" dirty="0" smtClean="0"/>
              <a:t>Love the drug effect and in a perfect world would use all the time</a:t>
            </a:r>
          </a:p>
          <a:p>
            <a:pPr lvl="1"/>
            <a:r>
              <a:rPr lang="en-US" sz="2400" dirty="0" smtClean="0"/>
              <a:t>Craving/desire is very powerful and ambivalent about stopping</a:t>
            </a:r>
          </a:p>
          <a:p>
            <a:pPr lvl="1"/>
            <a:r>
              <a:rPr lang="en-US" sz="2400" dirty="0" smtClean="0"/>
              <a:t>Drug is widely available in inexpensive dosage forms</a:t>
            </a:r>
          </a:p>
          <a:p>
            <a:pPr lvl="1"/>
            <a:r>
              <a:rPr lang="en-US" sz="2400" dirty="0" smtClean="0"/>
              <a:t>Craving is triggered by many things</a:t>
            </a:r>
          </a:p>
          <a:p>
            <a:pPr lvl="2"/>
            <a:r>
              <a:rPr lang="en-US" sz="2000" b="1" dirty="0" smtClean="0"/>
              <a:t>Coming to the clinic</a:t>
            </a:r>
          </a:p>
          <a:p>
            <a:pPr lvl="2"/>
            <a:r>
              <a:rPr lang="en-US" sz="2000" b="1" dirty="0" smtClean="0"/>
              <a:t>Standing in long dosing lines with drug conversations</a:t>
            </a:r>
          </a:p>
          <a:p>
            <a:pPr lvl="2"/>
            <a:r>
              <a:rPr lang="en-US" sz="2000" b="1" dirty="0" smtClean="0"/>
              <a:t>Parts of town</a:t>
            </a:r>
          </a:p>
          <a:p>
            <a:pPr lvl="2"/>
            <a:r>
              <a:rPr lang="en-US" sz="2000" b="1" dirty="0" smtClean="0"/>
              <a:t>Drug using friends</a:t>
            </a:r>
          </a:p>
          <a:p>
            <a:pPr lvl="2"/>
            <a:r>
              <a:rPr lang="en-US" sz="2000" b="1" dirty="0" smtClean="0"/>
              <a:t>Dealers phone calls</a:t>
            </a:r>
          </a:p>
          <a:p>
            <a:pPr lvl="2"/>
            <a:r>
              <a:rPr lang="en-US" sz="2000" b="1" dirty="0" smtClean="0"/>
              <a:t>Boredom </a:t>
            </a:r>
            <a:endParaRPr lang="en-US" sz="2000" b="1" dirty="0"/>
          </a:p>
        </p:txBody>
      </p:sp>
    </p:spTree>
    <p:extLst>
      <p:ext uri="{BB962C8B-B14F-4D97-AF65-F5344CB8AC3E}">
        <p14:creationId xmlns:p14="http://schemas.microsoft.com/office/powerpoint/2010/main" val="64732684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4|13.4|5|8.9|11"/>
</p:tagLst>
</file>

<file path=ppt/theme/theme1.xml><?xml version="1.0" encoding="utf-8"?>
<a:theme xmlns:a="http://schemas.openxmlformats.org/drawingml/2006/main" name="Face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4111</TotalTime>
  <Words>3190</Words>
  <Application>Microsoft Office PowerPoint</Application>
  <PresentationFormat>Widescreen</PresentationFormat>
  <Paragraphs>318</Paragraphs>
  <Slides>67</Slides>
  <Notes>15</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2</vt:i4>
      </vt:variant>
      <vt:variant>
        <vt:lpstr>Slide Titles</vt:lpstr>
      </vt:variant>
      <vt:variant>
        <vt:i4>67</vt:i4>
      </vt:variant>
    </vt:vector>
  </HeadingPairs>
  <TitlesOfParts>
    <vt:vector size="81" baseType="lpstr">
      <vt:lpstr>ＭＳ Ｐゴシック</vt:lpstr>
      <vt:lpstr>ＭＳ Ｐゴシック</vt:lpstr>
      <vt:lpstr>Arial</vt:lpstr>
      <vt:lpstr>Calibri</vt:lpstr>
      <vt:lpstr>Garamond</vt:lpstr>
      <vt:lpstr>Pegasus</vt:lpstr>
      <vt:lpstr>Times</vt:lpstr>
      <vt:lpstr>Times New Roman</vt:lpstr>
      <vt:lpstr>Trebuchet MS</vt:lpstr>
      <vt:lpstr>Wingdings</vt:lpstr>
      <vt:lpstr>Wingdings 3</vt:lpstr>
      <vt:lpstr>Facet</vt:lpstr>
      <vt:lpstr>Clip</vt:lpstr>
      <vt:lpstr>Chart</vt:lpstr>
      <vt:lpstr>Stimulant Use Among Patients on Medication for Opioid Use Disorder (MOUD):  Do We Have Any Answers?</vt:lpstr>
      <vt:lpstr>Disclosures </vt:lpstr>
      <vt:lpstr>Agenda</vt:lpstr>
      <vt:lpstr>Cocaine use by patients on methadone:  We’ve been here before</vt:lpstr>
      <vt:lpstr>Methamphetamine use among patients with chronic opioid use is on the rise</vt:lpstr>
      <vt:lpstr>Meth Use by Gender, Race, Urbanicity and Regionality</vt:lpstr>
      <vt:lpstr>What do patients on MOUD say about stimulant use?</vt:lpstr>
      <vt:lpstr>What did the patients say?</vt:lpstr>
      <vt:lpstr>What did the patients say (continued) ?</vt:lpstr>
      <vt:lpstr>Continued: What did the patients say?</vt:lpstr>
      <vt:lpstr>Methadone vs Buprenorphine:  Is there a different response to stimulant use?</vt:lpstr>
      <vt:lpstr>Important Clinical Issues  When Treating Stimulant Users  </vt:lpstr>
      <vt:lpstr>Clinical Challenges with Stimulant Dependent Individuals</vt:lpstr>
      <vt:lpstr>Special treatment consideration should be made for the following groups of individuals: </vt:lpstr>
      <vt:lpstr>Craving for stimulants is a central and very powerful component of stimulant dependence</vt:lpstr>
      <vt:lpstr>TRIGGERS</vt:lpstr>
      <vt:lpstr>Triggers to Use</vt:lpstr>
      <vt:lpstr>Key Points with clinical implications </vt:lpstr>
      <vt:lpstr>Insight is not enough…</vt:lpstr>
      <vt:lpstr>Research on “What Works”</vt:lpstr>
      <vt:lpstr>First, What Doesn’t Work</vt:lpstr>
      <vt:lpstr>Contingency Management = Motivational Incentives</vt:lpstr>
      <vt:lpstr>MI Programs</vt:lpstr>
      <vt:lpstr>Why talk about contingency management?</vt:lpstr>
      <vt:lpstr>A meta-analysis reports that Contingency Management results in a successful treatment episode 61% of the time while other treatments with which it has been compared result in a successful treatment episode 39% of the time  (Prendergast, Podus, Finney, Greenwell &amp; Roll, 2005)</vt:lpstr>
      <vt:lpstr>Behavior can be modified by: </vt:lpstr>
      <vt:lpstr>Reinforcements</vt:lpstr>
      <vt:lpstr>Positive Reinforcement</vt:lpstr>
      <vt:lpstr>How Incentives  Could Work For You</vt:lpstr>
      <vt:lpstr>Basic Behavioral Principles </vt:lpstr>
      <vt:lpstr>Research on Contingency Management/Motivational Incentives</vt:lpstr>
      <vt:lpstr>Research studies on CM: Higgins, et al; Petry et al; Roll et al; Rawson et al.</vt:lpstr>
      <vt:lpstr>Contingency Management:  Higgins et al., 1993</vt:lpstr>
      <vt:lpstr>CM with Methamphetamine Users Roll et al, 2006</vt:lpstr>
      <vt:lpstr>CM with Methamphetamine Users (Cont.) Roll et al, 2006</vt:lpstr>
      <vt:lpstr>Motivational Incentives for  Enhanced Drug Abuse Recovery </vt:lpstr>
      <vt:lpstr>Retention</vt:lpstr>
      <vt:lpstr>Percent Positive for  Any Illicit Drug</vt:lpstr>
      <vt:lpstr>. </vt:lpstr>
      <vt:lpstr>Days of cocaine-free Uas out of 48 (Rawson et al 2002)</vt:lpstr>
      <vt:lpstr>Percent of participants who achieve 3 consecutive weeks of cocaine abstinence</vt:lpstr>
      <vt:lpstr>Application of Contingency Management</vt:lpstr>
      <vt:lpstr>The 3 Essential Elements</vt:lpstr>
      <vt:lpstr>Choice of Reinforcer</vt:lpstr>
      <vt:lpstr>Other examples of reinforcers</vt:lpstr>
      <vt:lpstr>Fishbowl Method</vt:lpstr>
      <vt:lpstr>Fishbowl Ticket Ratios</vt:lpstr>
      <vt:lpstr>Challenges</vt:lpstr>
      <vt:lpstr>Low Cost Incentives: Challenges</vt:lpstr>
      <vt:lpstr>Implementation Tips</vt:lpstr>
      <vt:lpstr>The Matrix Model</vt:lpstr>
      <vt:lpstr>Elements of CBT</vt:lpstr>
      <vt:lpstr>Cognitive Behavioral Therapy &amp; Relapse Prevention</vt:lpstr>
      <vt:lpstr>The 5 Ws</vt:lpstr>
      <vt:lpstr>Behavioral CBT Concepts</vt:lpstr>
      <vt:lpstr>Cognitive CBT Concepts</vt:lpstr>
      <vt:lpstr>Summary</vt:lpstr>
      <vt:lpstr>Exercise</vt:lpstr>
      <vt:lpstr>Rationale to Study Exercise for Substance Use Disorders</vt:lpstr>
      <vt:lpstr>Aerobic Exercise for Methamphetamine (MA) Dependence: Study Design    </vt:lpstr>
      <vt:lpstr>Exercise Results</vt:lpstr>
      <vt:lpstr>Aerobic Exercise for Methamphetamine Dependence:  Results </vt:lpstr>
      <vt:lpstr>Exercise Summary</vt:lpstr>
      <vt:lpstr>The Use of Technology in Addiction Treatment </vt:lpstr>
      <vt:lpstr>Thank you  Richard Rawson, Ph.D.  rrawson@mednet.ucla.edu RRAWSON@UVM.EDU</vt:lpstr>
      <vt:lpstr>Addressing Stimulant Use in Clinical Practice</vt:lpstr>
      <vt:lpstr>Questions/Discussion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Rick Rawson</dc:creator>
  <cp:lastModifiedBy>Christian Frable (Contract)</cp:lastModifiedBy>
  <cp:revision>102</cp:revision>
  <dcterms:created xsi:type="dcterms:W3CDTF">2018-08-11T18:45:11Z</dcterms:created>
  <dcterms:modified xsi:type="dcterms:W3CDTF">2018-12-12T20:55:14Z</dcterms:modified>
</cp:coreProperties>
</file>