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68" r:id="rId5"/>
    <p:sldMasterId id="2147483673" r:id="rId6"/>
    <p:sldMasterId id="2147483678" r:id="rId7"/>
    <p:sldMasterId id="2147483684" r:id="rId8"/>
    <p:sldMasterId id="2147483686" r:id="rId9"/>
    <p:sldMasterId id="2147483690" r:id="rId10"/>
  </p:sldMasterIdLst>
  <p:notesMasterIdLst>
    <p:notesMasterId r:id="rId25"/>
  </p:notesMasterIdLst>
  <p:sldIdLst>
    <p:sldId id="256" r:id="rId11"/>
    <p:sldId id="279" r:id="rId12"/>
    <p:sldId id="280" r:id="rId13"/>
    <p:sldId id="260" r:id="rId14"/>
    <p:sldId id="281" r:id="rId15"/>
    <p:sldId id="273" r:id="rId16"/>
    <p:sldId id="257" r:id="rId17"/>
    <p:sldId id="259" r:id="rId18"/>
    <p:sldId id="268" r:id="rId19"/>
    <p:sldId id="269" r:id="rId20"/>
    <p:sldId id="261" r:id="rId21"/>
    <p:sldId id="276" r:id="rId22"/>
    <p:sldId id="274"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E Freese" initials="TEF" lastIdx="5" clrIdx="0">
    <p:extLst>
      <p:ext uri="{19B8F6BF-5375-455C-9EA6-DF929625EA0E}">
        <p15:presenceInfo xmlns:p15="http://schemas.microsoft.com/office/powerpoint/2012/main" userId="S-1-5-21-2582073952-398779973-3559944249-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B4"/>
    <a:srgbClr val="00467F"/>
    <a:srgbClr val="0067BC"/>
    <a:srgbClr val="002748"/>
    <a:srgbClr val="F9F9F9"/>
    <a:srgbClr val="E8EBE4"/>
    <a:srgbClr val="19132F"/>
    <a:srgbClr val="ECF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79718F-7854-C648-805B-560544C7CD60}" v="1" dt="2018-12-17T06:20:45.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68367" autoAdjust="0"/>
  </p:normalViewPr>
  <p:slideViewPr>
    <p:cSldViewPr snapToGrid="0">
      <p:cViewPr varScale="1">
        <p:scale>
          <a:sx n="79" d="100"/>
          <a:sy n="79" d="100"/>
        </p:scale>
        <p:origin x="2052" y="78"/>
      </p:cViewPr>
      <p:guideLst/>
    </p:cSldViewPr>
  </p:slideViewPr>
  <p:notesTextViewPr>
    <p:cViewPr>
      <p:scale>
        <a:sx n="3" d="2"/>
        <a:sy n="3" d="2"/>
      </p:scale>
      <p:origin x="0" y="-150"/>
    </p:cViewPr>
  </p:notesTextViewPr>
  <p:sorterViewPr>
    <p:cViewPr varScale="1">
      <p:scale>
        <a:sx n="100" d="100"/>
        <a:sy n="100" d="100"/>
      </p:scale>
      <p:origin x="0" y="0"/>
    </p:cViewPr>
  </p:sorterViewPr>
  <p:notesViewPr>
    <p:cSldViewPr snapToGrid="0">
      <p:cViewPr>
        <p:scale>
          <a:sx n="100" d="100"/>
          <a:sy n="100" d="100"/>
        </p:scale>
        <p:origin x="1404" y="-6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A Hartje" userId="06b36550-c492-4a48-9408-3e9eb6eef4e3" providerId="ADAL" clId="{7C79718F-7854-C648-805B-560544C7CD60}"/>
    <pc:docChg chg="modSld">
      <pc:chgData name="Joyce A Hartje" userId="06b36550-c492-4a48-9408-3e9eb6eef4e3" providerId="ADAL" clId="{7C79718F-7854-C648-805B-560544C7CD60}" dt="2018-12-17T06:41:17.957" v="83" actId="13926"/>
      <pc:docMkLst>
        <pc:docMk/>
      </pc:docMkLst>
      <pc:sldChg chg="modNotes">
        <pc:chgData name="Joyce A Hartje" userId="06b36550-c492-4a48-9408-3e9eb6eef4e3" providerId="ADAL" clId="{7C79718F-7854-C648-805B-560544C7CD60}" dt="2018-12-17T06:41:17.957" v="83" actId="13926"/>
        <pc:sldMkLst>
          <pc:docMk/>
          <pc:sldMk cId="431764299" sldId="257"/>
        </pc:sldMkLst>
      </pc:sldChg>
      <pc:sldChg chg="modNotes">
        <pc:chgData name="Joyce A Hartje" userId="06b36550-c492-4a48-9408-3e9eb6eef4e3" providerId="ADAL" clId="{7C79718F-7854-C648-805B-560544C7CD60}" dt="2018-12-17T06:34:11.232" v="74" actId="1035"/>
        <pc:sldMkLst>
          <pc:docMk/>
          <pc:sldMk cId="4079535147" sldId="260"/>
        </pc:sldMkLst>
      </pc:sldChg>
      <pc:sldChg chg="modNotes">
        <pc:chgData name="Joyce A Hartje" userId="06b36550-c492-4a48-9408-3e9eb6eef4e3" providerId="ADAL" clId="{7C79718F-7854-C648-805B-560544C7CD60}" dt="2018-12-17T06:40:38.849" v="82" actId="20577"/>
        <pc:sldMkLst>
          <pc:docMk/>
          <pc:sldMk cId="0" sldId="268"/>
        </pc:sldMkLst>
      </pc:sldChg>
      <pc:sldChg chg="modNotes">
        <pc:chgData name="Joyce A Hartje" userId="06b36550-c492-4a48-9408-3e9eb6eef4e3" providerId="ADAL" clId="{7C79718F-7854-C648-805B-560544C7CD60}" dt="2018-12-17T06:35:19.407" v="78" actId="20577"/>
        <pc:sldMkLst>
          <pc:docMk/>
          <pc:sldMk cId="722441861" sldId="273"/>
        </pc:sldMkLst>
      </pc:sldChg>
      <pc:sldChg chg="modNotes">
        <pc:chgData name="Joyce A Hartje" userId="06b36550-c492-4a48-9408-3e9eb6eef4e3" providerId="ADAL" clId="{7C79718F-7854-C648-805B-560544C7CD60}" dt="2018-12-17T06:20:18.652" v="18" actId="14100"/>
        <pc:sldMkLst>
          <pc:docMk/>
          <pc:sldMk cId="56378761" sldId="279"/>
        </pc:sldMkLst>
      </pc:sldChg>
      <pc:sldChg chg="modNotes">
        <pc:chgData name="Joyce A Hartje" userId="06b36550-c492-4a48-9408-3e9eb6eef4e3" providerId="ADAL" clId="{7C79718F-7854-C648-805B-560544C7CD60}" dt="2018-12-17T06:24:02.466" v="45" actId="20577"/>
        <pc:sldMkLst>
          <pc:docMk/>
          <pc:sldMk cId="2426890320"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EBF5E-9495-49B9-A628-A7847401052B}" type="datetimeFigureOut">
              <a:rPr lang="en-US" smtClean="0"/>
              <a:t>5/13/2019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BF6C4-5417-486A-A732-C9BF8574FD9D}" type="slidenum">
              <a:rPr lang="en-US" smtClean="0"/>
              <a:t>‹#›</a:t>
            </a:fld>
            <a:endParaRPr lang="en-US"/>
          </a:p>
        </p:txBody>
      </p:sp>
    </p:spTree>
    <p:extLst>
      <p:ext uri="{BB962C8B-B14F-4D97-AF65-F5344CB8AC3E}">
        <p14:creationId xmlns:p14="http://schemas.microsoft.com/office/powerpoint/2010/main" val="349244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sattc.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arint.org/isajewebsite/terminology.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otivationandchange.com/about-cm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sattc.or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williamwhitepapers.com/blog/2013/07/moral-panics-the-limits-of-science-professional-responsibility.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4547" y="4229100"/>
            <a:ext cx="5676405" cy="4600576"/>
          </a:xfrm>
        </p:spPr>
        <p:txBody>
          <a:bodyPr/>
          <a:lstStyle/>
          <a:p>
            <a:pPr>
              <a:spcAft>
                <a:spcPts val="600"/>
              </a:spcAft>
            </a:pPr>
            <a:r>
              <a:rPr lang="en-US" sz="1100" dirty="0" smtClean="0"/>
              <a:t>This is the fourth part</a:t>
            </a:r>
            <a:r>
              <a:rPr lang="en-US" sz="1100" baseline="0" dirty="0" smtClean="0"/>
              <a:t> in a 5-part Curriculum Infusion Package (CIP) on Opioid Use Disorders (OUD) developed in 2019 by the Pacific Southwest Addiction Technology Transfer Center (PSATTC). The main developers were Beth Rutkowski, MPH, and Nancy Roget, MS, with additional guidance and editing support provided by Drs. Thomas E. Freese and Michael Shafer. </a:t>
            </a:r>
          </a:p>
          <a:p>
            <a:pPr>
              <a:spcAft>
                <a:spcPts val="600"/>
              </a:spcAft>
            </a:pPr>
            <a:endParaRPr lang="en-US" sz="1100" baseline="0" dirty="0" smtClean="0"/>
          </a:p>
          <a:p>
            <a:pPr>
              <a:spcAft>
                <a:spcPts val="600"/>
              </a:spcAft>
            </a:pPr>
            <a:r>
              <a:rPr lang="en-US" sz="1100" baseline="0" dirty="0" smtClean="0"/>
              <a:t>The OUD CIP was developed for college/university faculty to infuse brief, science-based OUD-specific content into existing substance use disorder(SUD)-related course syllabi (e.g., foundations of addiction, screening and assessment, etc.). Instructors can select the content to infuse throughout the duration of the course, depending on specific needs of the learners. Each slide contains notes for the instructor to provide guidance and references when possible.</a:t>
            </a:r>
          </a:p>
          <a:p>
            <a:pPr>
              <a:spcAft>
                <a:spcPts val="600"/>
              </a:spcAft>
            </a:pPr>
            <a:endParaRPr lang="en-US" sz="1100" baseline="0" dirty="0" smtClean="0"/>
          </a:p>
          <a:p>
            <a:pPr>
              <a:spcAft>
                <a:spcPts val="600"/>
              </a:spcAft>
            </a:pPr>
            <a:r>
              <a:rPr lang="en-US" sz="1100" dirty="0" smtClean="0"/>
              <a:t>Part 4 provides </a:t>
            </a:r>
            <a:r>
              <a:rPr lang="en-US" sz="1100" dirty="0"/>
              <a:t>a brief overview of the importance of using language that helps decrease stigma associated with </a:t>
            </a:r>
            <a:r>
              <a:rPr lang="en-US" sz="1100" dirty="0" smtClean="0"/>
              <a:t>SUDs. </a:t>
            </a:r>
            <a:r>
              <a:rPr lang="en-US" sz="1100" dirty="0"/>
              <a:t>The slide deck is designed to be used by academic faculty in behavioral health programs, trainers, behavioral health providers, and state/county agency staff members for a variety of audiences. </a:t>
            </a:r>
            <a:r>
              <a:rPr lang="en-US" sz="1100" dirty="0" smtClean="0"/>
              <a:t>If you require further information on this topic, please do not hesitate to contact the Pacific Southwest ATTC (</a:t>
            </a:r>
            <a:r>
              <a:rPr lang="en-US" sz="1100" baseline="0" dirty="0" smtClean="0">
                <a:hlinkClick r:id="rId3"/>
              </a:rPr>
              <a:t>http://www.psattc.org</a:t>
            </a:r>
            <a:r>
              <a:rPr lang="en-US" sz="1100" dirty="0" smtClean="0"/>
              <a:t>). You are free to use these slides and pictures, but please give credit to the Pacific Southwest ATTC when using them by keeping the logo on each slide and referencing the PSATTC at the beginning of your presentation.</a:t>
            </a:r>
          </a:p>
          <a:p>
            <a:pPr>
              <a:spcAft>
                <a:spcPts val="600"/>
              </a:spcAft>
            </a:pPr>
            <a:endParaRPr lang="en-US" sz="1100" dirty="0" smtClean="0"/>
          </a:p>
          <a:p>
            <a:pPr>
              <a:spcAft>
                <a:spcPts val="600"/>
              </a:spcAft>
            </a:pPr>
            <a:r>
              <a:rPr lang="en-US" sz="1100" dirty="0" smtClean="0"/>
              <a:t>The Pacific Southwest ATTC (HHS Region 9) is part of the SAMHSA-funded ATTC network that offers training/technical assistance (TA) services through a partnership with UCLA Integrated Substance</a:t>
            </a:r>
            <a:r>
              <a:rPr lang="en-US" sz="1100" baseline="0" dirty="0" smtClean="0"/>
              <a:t> Abuse Programs, </a:t>
            </a:r>
            <a:r>
              <a:rPr lang="en-US" sz="1100" dirty="0" smtClean="0"/>
              <a:t>Arizona State University School of Social Work</a:t>
            </a:r>
            <a:r>
              <a:rPr lang="en-US" sz="1100" baseline="0" dirty="0" smtClean="0"/>
              <a:t> </a:t>
            </a:r>
            <a:r>
              <a:rPr lang="en-US" sz="1100" dirty="0" smtClean="0"/>
              <a:t>, and University of Nevada-Reno Center for the Application of Substance Abuse Technologies. HHS</a:t>
            </a:r>
            <a:r>
              <a:rPr lang="en-US" sz="1100" baseline="0" dirty="0" smtClean="0"/>
              <a:t> Region 9 is comprised of Arizona, California, Hawaii, Nevada, and the six U.S.-affiliated Pacific Jurisdictions (American Samoa, Commonwealth of the Northern Mariana Islands, Federated States of Micronesia, Guam, Republic of the Marshall Islands, and Republic of Palau). </a:t>
            </a:r>
            <a:r>
              <a:rPr lang="en-US" sz="1100" dirty="0" smtClean="0"/>
              <a:t>For additional information, please access its website at </a:t>
            </a:r>
            <a:r>
              <a:rPr lang="en-US" sz="1100" baseline="0" dirty="0" smtClean="0">
                <a:hlinkClick r:id="rId3"/>
              </a:rPr>
              <a:t>http://www.psattc.org</a:t>
            </a:r>
            <a:r>
              <a:rPr lang="en-US" sz="1100" dirty="0" smtClean="0"/>
              <a:t>. Additional resources are available to enhance and support the information provided in this brief presentation</a:t>
            </a:r>
            <a:r>
              <a:rPr lang="en-US" sz="1100" dirty="0" smtClean="0"/>
              <a:t>.</a:t>
            </a:r>
          </a:p>
          <a:p>
            <a:pPr>
              <a:spcAft>
                <a:spcPts val="600"/>
              </a:spcAft>
            </a:pPr>
            <a:endParaRPr lang="en-US" sz="1100" dirty="0" smtClean="0"/>
          </a:p>
          <a:p>
            <a:pPr>
              <a:spcAft>
                <a:spcPts val="600"/>
              </a:spcAft>
            </a:pPr>
            <a:r>
              <a:rPr lang="en-US" sz="1100" dirty="0" smtClean="0"/>
              <a:t>IMAGE CREDIT:</a:t>
            </a:r>
          </a:p>
          <a:p>
            <a:pPr>
              <a:spcAft>
                <a:spcPts val="600"/>
              </a:spcAft>
            </a:pPr>
            <a:r>
              <a:rPr lang="en-US" sz="1100" dirty="0" err="1" smtClean="0"/>
              <a:t>Shutterstock</a:t>
            </a:r>
            <a:r>
              <a:rPr lang="en-US" sz="1100" baseline="0" dirty="0" smtClean="0"/>
              <a:t> (purchased image).</a:t>
            </a:r>
            <a:endParaRPr lang="en-US" sz="1100" dirty="0" smtClean="0"/>
          </a:p>
        </p:txBody>
      </p:sp>
      <p:sp>
        <p:nvSpPr>
          <p:cNvPr id="4" name="Slide Number Placeholder 3"/>
          <p:cNvSpPr>
            <a:spLocks noGrp="1"/>
          </p:cNvSpPr>
          <p:nvPr>
            <p:ph type="sldNum" sz="quarter" idx="10"/>
          </p:nvPr>
        </p:nvSpPr>
        <p:spPr/>
        <p:txBody>
          <a:bodyPr/>
          <a:lstStyle/>
          <a:p>
            <a:fld id="{708BF6C4-5417-486A-A732-C9BF8574FD9D}" type="slidenum">
              <a:rPr lang="en-US" smtClean="0"/>
              <a:t>1</a:t>
            </a:fld>
            <a:endParaRPr lang="en-US" dirty="0"/>
          </a:p>
        </p:txBody>
      </p:sp>
    </p:spTree>
    <p:extLst>
      <p:ext uri="{BB962C8B-B14F-4D97-AF65-F5344CB8AC3E}">
        <p14:creationId xmlns:p14="http://schemas.microsoft.com/office/powerpoint/2010/main" val="766606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When </a:t>
            </a:r>
            <a:r>
              <a:rPr lang="en-US" dirty="0"/>
              <a:t>talking about being aware of how your ‘personal experience with SUDs may impact your delivery of services with individuals with </a:t>
            </a:r>
            <a:r>
              <a:rPr lang="en-US" dirty="0" smtClean="0"/>
              <a:t>SUDs,’ </a:t>
            </a:r>
            <a:r>
              <a:rPr lang="en-US" dirty="0"/>
              <a:t>the above list is what is meant by personal experience. Literature supports that behavioral health and healthcare </a:t>
            </a:r>
            <a:r>
              <a:rPr lang="en-US" dirty="0" smtClean="0"/>
              <a:t>professionals </a:t>
            </a:r>
            <a:r>
              <a:rPr lang="en-US" dirty="0"/>
              <a:t>should be vigilant in examining how their own personal experiences with individuals with SUDs might negatively impact their service delivery and ability to be empathic and kind</a:t>
            </a:r>
            <a:r>
              <a:rPr lang="en-US" dirty="0" smtClean="0"/>
              <a:t>.</a:t>
            </a:r>
          </a:p>
          <a:p>
            <a:pPr>
              <a:spcAft>
                <a:spcPts val="600"/>
              </a:spcAft>
            </a:pPr>
            <a:endParaRPr lang="en-US" dirty="0"/>
          </a:p>
          <a:p>
            <a:r>
              <a:rPr lang="en-US" dirty="0" smtClean="0"/>
              <a:t>These </a:t>
            </a:r>
            <a:r>
              <a:rPr lang="en-US" dirty="0"/>
              <a:t>two pictures can be used in a variety of ways to demonstrate the importance of being aware of stigma associated with individuals with SUDs for behavioral health </a:t>
            </a:r>
            <a:r>
              <a:rPr lang="en-US" dirty="0" smtClean="0"/>
              <a:t>professionals, </a:t>
            </a:r>
            <a:r>
              <a:rPr lang="en-US" dirty="0"/>
              <a:t>so feel free to add your own interpretation or class exercise. Using the </a:t>
            </a:r>
            <a:r>
              <a:rPr lang="en-US" dirty="0" smtClean="0"/>
              <a:t>photos, </a:t>
            </a:r>
            <a:r>
              <a:rPr lang="en-US" dirty="0"/>
              <a:t>ask students if the young man on the left would be treated with the same empathy and kindness as the child on the right if both were brought to the Emergency Room by paramedics? Process students’ responses. Remind students to be aware of </a:t>
            </a:r>
            <a:r>
              <a:rPr lang="en-US" dirty="0" smtClean="0"/>
              <a:t>how stigma </a:t>
            </a:r>
            <a:r>
              <a:rPr lang="en-US" dirty="0"/>
              <a:t>regarding SUDs can interfere with how individuals with SUDs are served</a:t>
            </a:r>
            <a:r>
              <a:rPr lang="en-US" dirty="0" smtClean="0"/>
              <a:t>.</a:t>
            </a:r>
          </a:p>
          <a:p>
            <a:endParaRPr lang="en-US" dirty="0" smtClean="0"/>
          </a:p>
          <a:p>
            <a:r>
              <a:rPr lang="en-US" dirty="0" smtClean="0"/>
              <a:t>IMAGE</a:t>
            </a:r>
            <a:r>
              <a:rPr lang="en-US" baseline="0" dirty="0" smtClean="0"/>
              <a:t> CREDIT:</a:t>
            </a:r>
            <a:br>
              <a:rPr lang="en-US" baseline="0" dirty="0" smtClean="0"/>
            </a:br>
            <a:r>
              <a:rPr lang="en-US" baseline="0" dirty="0" err="1" smtClean="0"/>
              <a:t>Shutterstock</a:t>
            </a:r>
            <a:r>
              <a:rPr lang="en-US" baseline="0" dirty="0" smtClean="0"/>
              <a:t> (</a:t>
            </a:r>
            <a:r>
              <a:rPr lang="en-US" baseline="0" smtClean="0"/>
              <a:t>purchased images).</a:t>
            </a:r>
            <a:endParaRPr lang="en-US" dirty="0"/>
          </a:p>
        </p:txBody>
      </p:sp>
      <p:sp>
        <p:nvSpPr>
          <p:cNvPr id="4" name="Slide Number Placeholder 3"/>
          <p:cNvSpPr>
            <a:spLocks noGrp="1"/>
          </p:cNvSpPr>
          <p:nvPr>
            <p:ph type="sldNum" sz="quarter" idx="10"/>
          </p:nvPr>
        </p:nvSpPr>
        <p:spPr/>
        <p:txBody>
          <a:bodyPr/>
          <a:lstStyle/>
          <a:p>
            <a:fld id="{708BF6C4-5417-486A-A732-C9BF8574FD9D}" type="slidenum">
              <a:rPr lang="en-US" smtClean="0"/>
              <a:t>10</a:t>
            </a:fld>
            <a:endParaRPr lang="en-US"/>
          </a:p>
        </p:txBody>
      </p:sp>
    </p:spTree>
    <p:extLst>
      <p:ext uri="{BB962C8B-B14F-4D97-AF65-F5344CB8AC3E}">
        <p14:creationId xmlns:p14="http://schemas.microsoft.com/office/powerpoint/2010/main" val="323109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916"/>
            <a:ext cx="5646761" cy="4543425"/>
          </a:xfrm>
        </p:spPr>
        <p:txBody>
          <a:bodyPr/>
          <a:lstStyle/>
          <a:p>
            <a:pPr>
              <a:spcAft>
                <a:spcPts val="600"/>
              </a:spcAft>
            </a:pPr>
            <a:r>
              <a:rPr lang="en-US" sz="1100" dirty="0"/>
              <a:t>These five suggestions are helpful to assist professionals in checking their language. Bullets one and two are fairly </a:t>
            </a:r>
            <a:r>
              <a:rPr lang="en-US" sz="1100" dirty="0" smtClean="0"/>
              <a:t>self-explanatory </a:t>
            </a:r>
            <a:r>
              <a:rPr lang="en-US" sz="1100" dirty="0"/>
              <a:t>(ensure that you avoid saying someone is a person with an SUD if you don’t know if they have been diagnosed). An example that is useful for explaining bullet 3 is the term ‘clean’ or ‘dirty’ urine tests. Instead, when referring to alcohol/drug urine test results use the phrase, “Mary’s urine test results were positive for marijuana”. This communicates a clear consistent message rather than saying, “Mary had a dirty urine test” which does not provide specific information. Also, the word ‘dirty’ possesses a negative connotation. Example for the last two bullets include, “Joe is a really bad alcoholic” and “Now we are going to see a surge of these drug babies, which will negatively impact our </a:t>
            </a:r>
            <a:r>
              <a:rPr lang="en-US" sz="1100" dirty="0" smtClean="0"/>
              <a:t>schools.” </a:t>
            </a:r>
            <a:r>
              <a:rPr lang="en-US" sz="1100" dirty="0"/>
              <a:t>Both of these comments are unhelpful and do nothing to increase understanding and empathy</a:t>
            </a:r>
            <a:r>
              <a:rPr lang="en-US" sz="1100" dirty="0" smtClean="0"/>
              <a:t>.</a:t>
            </a:r>
          </a:p>
          <a:p>
            <a:pPr>
              <a:spcAft>
                <a:spcPts val="600"/>
              </a:spcAft>
            </a:pPr>
            <a:endParaRPr lang="en-US" sz="1100" dirty="0" smtClean="0"/>
          </a:p>
          <a:p>
            <a:r>
              <a:rPr lang="en-US" sz="1100" dirty="0" smtClean="0"/>
              <a:t>REFERENCES:</a:t>
            </a:r>
            <a:endParaRPr lang="en-US" sz="1100" dirty="0"/>
          </a:p>
          <a:p>
            <a:pPr marL="0" indent="0"/>
            <a:r>
              <a:rPr lang="en-US" sz="1100" dirty="0"/>
              <a:t>International Society of Addiction Journal Editors. Addiction Terminology Statement. Annual meeting, Budapest, Hungary, August 31-September 2, 2015. </a:t>
            </a:r>
            <a:r>
              <a:rPr lang="en-US" sz="1100" dirty="0" smtClean="0">
                <a:hlinkClick r:id="rId3"/>
              </a:rPr>
              <a:t>http</a:t>
            </a:r>
            <a:r>
              <a:rPr lang="en-US" sz="1100" dirty="0">
                <a:hlinkClick r:id="rId3"/>
              </a:rPr>
              <a:t>://</a:t>
            </a:r>
            <a:r>
              <a:rPr lang="en-US" sz="1100" dirty="0" smtClean="0">
                <a:hlinkClick r:id="rId3"/>
              </a:rPr>
              <a:t>www.parint.org/isajewebsite/terminology.htm</a:t>
            </a:r>
            <a:r>
              <a:rPr lang="en-US" sz="1100" dirty="0" smtClean="0"/>
              <a:t>.</a:t>
            </a:r>
            <a:endParaRPr lang="en-US" sz="1100" dirty="0"/>
          </a:p>
          <a:p>
            <a:pPr marL="0" indent="0"/>
            <a:endParaRPr lang="en-US" sz="1100" dirty="0" smtClean="0"/>
          </a:p>
          <a:p>
            <a:pPr marL="0" indent="0"/>
            <a:r>
              <a:rPr lang="en-US" sz="1100" dirty="0" smtClean="0"/>
              <a:t>Kelly</a:t>
            </a:r>
            <a:r>
              <a:rPr lang="en-US" sz="1100" dirty="0"/>
              <a:t>, J.F. (2004). Toward an </a:t>
            </a:r>
            <a:r>
              <a:rPr lang="en-US" sz="1100" dirty="0" err="1"/>
              <a:t>Addictionary</a:t>
            </a:r>
            <a:r>
              <a:rPr lang="en-US" sz="1100" dirty="0"/>
              <a:t>: A Proposal for More Precise Terminology. </a:t>
            </a:r>
            <a:r>
              <a:rPr lang="en-US" sz="1100" i="1" dirty="0"/>
              <a:t>Alcoholism Treatment Quarterly, 22</a:t>
            </a:r>
            <a:r>
              <a:rPr lang="en-US" sz="1100" dirty="0"/>
              <a:t>(2), 79-87. </a:t>
            </a:r>
          </a:p>
          <a:p>
            <a:pPr marL="0" indent="0"/>
            <a:endParaRPr lang="en-US" sz="1100" dirty="0" smtClean="0"/>
          </a:p>
          <a:p>
            <a:pPr marL="0" indent="0"/>
            <a:r>
              <a:rPr lang="en-US" sz="1100" dirty="0" smtClean="0"/>
              <a:t>Kelly</a:t>
            </a:r>
            <a:r>
              <a:rPr lang="en-US" sz="1100" dirty="0"/>
              <a:t>, J.F., </a:t>
            </a:r>
            <a:r>
              <a:rPr lang="en-US" sz="1100" dirty="0" err="1"/>
              <a:t>Wakeman</a:t>
            </a:r>
            <a:r>
              <a:rPr lang="en-US" sz="1100" dirty="0"/>
              <a:t>, S.E., &amp; </a:t>
            </a:r>
            <a:r>
              <a:rPr lang="en-US" sz="1100" dirty="0" err="1"/>
              <a:t>Saitz</a:t>
            </a:r>
            <a:r>
              <a:rPr lang="en-US" sz="1100" dirty="0"/>
              <a:t>, R. (2015). Stop talking 'dirty': Clinicians, language, and quality of care for the leading cause of preventable death in the United States. </a:t>
            </a:r>
            <a:r>
              <a:rPr lang="en-US" sz="1100" i="1" dirty="0" smtClean="0"/>
              <a:t>American </a:t>
            </a:r>
            <a:r>
              <a:rPr lang="en-US" sz="1100" i="1" dirty="0"/>
              <a:t>Journal of Medicine, 128, </a:t>
            </a:r>
            <a:r>
              <a:rPr lang="en-US" sz="1100" dirty="0"/>
              <a:t>8–9. </a:t>
            </a:r>
          </a:p>
          <a:p>
            <a:pPr marL="0" indent="0"/>
            <a:endParaRPr lang="en-US" sz="1100" dirty="0" smtClean="0"/>
          </a:p>
          <a:p>
            <a:pPr marL="0" indent="0"/>
            <a:r>
              <a:rPr lang="en-US" sz="1100" dirty="0" smtClean="0"/>
              <a:t>Miller</a:t>
            </a:r>
            <a:r>
              <a:rPr lang="en-US" sz="1100" dirty="0"/>
              <a:t>, P.G. (2007). Media reports of heroin overdose spates: Public health messages, moral panics or risk advertisements?. </a:t>
            </a:r>
            <a:r>
              <a:rPr lang="en-US" sz="1100" i="1" dirty="0"/>
              <a:t>Critical Public Health, 1</a:t>
            </a:r>
            <a:r>
              <a:rPr lang="en-US" sz="1100" dirty="0"/>
              <a:t>7(2), 113-121. </a:t>
            </a:r>
          </a:p>
          <a:p>
            <a:pPr marL="0" indent="0"/>
            <a:endParaRPr lang="en-US" sz="1100" dirty="0" smtClean="0"/>
          </a:p>
          <a:p>
            <a:pPr marL="0" indent="0"/>
            <a:r>
              <a:rPr lang="en-US" sz="1100" dirty="0" smtClean="0"/>
              <a:t>Kerr</a:t>
            </a:r>
            <a:r>
              <a:rPr lang="en-US" sz="1100" dirty="0"/>
              <a:t>, T., Small, W., </a:t>
            </a:r>
            <a:r>
              <a:rPr lang="en-US" sz="1100" dirty="0" err="1"/>
              <a:t>Hyshka</a:t>
            </a:r>
            <a:r>
              <a:rPr lang="en-US" sz="1100" dirty="0"/>
              <a:t>, E., Maher, L., &amp; Shannon, K. (2013). ‘It's more about the heroin’: Injection drug users' response to an overdose warning campaign in a Canadian </a:t>
            </a:r>
            <a:r>
              <a:rPr lang="en-US" sz="1100" dirty="0" smtClean="0"/>
              <a:t>setting</a:t>
            </a:r>
            <a:r>
              <a:rPr lang="en-US" sz="1100" dirty="0"/>
              <a:t>. </a:t>
            </a:r>
            <a:r>
              <a:rPr lang="en-US" sz="1100" i="1" dirty="0"/>
              <a:t>Addiction, 108</a:t>
            </a:r>
            <a:r>
              <a:rPr lang="en-US" sz="1100" dirty="0"/>
              <a:t>(7), </a:t>
            </a:r>
            <a:r>
              <a:rPr lang="en-US" sz="1100" dirty="0" smtClean="0"/>
              <a:t>1270-1276.</a:t>
            </a:r>
            <a:endParaRPr lang="en-US" sz="1100" dirty="0"/>
          </a:p>
          <a:p>
            <a:pPr marL="0" indent="0"/>
            <a:endParaRPr lang="en-US" sz="1100" dirty="0" smtClean="0"/>
          </a:p>
          <a:p>
            <a:pPr marL="0" indent="0"/>
            <a:r>
              <a:rPr lang="en-US" sz="1100" dirty="0" smtClean="0"/>
              <a:t>Stengel</a:t>
            </a:r>
            <a:r>
              <a:rPr lang="en-US" sz="1100" dirty="0"/>
              <a:t>, C. (2014). The risk of being ‘too honest’: Drug use, stigma and pregnancy. </a:t>
            </a:r>
            <a:r>
              <a:rPr lang="en-US" sz="1100" i="1" dirty="0"/>
              <a:t>Health, Risk &amp; Society, 16</a:t>
            </a:r>
            <a:r>
              <a:rPr lang="en-US" sz="1100" dirty="0"/>
              <a:t>(1), 36-50. </a:t>
            </a:r>
          </a:p>
        </p:txBody>
      </p:sp>
      <p:sp>
        <p:nvSpPr>
          <p:cNvPr id="4" name="Slide Number Placeholder 3"/>
          <p:cNvSpPr>
            <a:spLocks noGrp="1"/>
          </p:cNvSpPr>
          <p:nvPr>
            <p:ph type="sldNum" sz="quarter" idx="10"/>
          </p:nvPr>
        </p:nvSpPr>
        <p:spPr/>
        <p:txBody>
          <a:bodyPr/>
          <a:lstStyle/>
          <a:p>
            <a:fld id="{DF7EE7A4-93E4-4882-95FD-199E91839C5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515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These two charts come from a recent article and study by Ashford and colleagues (2018). Results from the study recommended that the use of terms </a:t>
            </a:r>
            <a:r>
              <a:rPr lang="en-US" i="1" dirty="0"/>
              <a:t>addict, alcoholic, opioid addict, </a:t>
            </a:r>
            <a:r>
              <a:rPr lang="en-US" dirty="0"/>
              <a:t>and</a:t>
            </a:r>
            <a:r>
              <a:rPr lang="en-US" i="1" dirty="0"/>
              <a:t> substance abuser</a:t>
            </a:r>
            <a:r>
              <a:rPr lang="en-US" dirty="0"/>
              <a:t> be stopped as their use helped increase stigma and decrease understanding of individuals with SUDs. These charts provide suggestions regarding how to replace stigma producing words with less stigmatizing words or a ‘recovery </a:t>
            </a:r>
            <a:r>
              <a:rPr lang="en-US" dirty="0" smtClean="0"/>
              <a:t>dialect’. </a:t>
            </a:r>
            <a:r>
              <a:rPr lang="en-US" dirty="0"/>
              <a:t>Finally, the terms Medication-Assisted Recovery and Long-term Recovery are positive terms that according to the authors can be used without promoting stigma. Specifically for </a:t>
            </a:r>
            <a:r>
              <a:rPr lang="en-US" dirty="0" smtClean="0"/>
              <a:t>OUDs, </a:t>
            </a:r>
            <a:r>
              <a:rPr lang="en-US" dirty="0"/>
              <a:t>the research showed that the term </a:t>
            </a:r>
            <a:r>
              <a:rPr lang="en-US" i="1" dirty="0"/>
              <a:t>Pharmacotherapy</a:t>
            </a:r>
            <a:r>
              <a:rPr lang="en-US" dirty="0"/>
              <a:t> is less stigmatizing than </a:t>
            </a:r>
            <a:r>
              <a:rPr lang="en-US" i="1" dirty="0"/>
              <a:t>Medication Assisted Treatment </a:t>
            </a:r>
            <a:r>
              <a:rPr lang="en-US" dirty="0"/>
              <a:t>and that </a:t>
            </a:r>
            <a:r>
              <a:rPr lang="en-US" i="1" dirty="0"/>
              <a:t>Accidental Drug Poisoning </a:t>
            </a:r>
            <a:r>
              <a:rPr lang="en-US" dirty="0"/>
              <a:t>should be used rather than </a:t>
            </a:r>
            <a:r>
              <a:rPr lang="en-US" i="1" dirty="0"/>
              <a:t>Overdose</a:t>
            </a:r>
            <a:r>
              <a:rPr lang="en-US" dirty="0"/>
              <a:t>.</a:t>
            </a:r>
          </a:p>
          <a:p>
            <a:pPr>
              <a:spcAft>
                <a:spcPts val="600"/>
              </a:spcAft>
            </a:pPr>
            <a:r>
              <a:rPr lang="en-US" dirty="0" smtClean="0"/>
              <a:t>Review </a:t>
            </a:r>
            <a:r>
              <a:rPr lang="en-US" dirty="0"/>
              <a:t>these two charts with students. The chart on the right is helpful because it recommends where certain terms can or cannot be used</a:t>
            </a:r>
            <a:r>
              <a:rPr lang="en-US" dirty="0" smtClean="0"/>
              <a:t>.</a:t>
            </a:r>
          </a:p>
          <a:p>
            <a:pPr>
              <a:spcAft>
                <a:spcPts val="600"/>
              </a:spcAft>
            </a:pPr>
            <a:endParaRPr lang="en-US" dirty="0"/>
          </a:p>
          <a:p>
            <a:r>
              <a:rPr lang="en-US" dirty="0" smtClean="0"/>
              <a:t>REFERENCE:</a:t>
            </a:r>
            <a:endParaRPr lang="en-US" dirty="0"/>
          </a:p>
          <a:p>
            <a:pPr marL="0" indent="0"/>
            <a:r>
              <a:rPr lang="en-US" dirty="0"/>
              <a:t>Ashford, R.D., Brown, A.M., &amp; Curtis, B. (2018). Substance use, recovery, and linguistics; The impact of word choice on explicit and implicit bias. </a:t>
            </a:r>
            <a:r>
              <a:rPr lang="en-US" i="1" dirty="0"/>
              <a:t>Drug and Alcohol Dependence</a:t>
            </a:r>
            <a:r>
              <a:rPr lang="en-US" dirty="0"/>
              <a:t>, 189, 131-138.</a:t>
            </a:r>
          </a:p>
        </p:txBody>
      </p:sp>
      <p:sp>
        <p:nvSpPr>
          <p:cNvPr id="4" name="Slide Number Placeholder 3"/>
          <p:cNvSpPr>
            <a:spLocks noGrp="1"/>
          </p:cNvSpPr>
          <p:nvPr>
            <p:ph type="sldNum" sz="quarter" idx="10"/>
          </p:nvPr>
        </p:nvSpPr>
        <p:spPr/>
        <p:txBody>
          <a:bodyPr/>
          <a:lstStyle/>
          <a:p>
            <a:fld id="{708BF6C4-5417-486A-A732-C9BF8574FD9D}" type="slidenum">
              <a:rPr lang="en-US" smtClean="0"/>
              <a:t>12</a:t>
            </a:fld>
            <a:endParaRPr lang="en-US"/>
          </a:p>
        </p:txBody>
      </p:sp>
    </p:spTree>
    <p:extLst>
      <p:ext uri="{BB962C8B-B14F-4D97-AF65-F5344CB8AC3E}">
        <p14:creationId xmlns:p14="http://schemas.microsoft.com/office/powerpoint/2010/main" val="382991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language on this slide is taken from the </a:t>
            </a:r>
            <a:r>
              <a:rPr lang="en-US" dirty="0" smtClean="0"/>
              <a:t>Motivation </a:t>
            </a:r>
            <a:r>
              <a:rPr lang="en-US" dirty="0"/>
              <a:t>and </a:t>
            </a:r>
            <a:r>
              <a:rPr lang="en-US" dirty="0" smtClean="0"/>
              <a:t>Change website. </a:t>
            </a:r>
            <a:r>
              <a:rPr lang="en-US" dirty="0"/>
              <a:t>The language used here is an example of how changes can be made regarding communicating to and about individuals with SUDs. </a:t>
            </a:r>
            <a:r>
              <a:rPr lang="en-US" dirty="0" smtClean="0"/>
              <a:t>Ask a </a:t>
            </a:r>
            <a:r>
              <a:rPr lang="en-US" dirty="0"/>
              <a:t>student to volunteer to read the goals of the Motivation and Change website out loud (the instructor can read it if no one volunteers) and after it is </a:t>
            </a:r>
            <a:r>
              <a:rPr lang="en-US" dirty="0" smtClean="0"/>
              <a:t>read, </a:t>
            </a:r>
            <a:r>
              <a:rPr lang="en-US" dirty="0"/>
              <a:t>ask for students’ reactions. When heard out loud the message is even more powerful. </a:t>
            </a:r>
            <a:endParaRPr lang="en-US" dirty="0" smtClean="0"/>
          </a:p>
          <a:p>
            <a:endParaRPr lang="en-US" dirty="0" smtClean="0"/>
          </a:p>
          <a:p>
            <a:r>
              <a:rPr lang="en-US" dirty="0" smtClean="0"/>
              <a:t>REFERENCE:</a:t>
            </a:r>
            <a:br>
              <a:rPr lang="en-US" dirty="0" smtClean="0"/>
            </a:br>
            <a:r>
              <a:rPr lang="en-US" dirty="0" smtClean="0"/>
              <a:t>Center for Motivation</a:t>
            </a:r>
            <a:r>
              <a:rPr lang="en-US" baseline="0" dirty="0" smtClean="0"/>
              <a:t> and Change website, </a:t>
            </a:r>
            <a:r>
              <a:rPr lang="en-US" dirty="0" smtClean="0">
                <a:solidFill>
                  <a:prstClr val="black"/>
                </a:solidFill>
                <a:cs typeface="Arial" charset="0"/>
                <a:hlinkClick r:id="rId3"/>
              </a:rPr>
              <a:t>https://motivationandchange.com/about-cmc</a:t>
            </a:r>
            <a:r>
              <a:rPr lang="en-US" dirty="0" smtClean="0">
                <a:solidFill>
                  <a:prstClr val="black"/>
                </a:solidFill>
                <a:cs typeface="Arial" charset="0"/>
              </a:rPr>
              <a:t>.</a:t>
            </a:r>
            <a:endParaRPr lang="en-US" dirty="0"/>
          </a:p>
        </p:txBody>
      </p:sp>
      <p:sp>
        <p:nvSpPr>
          <p:cNvPr id="4" name="Slide Number Placeholder 3"/>
          <p:cNvSpPr>
            <a:spLocks noGrp="1"/>
          </p:cNvSpPr>
          <p:nvPr>
            <p:ph type="sldNum" sz="quarter" idx="10"/>
          </p:nvPr>
        </p:nvSpPr>
        <p:spPr/>
        <p:txBody>
          <a:bodyPr/>
          <a:lstStyle/>
          <a:p>
            <a:fld id="{708BF6C4-5417-486A-A732-C9BF8574FD9D}" type="slidenum">
              <a:rPr lang="en-US" smtClean="0"/>
              <a:t>13</a:t>
            </a:fld>
            <a:endParaRPr lang="en-US"/>
          </a:p>
        </p:txBody>
      </p:sp>
    </p:spTree>
    <p:extLst>
      <p:ext uri="{BB962C8B-B14F-4D97-AF65-F5344CB8AC3E}">
        <p14:creationId xmlns:p14="http://schemas.microsoft.com/office/powerpoint/2010/main" val="3680139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100" dirty="0"/>
              <a:t>Finally, this slide uses a quote with an analogy that helps bring the point home about the powerful impact of language. Citations are included from the William White Papers website, which is where the quote is attributed specifically to Don </a:t>
            </a:r>
            <a:r>
              <a:rPr lang="en-US" sz="1100" dirty="0" err="1"/>
              <a:t>Coyhis</a:t>
            </a:r>
            <a:r>
              <a:rPr lang="en-US" sz="1100" dirty="0"/>
              <a:t>. William White is a prolific author in the SUD and recovery support field. His website is filled with interesting articles</a:t>
            </a:r>
            <a:r>
              <a:rPr lang="en-US" sz="1100" dirty="0" smtClean="0"/>
              <a:t>.</a:t>
            </a:r>
          </a:p>
          <a:p>
            <a:pPr>
              <a:spcAft>
                <a:spcPts val="600"/>
              </a:spcAft>
            </a:pPr>
            <a:endParaRPr lang="en-US" sz="1100" dirty="0"/>
          </a:p>
          <a:p>
            <a:r>
              <a:rPr lang="en-US" sz="1100" baseline="0" dirty="0" smtClean="0"/>
              <a:t>Additional components of the PSATTC’s OUD CIP include the following: </a:t>
            </a:r>
          </a:p>
          <a:p>
            <a:pPr marL="114300"/>
            <a:r>
              <a:rPr lang="en-US" sz="1100" baseline="0" dirty="0" smtClean="0"/>
              <a:t>Part 1: Mechanism of Action of Opioids and the Impact on the User’s Brain and Body</a:t>
            </a:r>
          </a:p>
          <a:p>
            <a:pPr marL="114300"/>
            <a:r>
              <a:rPr lang="en-US" sz="1100" baseline="0" dirty="0" smtClean="0"/>
              <a:t>Part 2: Review of the FDA-approved Medications for the Treatment of Opioid Use Disorders</a:t>
            </a:r>
          </a:p>
          <a:p>
            <a:pPr marL="114300"/>
            <a:r>
              <a:rPr lang="en-US" sz="1100" baseline="0" dirty="0" smtClean="0"/>
              <a:t>Part 3: Prevention of Opioid Overdose</a:t>
            </a:r>
          </a:p>
          <a:p>
            <a:pPr marL="114300"/>
            <a:r>
              <a:rPr lang="en-US" sz="1100" baseline="0" dirty="0" smtClean="0"/>
              <a:t>Part 5: Recovery Supports and </a:t>
            </a:r>
            <a:r>
              <a:rPr lang="en-US" sz="1100" kern="1200" dirty="0" smtClean="0">
                <a:solidFill>
                  <a:schemeClr val="tx1"/>
                </a:solidFill>
                <a:effectLst/>
                <a:latin typeface="+mn-lt"/>
                <a:ea typeface="+mn-ea"/>
                <a:cs typeface="+mn-cs"/>
              </a:rPr>
              <a:t>Treatment Recommendations</a:t>
            </a:r>
            <a:endParaRPr lang="en-US" sz="1100" baseline="0" dirty="0" smtClean="0"/>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 full CIP is available for viewing and downloading from </a:t>
            </a:r>
            <a:r>
              <a:rPr lang="en-US" sz="1100" baseline="0" dirty="0" smtClean="0">
                <a:hlinkClick r:id="rId3"/>
              </a:rPr>
              <a:t>http://www.psattc.org</a:t>
            </a:r>
            <a:r>
              <a:rPr lang="en-US" sz="1100" baseline="0" dirty="0" smtClean="0"/>
              <a:t>.  </a:t>
            </a:r>
            <a:endParaRPr lang="en-US" sz="1100" dirty="0" smtClean="0"/>
          </a:p>
          <a:p>
            <a:endParaRPr lang="en-US" sz="1100" dirty="0" smtClean="0"/>
          </a:p>
          <a:p>
            <a:r>
              <a:rPr lang="en-US" sz="1100" dirty="0" smtClean="0"/>
              <a:t>REFERENCE: </a:t>
            </a:r>
            <a:endParaRPr lang="en-US" sz="1100" dirty="0"/>
          </a:p>
          <a:p>
            <a:r>
              <a:rPr lang="en-US" sz="1100" dirty="0">
                <a:hlinkClick r:id="rId4"/>
              </a:rPr>
              <a:t>http://</a:t>
            </a:r>
            <a:r>
              <a:rPr lang="en-US" sz="1100" dirty="0" smtClean="0">
                <a:hlinkClick r:id="rId4"/>
              </a:rPr>
              <a:t>www.williamwhitepapers.com/blog/2013/07/moral-panics-the-limits-of-science-professional-responsibility.html</a:t>
            </a:r>
            <a:r>
              <a:rPr lang="en-US" sz="1100" dirty="0" smtClean="0"/>
              <a:t>.</a:t>
            </a:r>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This product was created by the Pacific Southwest Addiction Technology Transfer Center (PSATTC) under a cooperative agreement (5UR1TI080211) from the Substance Abuse and Mental Health Services Administration (SAMHSA). The opinions expressed are the views of the presentation developers and do not reflect the official position of the Department of Health and Human Services (DHHS), SAMHSA or CSAT. No official support or endorsement of DHHS, SAMHSA, or CSAT for the opinions described in this program is intended or should be inferred.</a:t>
            </a:r>
            <a:endParaRPr lang="en-US" sz="1100" kern="1200" dirty="0" smtClean="0">
              <a:solidFill>
                <a:schemeClr val="tx1"/>
              </a:solidFill>
              <a:effectLst/>
              <a:latin typeface="+mn-lt"/>
              <a:ea typeface="+mn-ea"/>
              <a:cs typeface="+mn-cs"/>
            </a:endParaRPr>
          </a:p>
          <a:p>
            <a:r>
              <a:rPr lang="en-US" sz="1100" dirty="0" smtClean="0"/>
              <a:t>   </a:t>
            </a:r>
            <a:endParaRPr lang="en-US" sz="1100" dirty="0"/>
          </a:p>
        </p:txBody>
      </p:sp>
      <p:sp>
        <p:nvSpPr>
          <p:cNvPr id="4" name="Slide Number Placeholder 3"/>
          <p:cNvSpPr>
            <a:spLocks noGrp="1"/>
          </p:cNvSpPr>
          <p:nvPr>
            <p:ph type="sldNum" sz="quarter" idx="10"/>
          </p:nvPr>
        </p:nvSpPr>
        <p:spPr/>
        <p:txBody>
          <a:bodyPr/>
          <a:lstStyle/>
          <a:p>
            <a:fld id="{DF7EE7A4-93E4-4882-95FD-199E91839C5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4258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66144" cy="3600450"/>
          </a:xfrm>
        </p:spPr>
        <p:txBody>
          <a:bodyPr/>
          <a:lstStyle/>
          <a:p>
            <a:pPr>
              <a:spcAft>
                <a:spcPts val="600"/>
              </a:spcAft>
            </a:pPr>
            <a:r>
              <a:rPr lang="en-US" sz="1100" dirty="0"/>
              <a:t>According several studies (only two listed here</a:t>
            </a:r>
            <a:r>
              <a:rPr lang="en-US" sz="1100" dirty="0" smtClean="0"/>
              <a:t>), </a:t>
            </a:r>
            <a:r>
              <a:rPr lang="en-US" sz="1100" dirty="0"/>
              <a:t>stigma associated with having a </a:t>
            </a:r>
            <a:r>
              <a:rPr lang="en-US" sz="1100" dirty="0" smtClean="0"/>
              <a:t>SUD </a:t>
            </a:r>
            <a:r>
              <a:rPr lang="en-US" sz="1100" dirty="0"/>
              <a:t>serves as </a:t>
            </a:r>
            <a:r>
              <a:rPr lang="en-US" sz="1100" dirty="0" smtClean="0"/>
              <a:t>a constant </a:t>
            </a:r>
            <a:r>
              <a:rPr lang="en-US" sz="1100" dirty="0"/>
              <a:t>obstacle to getting help/support. With at least </a:t>
            </a:r>
            <a:r>
              <a:rPr lang="en-US" sz="1100" dirty="0" smtClean="0"/>
              <a:t>2/3 of </a:t>
            </a:r>
            <a:r>
              <a:rPr lang="en-US" sz="1100" dirty="0"/>
              <a:t>individuals stating that they probably have a SUD but have not sought treatment or support groups is concerning. </a:t>
            </a:r>
            <a:r>
              <a:rPr lang="en-US" sz="1100" dirty="0" smtClean="0"/>
              <a:t>If </a:t>
            </a:r>
            <a:r>
              <a:rPr lang="en-US" sz="1100" dirty="0"/>
              <a:t>stigma around SUDs can be </a:t>
            </a:r>
            <a:r>
              <a:rPr lang="en-US" sz="1100" dirty="0" smtClean="0"/>
              <a:t>decreased, </a:t>
            </a:r>
            <a:r>
              <a:rPr lang="en-US" sz="1100" dirty="0"/>
              <a:t>individuals may more readily seek treatment/support. Remind students that they can be champions for decreasing stigma related to SUDs simply by changing their language and asking others to change their language as well. There are current guidelines for preferred SUD language usage and research that identifies stigmatizing </a:t>
            </a:r>
            <a:r>
              <a:rPr lang="en-US" sz="1100" dirty="0" smtClean="0"/>
              <a:t>words, </a:t>
            </a:r>
            <a:r>
              <a:rPr lang="en-US" sz="1100" dirty="0"/>
              <a:t>which will be discussed in this brief slide deck.</a:t>
            </a:r>
          </a:p>
          <a:p>
            <a:pPr>
              <a:spcAft>
                <a:spcPts val="600"/>
              </a:spcAft>
            </a:pPr>
            <a:endParaRPr lang="en-US" sz="1100" dirty="0"/>
          </a:p>
          <a:p>
            <a:r>
              <a:rPr lang="en-US" sz="1100" dirty="0" smtClean="0"/>
              <a:t>REFERENCES:</a:t>
            </a:r>
            <a:endParaRPr lang="en-US" sz="1100" dirty="0"/>
          </a:p>
          <a:p>
            <a:pPr marL="0" indent="0"/>
            <a:r>
              <a:rPr lang="en-US" sz="1100" dirty="0"/>
              <a:t>Ashford, R.D., Brown, A.M., &amp; Curtis, B. (2018). Abusing addiction: Our language still isn’t good enough. </a:t>
            </a:r>
            <a:r>
              <a:rPr lang="en-US" sz="1100" i="1" dirty="0"/>
              <a:t>Alcoholism Treatment Quarterly</a:t>
            </a:r>
            <a:r>
              <a:rPr lang="en-US" sz="1100" dirty="0"/>
              <a:t>, 1-16. </a:t>
            </a:r>
            <a:r>
              <a:rPr lang="en-US" sz="1100" dirty="0" smtClean="0"/>
              <a:t/>
            </a:r>
            <a:br>
              <a:rPr lang="en-US" sz="1100" dirty="0" smtClean="0"/>
            </a:br>
            <a:r>
              <a:rPr lang="en-US" sz="1100" dirty="0" err="1" smtClean="0"/>
              <a:t>doi</a:t>
            </a:r>
            <a:r>
              <a:rPr lang="en-US" sz="1100" dirty="0" smtClean="0"/>
              <a:t>: 10.1080/07347324.2018.1513777</a:t>
            </a:r>
          </a:p>
          <a:p>
            <a:pPr marL="0" indent="0"/>
            <a:endParaRPr lang="en-US" sz="1100" dirty="0"/>
          </a:p>
          <a:p>
            <a:pPr marL="0" indent="0"/>
            <a:r>
              <a:rPr lang="en-US" sz="1100" dirty="0" smtClean="0"/>
              <a:t>Grant</a:t>
            </a:r>
            <a:r>
              <a:rPr lang="en-US" sz="1100" dirty="0"/>
              <a:t>, B. F., </a:t>
            </a:r>
            <a:r>
              <a:rPr lang="en-US" sz="1100" dirty="0" err="1"/>
              <a:t>Saha</a:t>
            </a:r>
            <a:r>
              <a:rPr lang="en-US" sz="1100" dirty="0"/>
              <a:t>, T. D., </a:t>
            </a:r>
            <a:r>
              <a:rPr lang="en-US" sz="1100" dirty="0" err="1"/>
              <a:t>Ruan</a:t>
            </a:r>
            <a:r>
              <a:rPr lang="en-US" sz="1100" dirty="0"/>
              <a:t>, W. J., Goldstein, R. B., Chou, S. P., Jung, J., . . . </a:t>
            </a:r>
            <a:r>
              <a:rPr lang="en-US" sz="1100" dirty="0" err="1"/>
              <a:t>Hasin</a:t>
            </a:r>
            <a:r>
              <a:rPr lang="en-US" sz="1100" dirty="0"/>
              <a:t>, D. S. (2016). Epidemiology of DSM-5 drug use disorder: Results from the national </a:t>
            </a:r>
            <a:r>
              <a:rPr lang="en-US" sz="1100" dirty="0" smtClean="0"/>
              <a:t>epidemiologic </a:t>
            </a:r>
            <a:r>
              <a:rPr lang="en-US" sz="1100" dirty="0"/>
              <a:t>survey on alcohol and related conditions–III. JAMA Psychiatry, 73(1), 39–47. </a:t>
            </a:r>
            <a:r>
              <a:rPr lang="en-US" sz="1100" dirty="0" smtClean="0"/>
              <a:t>doi:10.1001/jamapsychiatry.2015.2132</a:t>
            </a:r>
          </a:p>
          <a:p>
            <a:pPr marL="0" indent="0"/>
            <a:endParaRPr lang="en-US" sz="1100" dirty="0" smtClean="0"/>
          </a:p>
          <a:p>
            <a:pPr marL="0" indent="0"/>
            <a:r>
              <a:rPr lang="en-US" sz="1100" dirty="0" smtClean="0"/>
              <a:t>IMAGE CREDIT:</a:t>
            </a:r>
          </a:p>
          <a:p>
            <a:pPr marL="0" indent="0"/>
            <a:r>
              <a:rPr lang="en-US" sz="1100" dirty="0" err="1" smtClean="0"/>
              <a:t>Shutterstock</a:t>
            </a:r>
            <a:r>
              <a:rPr lang="en-US" sz="1100" baseline="0" dirty="0" smtClean="0"/>
              <a:t> (purchased image).</a:t>
            </a:r>
            <a:endParaRPr lang="en-US" sz="1100" dirty="0"/>
          </a:p>
        </p:txBody>
      </p:sp>
      <p:sp>
        <p:nvSpPr>
          <p:cNvPr id="4" name="Slide Number Placeholder 3"/>
          <p:cNvSpPr>
            <a:spLocks noGrp="1"/>
          </p:cNvSpPr>
          <p:nvPr>
            <p:ph type="sldNum" sz="quarter" idx="10"/>
          </p:nvPr>
        </p:nvSpPr>
        <p:spPr/>
        <p:txBody>
          <a:bodyPr/>
          <a:lstStyle/>
          <a:p>
            <a:fld id="{708BF6C4-5417-486A-A732-C9BF8574FD9D}" type="slidenum">
              <a:rPr lang="en-US" smtClean="0"/>
              <a:t>2</a:t>
            </a:fld>
            <a:endParaRPr lang="en-US"/>
          </a:p>
        </p:txBody>
      </p:sp>
    </p:spTree>
    <p:extLst>
      <p:ext uri="{BB962C8B-B14F-4D97-AF65-F5344CB8AC3E}">
        <p14:creationId xmlns:p14="http://schemas.microsoft.com/office/powerpoint/2010/main" val="275008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074" y="4314823"/>
            <a:ext cx="5572125" cy="4284664"/>
          </a:xfrm>
        </p:spPr>
        <p:txBody>
          <a:bodyPr/>
          <a:lstStyle/>
          <a:p>
            <a:r>
              <a:rPr lang="en-US" dirty="0" smtClean="0"/>
              <a:t>This slide discusses</a:t>
            </a:r>
            <a:r>
              <a:rPr lang="en-US" baseline="0" dirty="0" smtClean="0"/>
              <a:t> the concept of stigma and public stigma, and includes several articles for further reading.</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Stigma is a mark of disgrace </a:t>
            </a:r>
            <a:r>
              <a:rPr lang="en-US" sz="1200" b="0" i="0" kern="1200" dirty="0" smtClean="0">
                <a:solidFill>
                  <a:schemeClr val="tx1"/>
                </a:solidFill>
                <a:effectLst/>
                <a:latin typeface="+mn-lt"/>
                <a:ea typeface="+mn-ea"/>
                <a:cs typeface="+mn-cs"/>
              </a:rPr>
              <a:t>associated with a particular circumstance, quality, or person. Social stigma</a:t>
            </a:r>
            <a:r>
              <a:rPr lang="en-US" sz="1200" b="0" i="0" kern="1200" baseline="0" dirty="0" smtClean="0">
                <a:solidFill>
                  <a:schemeClr val="tx1"/>
                </a:solidFill>
                <a:effectLst/>
                <a:latin typeface="+mn-lt"/>
                <a:ea typeface="+mn-ea"/>
                <a:cs typeface="+mn-cs"/>
              </a:rPr>
              <a:t> is </a:t>
            </a:r>
            <a:r>
              <a:rPr lang="en-US" sz="1200" b="0" i="0" kern="1200" dirty="0" smtClean="0">
                <a:solidFill>
                  <a:schemeClr val="tx1"/>
                </a:solidFill>
                <a:effectLst/>
                <a:latin typeface="+mn-lt"/>
                <a:ea typeface="+mn-ea"/>
                <a:cs typeface="+mn-cs"/>
              </a:rPr>
              <a:t> the disapproval of, or discrimination against, a person based on perceivable social characteristics that serve to distinguish them from other members of a society.</a:t>
            </a:r>
          </a:p>
          <a:p>
            <a:pPr marL="230188" indent="-230188"/>
            <a:endParaRPr lang="en-US" baseline="0" dirty="0" smtClean="0"/>
          </a:p>
          <a:p>
            <a:pPr marL="230188" indent="-230188"/>
            <a:r>
              <a:rPr lang="en-US" baseline="0" dirty="0" smtClean="0"/>
              <a:t>REFERENCES:</a:t>
            </a:r>
          </a:p>
          <a:p>
            <a:pPr marL="0" indent="0"/>
            <a:r>
              <a:rPr lang="en-US" dirty="0" smtClean="0"/>
              <a:t>Ashford</a:t>
            </a:r>
            <a:r>
              <a:rPr lang="en-US" dirty="0"/>
              <a:t>, R.D., Brown, A.M., &amp; Curtis, B. (2018): Abusing addiction: Our language still isn’t good enough. </a:t>
            </a:r>
            <a:r>
              <a:rPr lang="en-US" i="1" dirty="0"/>
              <a:t>Alcoholism Treatment Quarterly</a:t>
            </a:r>
            <a:r>
              <a:rPr lang="en-US" dirty="0"/>
              <a:t>, 1-16 </a:t>
            </a:r>
            <a:r>
              <a:rPr lang="en-US" dirty="0" smtClean="0"/>
              <a:t/>
            </a:r>
            <a:br>
              <a:rPr lang="en-US" dirty="0" smtClean="0"/>
            </a:br>
            <a:r>
              <a:rPr lang="en-US" dirty="0" err="1" smtClean="0"/>
              <a:t>doi</a:t>
            </a:r>
            <a:r>
              <a:rPr lang="en-US" dirty="0" smtClean="0"/>
              <a:t>: 10.1080/07347324.2018.1513777.</a:t>
            </a:r>
          </a:p>
          <a:p>
            <a:pPr marL="0" indent="0"/>
            <a:endParaRPr lang="en-US" dirty="0" smtClean="0"/>
          </a:p>
          <a:p>
            <a:pPr marL="0" indent="0"/>
            <a:r>
              <a:rPr lang="en-US" dirty="0" err="1" smtClean="0"/>
              <a:t>Bathje</a:t>
            </a:r>
            <a:r>
              <a:rPr lang="en-US" dirty="0"/>
              <a:t>, G. &amp; Pryor, J. (2011). The relationships of public and self-stigma to seeking mental health services. </a:t>
            </a:r>
            <a:r>
              <a:rPr lang="en-US" i="1" dirty="0"/>
              <a:t>Journal of Mental Health Counseling, 33</a:t>
            </a:r>
            <a:r>
              <a:rPr lang="en-US" dirty="0"/>
              <a:t>(2), 161–176. </a:t>
            </a:r>
            <a:r>
              <a:rPr lang="en-US" dirty="0" smtClean="0"/>
              <a:t>doi:10.17744/mehc.33.2.g6320392741604l1</a:t>
            </a:r>
            <a:endParaRPr lang="en-US" dirty="0"/>
          </a:p>
          <a:p>
            <a:pPr marL="0" indent="0"/>
            <a:endParaRPr lang="en-US" dirty="0" smtClean="0"/>
          </a:p>
          <a:p>
            <a:pPr marL="0" indent="0"/>
            <a:r>
              <a:rPr lang="en-US" dirty="0" err="1" smtClean="0"/>
              <a:t>Bos</a:t>
            </a:r>
            <a:r>
              <a:rPr lang="en-US" dirty="0"/>
              <a:t>, </a:t>
            </a:r>
            <a:r>
              <a:rPr lang="en-US" dirty="0" smtClean="0"/>
              <a:t>A.E</a:t>
            </a:r>
            <a:r>
              <a:rPr lang="en-US" dirty="0"/>
              <a:t>., Pryor, </a:t>
            </a:r>
            <a:r>
              <a:rPr lang="en-US" dirty="0" smtClean="0"/>
              <a:t>J.B</a:t>
            </a:r>
            <a:r>
              <a:rPr lang="en-US" dirty="0"/>
              <a:t>., Reeder, </a:t>
            </a:r>
            <a:r>
              <a:rPr lang="en-US" dirty="0" smtClean="0"/>
              <a:t>G.D</a:t>
            </a:r>
            <a:r>
              <a:rPr lang="en-US" dirty="0"/>
              <a:t>., &amp; </a:t>
            </a:r>
            <a:r>
              <a:rPr lang="en-US" dirty="0" err="1"/>
              <a:t>Stutterheim</a:t>
            </a:r>
            <a:r>
              <a:rPr lang="en-US" dirty="0"/>
              <a:t>, </a:t>
            </a:r>
            <a:r>
              <a:rPr lang="en-US" dirty="0" smtClean="0"/>
              <a:t>S.E</a:t>
            </a:r>
            <a:r>
              <a:rPr lang="en-US" dirty="0"/>
              <a:t>. (2013). Stigma: Advances in theory and research. </a:t>
            </a:r>
            <a:r>
              <a:rPr lang="en-US" i="1" dirty="0"/>
              <a:t>Basic and Applied Social Psychology, 35</a:t>
            </a:r>
            <a:r>
              <a:rPr lang="en-US" dirty="0"/>
              <a:t>(1), 1–9. </a:t>
            </a:r>
            <a:r>
              <a:rPr lang="en-US" dirty="0" smtClean="0"/>
              <a:t>doi:10.1080/01973533.2012.746147</a:t>
            </a:r>
          </a:p>
          <a:p>
            <a:pPr marL="0" indent="0"/>
            <a:endParaRPr lang="en-US" dirty="0" smtClean="0"/>
          </a:p>
          <a:p>
            <a:pPr marL="0" indent="0"/>
            <a:r>
              <a:rPr lang="en-US" dirty="0" smtClean="0"/>
              <a:t>Keyes</a:t>
            </a:r>
            <a:r>
              <a:rPr lang="en-US" dirty="0"/>
              <a:t>, </a:t>
            </a:r>
            <a:r>
              <a:rPr lang="en-US" dirty="0" smtClean="0"/>
              <a:t>K.M</a:t>
            </a:r>
            <a:r>
              <a:rPr lang="en-US" dirty="0"/>
              <a:t>., </a:t>
            </a:r>
            <a:r>
              <a:rPr lang="en-US" dirty="0" err="1"/>
              <a:t>Hatzenbuehler</a:t>
            </a:r>
            <a:r>
              <a:rPr lang="en-US" dirty="0"/>
              <a:t>, </a:t>
            </a:r>
            <a:r>
              <a:rPr lang="en-US" dirty="0" smtClean="0"/>
              <a:t>M.L</a:t>
            </a:r>
            <a:r>
              <a:rPr lang="en-US" dirty="0"/>
              <a:t>., McLaughlin, </a:t>
            </a:r>
            <a:r>
              <a:rPr lang="en-US" dirty="0" smtClean="0"/>
              <a:t>K.A</a:t>
            </a:r>
            <a:r>
              <a:rPr lang="en-US" dirty="0"/>
              <a:t>., Link, B., </a:t>
            </a:r>
            <a:r>
              <a:rPr lang="en-US" dirty="0" err="1"/>
              <a:t>Olfson</a:t>
            </a:r>
            <a:r>
              <a:rPr lang="en-US" dirty="0"/>
              <a:t>, M., Grant, </a:t>
            </a:r>
            <a:r>
              <a:rPr lang="en-US" dirty="0" smtClean="0"/>
              <a:t>B.F</a:t>
            </a:r>
            <a:r>
              <a:rPr lang="en-US" dirty="0"/>
              <a:t>., &amp; </a:t>
            </a:r>
            <a:r>
              <a:rPr lang="en-US" dirty="0" err="1"/>
              <a:t>Hasin</a:t>
            </a:r>
            <a:r>
              <a:rPr lang="en-US" dirty="0"/>
              <a:t>, D. (2010). Stigma and treatment for alcohol disorders in the United States. </a:t>
            </a:r>
            <a:r>
              <a:rPr lang="en-US" i="1" dirty="0" smtClean="0"/>
              <a:t>American </a:t>
            </a:r>
            <a:r>
              <a:rPr lang="en-US" i="1" dirty="0"/>
              <a:t>Journal of Epidemiology, 172</a:t>
            </a:r>
            <a:r>
              <a:rPr lang="en-US" dirty="0"/>
              <a:t>(12), 1364–1372. doi:10.1093/</a:t>
            </a:r>
            <a:r>
              <a:rPr lang="en-US" dirty="0" err="1"/>
              <a:t>aje</a:t>
            </a:r>
            <a:r>
              <a:rPr lang="en-US" dirty="0"/>
              <a:t>/kwq304</a:t>
            </a:r>
          </a:p>
          <a:p>
            <a:pPr marL="0" indent="0"/>
            <a:endParaRPr lang="en-US" dirty="0" smtClean="0"/>
          </a:p>
          <a:p>
            <a:pPr marL="0" indent="0"/>
            <a:r>
              <a:rPr lang="en-US" dirty="0" smtClean="0"/>
              <a:t>Link</a:t>
            </a:r>
            <a:r>
              <a:rPr lang="en-US" dirty="0"/>
              <a:t>, </a:t>
            </a:r>
            <a:r>
              <a:rPr lang="en-US" dirty="0" smtClean="0"/>
              <a:t>B.G</a:t>
            </a:r>
            <a:r>
              <a:rPr lang="en-US" dirty="0"/>
              <a:t>., &amp; Phelan, </a:t>
            </a:r>
            <a:r>
              <a:rPr lang="en-US" dirty="0" smtClean="0"/>
              <a:t>J.C</a:t>
            </a:r>
            <a:r>
              <a:rPr lang="en-US" dirty="0"/>
              <a:t>. (2013). Labelling and Stigma in </a:t>
            </a:r>
            <a:r>
              <a:rPr lang="en-US" dirty="0" smtClean="0"/>
              <a:t>C.S</a:t>
            </a:r>
            <a:r>
              <a:rPr lang="en-US" dirty="0"/>
              <a:t>. </a:t>
            </a:r>
            <a:r>
              <a:rPr lang="en-US" dirty="0" err="1"/>
              <a:t>Aneshensel</a:t>
            </a:r>
            <a:r>
              <a:rPr lang="en-US" dirty="0"/>
              <a:t> et al. (Eds.), </a:t>
            </a:r>
            <a:r>
              <a:rPr lang="en-US" i="1" dirty="0"/>
              <a:t>Handbook of the Sociology of Mental Health, Second Edition</a:t>
            </a:r>
            <a:r>
              <a:rPr lang="en-US" dirty="0"/>
              <a:t>. Netherlands: Springer.</a:t>
            </a:r>
          </a:p>
          <a:p>
            <a:pPr marL="0" indent="0"/>
            <a:endParaRPr lang="en-US" dirty="0" smtClean="0"/>
          </a:p>
          <a:p>
            <a:pPr marL="0" indent="0"/>
            <a:r>
              <a:rPr lang="en-US" dirty="0" smtClean="0"/>
              <a:t>Vogel</a:t>
            </a:r>
            <a:r>
              <a:rPr lang="en-US" dirty="0"/>
              <a:t>, </a:t>
            </a:r>
            <a:r>
              <a:rPr lang="en-US" dirty="0" smtClean="0"/>
              <a:t>D.L</a:t>
            </a:r>
            <a:r>
              <a:rPr lang="en-US" dirty="0"/>
              <a:t>., Wade, </a:t>
            </a:r>
            <a:r>
              <a:rPr lang="en-US" dirty="0" smtClean="0"/>
              <a:t>N.G</a:t>
            </a:r>
            <a:r>
              <a:rPr lang="en-US" dirty="0"/>
              <a:t>., &amp; Hackler, </a:t>
            </a:r>
            <a:r>
              <a:rPr lang="en-US" dirty="0" smtClean="0"/>
              <a:t>A.H</a:t>
            </a:r>
            <a:r>
              <a:rPr lang="en-US" dirty="0"/>
              <a:t>. (2007). Perceived public stigma and the willingness to seek counseling: The mediating roles of self-stigma and attitudes toward </a:t>
            </a:r>
            <a:r>
              <a:rPr lang="en-US" dirty="0" smtClean="0"/>
              <a:t>counseling</a:t>
            </a:r>
            <a:r>
              <a:rPr lang="en-US" dirty="0"/>
              <a:t>. </a:t>
            </a:r>
            <a:r>
              <a:rPr lang="en-US" i="1" dirty="0"/>
              <a:t>Journal of Counseling Psychology, 54</a:t>
            </a:r>
            <a:r>
              <a:rPr lang="en-US" dirty="0"/>
              <a:t>(1), 40. </a:t>
            </a:r>
            <a:r>
              <a:rPr lang="en-US" dirty="0" smtClean="0"/>
              <a:t>doi:10.1037/0022-0167.54.1.40</a:t>
            </a:r>
          </a:p>
          <a:p>
            <a:pPr marL="0" indent="0"/>
            <a:endParaRPr lang="en-US" dirty="0" smtClean="0"/>
          </a:p>
          <a:p>
            <a:pPr marL="0" indent="0"/>
            <a:r>
              <a:rPr lang="en-US" dirty="0" smtClean="0"/>
              <a:t>IMAGE CREDIT:</a:t>
            </a:r>
          </a:p>
          <a:p>
            <a:pPr marL="0" indent="0"/>
            <a:r>
              <a:rPr lang="en-US" dirty="0" err="1" smtClean="0"/>
              <a:t>Shutterstock</a:t>
            </a:r>
            <a:r>
              <a:rPr lang="en-US" baseline="0" dirty="0" smtClean="0"/>
              <a:t> (purchased image).</a:t>
            </a:r>
            <a:endParaRPr lang="en-US" dirty="0"/>
          </a:p>
        </p:txBody>
      </p:sp>
      <p:sp>
        <p:nvSpPr>
          <p:cNvPr id="4" name="Slide Number Placeholder 3"/>
          <p:cNvSpPr>
            <a:spLocks noGrp="1"/>
          </p:cNvSpPr>
          <p:nvPr>
            <p:ph type="sldNum" sz="quarter" idx="10"/>
          </p:nvPr>
        </p:nvSpPr>
        <p:spPr/>
        <p:txBody>
          <a:bodyPr/>
          <a:lstStyle/>
          <a:p>
            <a:fld id="{708BF6C4-5417-486A-A732-C9BF8574FD9D}" type="slidenum">
              <a:rPr lang="en-US" smtClean="0"/>
              <a:t>3</a:t>
            </a:fld>
            <a:endParaRPr lang="en-US"/>
          </a:p>
        </p:txBody>
      </p:sp>
    </p:spTree>
    <p:extLst>
      <p:ext uri="{BB962C8B-B14F-4D97-AF65-F5344CB8AC3E}">
        <p14:creationId xmlns:p14="http://schemas.microsoft.com/office/powerpoint/2010/main" val="4209975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9750"/>
            <a:ext cx="5486400" cy="3086100"/>
          </a:xfrm>
        </p:spPr>
      </p:sp>
      <p:sp>
        <p:nvSpPr>
          <p:cNvPr id="4" name="Slide Number Placeholder 3"/>
          <p:cNvSpPr>
            <a:spLocks noGrp="1"/>
          </p:cNvSpPr>
          <p:nvPr>
            <p:ph type="sldNum" sz="quarter" idx="10"/>
          </p:nvPr>
        </p:nvSpPr>
        <p:spPr>
          <a:xfrm>
            <a:off x="3884613" y="8685213"/>
            <a:ext cx="2971800" cy="458787"/>
          </a:xfrm>
        </p:spPr>
        <p:txBody>
          <a:bodyPr/>
          <a:lstStyle/>
          <a:p>
            <a:fld id="{DF7EE7A4-93E4-4882-95FD-199E91839C54}" type="slidenum">
              <a:rPr lang="en-US" smtClean="0">
                <a:solidFill>
                  <a:prstClr val="black"/>
                </a:solidFill>
              </a:rPr>
              <a:pPr/>
              <a:t>4</a:t>
            </a:fld>
            <a:endParaRPr lang="en-US" dirty="0">
              <a:solidFill>
                <a:prstClr val="black"/>
              </a:solidFill>
            </a:endParaRPr>
          </a:p>
        </p:txBody>
      </p:sp>
      <p:sp>
        <p:nvSpPr>
          <p:cNvPr id="3" name="Notes Placeholder 2"/>
          <p:cNvSpPr>
            <a:spLocks noGrp="1"/>
          </p:cNvSpPr>
          <p:nvPr>
            <p:ph type="body" idx="1"/>
          </p:nvPr>
        </p:nvSpPr>
        <p:spPr>
          <a:xfrm>
            <a:off x="589788" y="3678664"/>
            <a:ext cx="5782437" cy="5152503"/>
          </a:xfrm>
        </p:spPr>
        <p:txBody>
          <a:bodyPr/>
          <a:lstStyle/>
          <a:p>
            <a:r>
              <a:rPr lang="en-US" sz="1000" dirty="0"/>
              <a:t>Most</a:t>
            </a:r>
            <a:r>
              <a:rPr lang="en-US" sz="1000" baseline="0" dirty="0"/>
              <a:t> of the content on this</a:t>
            </a:r>
            <a:r>
              <a:rPr lang="en-US" sz="1000" dirty="0"/>
              <a:t> slide</a:t>
            </a:r>
            <a:r>
              <a:rPr lang="en-US" sz="1000" baseline="0" dirty="0"/>
              <a:t> is</a:t>
            </a:r>
            <a:r>
              <a:rPr lang="en-US" sz="1000" dirty="0"/>
              <a:t> taken from a document created by SAMHSA’s Center for the Application of Prevention Technologies (CAPT) for prevention specialists as well as treatment providers, except</a:t>
            </a:r>
            <a:r>
              <a:rPr lang="en-US" sz="1000" baseline="0" dirty="0"/>
              <a:t> for the last bullet which comes from an article by Ashford and colleagues</a:t>
            </a:r>
            <a:r>
              <a:rPr lang="en-US" sz="1000" dirty="0"/>
              <a:t>. Review the points in each slide. The references cited on the slide </a:t>
            </a:r>
            <a:r>
              <a:rPr lang="en-US" sz="1000" dirty="0" smtClean="0"/>
              <a:t>are </a:t>
            </a:r>
            <a:r>
              <a:rPr lang="en-US" sz="1000" dirty="0"/>
              <a:t>included in these notes.</a:t>
            </a:r>
          </a:p>
          <a:p>
            <a:pPr marL="114300" indent="-114300"/>
            <a:endParaRPr lang="en-US" sz="1000" dirty="0" smtClean="0"/>
          </a:p>
          <a:p>
            <a:pPr marL="114300" indent="-114300"/>
            <a:r>
              <a:rPr lang="en-US" sz="1000" dirty="0" smtClean="0"/>
              <a:t>REFERENCES:</a:t>
            </a:r>
          </a:p>
          <a:p>
            <a:pPr marL="0" indent="0"/>
            <a:r>
              <a:rPr lang="en-US" sz="1000" dirty="0" smtClean="0"/>
              <a:t>Ashford</a:t>
            </a:r>
            <a:r>
              <a:rPr lang="en-US" sz="1000" dirty="0"/>
              <a:t>, R.D., Brown, A.M., &amp; Curtis, B. (2018): Abusing addiction: Our language still isn’t good enough. </a:t>
            </a:r>
            <a:r>
              <a:rPr lang="en-US" sz="1000" i="1" dirty="0"/>
              <a:t>Alcoholism Treatment </a:t>
            </a:r>
            <a:r>
              <a:rPr lang="en-US" sz="1000" i="1" dirty="0" smtClean="0"/>
              <a:t>Quarterly</a:t>
            </a:r>
            <a:r>
              <a:rPr lang="en-US" sz="1000" dirty="0"/>
              <a:t>, 1-16 DOI: </a:t>
            </a:r>
            <a:r>
              <a:rPr lang="en-US" sz="1000" dirty="0" smtClean="0"/>
              <a:t>10.1080/07347324.2018.1513777.</a:t>
            </a:r>
          </a:p>
          <a:p>
            <a:pPr marL="0" indent="0"/>
            <a:endParaRPr lang="en-US" sz="1000" dirty="0" smtClean="0"/>
          </a:p>
          <a:p>
            <a:pPr marL="0" indent="0"/>
            <a:r>
              <a:rPr lang="en-US" sz="1000" dirty="0" smtClean="0"/>
              <a:t>Barry</a:t>
            </a:r>
            <a:r>
              <a:rPr lang="en-US" sz="1000" dirty="0"/>
              <a:t>, C.L., McGinty, E.E., </a:t>
            </a:r>
            <a:r>
              <a:rPr lang="en-US" sz="1000" dirty="0" err="1"/>
              <a:t>Pescosolido</a:t>
            </a:r>
            <a:r>
              <a:rPr lang="en-US" sz="1000" dirty="0"/>
              <a:t>, B.A., &amp; Goldman, H.H. (2014). Stigma, discrimination, treatment effectiveness, and policy: Public </a:t>
            </a:r>
            <a:r>
              <a:rPr lang="en-US" sz="1000" dirty="0" smtClean="0"/>
              <a:t>views </a:t>
            </a:r>
            <a:r>
              <a:rPr lang="en-US" sz="1000" dirty="0"/>
              <a:t>about drug addiction and </a:t>
            </a:r>
            <a:r>
              <a:rPr lang="en-US" sz="1000" dirty="0" smtClean="0"/>
              <a:t>mental </a:t>
            </a:r>
            <a:r>
              <a:rPr lang="en-US" sz="1000" dirty="0"/>
              <a:t>illness. </a:t>
            </a:r>
            <a:r>
              <a:rPr lang="en-US" sz="1000" i="1" dirty="0"/>
              <a:t>Psychiatric Services, 65</a:t>
            </a:r>
            <a:r>
              <a:rPr lang="en-US" sz="1000" dirty="0"/>
              <a:t>(10), 1269-1272. </a:t>
            </a:r>
            <a:endParaRPr lang="en-US" sz="1000" dirty="0" smtClean="0"/>
          </a:p>
          <a:p>
            <a:pPr marL="0" indent="0"/>
            <a:endParaRPr lang="en-US" sz="1000" dirty="0" smtClean="0"/>
          </a:p>
          <a:p>
            <a:pPr marL="0" indent="0"/>
            <a:r>
              <a:rPr lang="en-US" sz="1000" dirty="0" smtClean="0"/>
              <a:t>Committee </a:t>
            </a:r>
            <a:r>
              <a:rPr lang="en-US" sz="1000" dirty="0"/>
              <a:t>on the Science of Changing Behavioral Health Social Norms; Board on Behavioral, Cognitive, and Sensory Sciences; </a:t>
            </a:r>
            <a:r>
              <a:rPr lang="en-US" sz="1000" dirty="0" smtClean="0"/>
              <a:t>Division </a:t>
            </a:r>
            <a:r>
              <a:rPr lang="en-US" sz="1000" dirty="0"/>
              <a:t>of Behavioral and Social Sciences </a:t>
            </a:r>
            <a:r>
              <a:rPr lang="en-US" sz="1000" dirty="0" smtClean="0"/>
              <a:t>and </a:t>
            </a:r>
            <a:r>
              <a:rPr lang="en-US" sz="1000" dirty="0"/>
              <a:t>Education; National Academies of Sciences, Engineering, and Medicine. Ending </a:t>
            </a:r>
            <a:r>
              <a:rPr lang="en-US" sz="1000" dirty="0" smtClean="0"/>
              <a:t>Discrimination </a:t>
            </a:r>
            <a:r>
              <a:rPr lang="en-US" sz="1000" dirty="0"/>
              <a:t>Against People with Mental and Substance Use Disorders: The Evidence </a:t>
            </a:r>
            <a:r>
              <a:rPr lang="en-US" sz="1000" dirty="0" smtClean="0"/>
              <a:t>for </a:t>
            </a:r>
            <a:r>
              <a:rPr lang="en-US" sz="1000" dirty="0"/>
              <a:t>Stigma Change. Washington (DC</a:t>
            </a:r>
            <a:r>
              <a:rPr lang="en-US" sz="1000" dirty="0" smtClean="0"/>
              <a:t>):National </a:t>
            </a:r>
            <a:r>
              <a:rPr lang="en-US" sz="1000" dirty="0"/>
              <a:t>Academies Press (US); 2016 Aug 3. 2, Understanding Stigma of Mental and Substance Use Disorders. Available </a:t>
            </a:r>
            <a:r>
              <a:rPr lang="en-US" sz="1000" dirty="0" smtClean="0"/>
              <a:t>from: </a:t>
            </a:r>
            <a:r>
              <a:rPr lang="en-US" sz="1000" u="sng" dirty="0" smtClean="0"/>
              <a:t>https</a:t>
            </a:r>
            <a:r>
              <a:rPr lang="en-US" sz="1000" u="sng" dirty="0"/>
              <a:t>://www.ncbi.nlm.nih.gov/books/NBK384923</a:t>
            </a:r>
            <a:r>
              <a:rPr lang="en-US" sz="1000" u="sng" dirty="0" smtClean="0"/>
              <a:t>/</a:t>
            </a:r>
            <a:r>
              <a:rPr lang="en-US" sz="1000" dirty="0" smtClean="0"/>
              <a:t>.  </a:t>
            </a:r>
          </a:p>
          <a:p>
            <a:pPr marL="0" indent="0"/>
            <a:endParaRPr lang="en-US" sz="1000" dirty="0" smtClean="0"/>
          </a:p>
          <a:p>
            <a:pPr marL="0" indent="0"/>
            <a:r>
              <a:rPr lang="en-US" sz="1000" dirty="0" smtClean="0"/>
              <a:t>Kelly</a:t>
            </a:r>
            <a:r>
              <a:rPr lang="en-US" sz="1000" dirty="0"/>
              <a:t>, J.F., Dow, S.J., &amp; </a:t>
            </a:r>
            <a:r>
              <a:rPr lang="en-US" sz="1000" dirty="0" err="1"/>
              <a:t>Westerhoff</a:t>
            </a:r>
            <a:r>
              <a:rPr lang="en-US" sz="1000" dirty="0"/>
              <a:t>, C. (2010). Does our choice of substance-related terms influence perceptions of treatment need? </a:t>
            </a:r>
            <a:r>
              <a:rPr lang="en-US" sz="1000" dirty="0" smtClean="0"/>
              <a:t>An </a:t>
            </a:r>
            <a:r>
              <a:rPr lang="en-US" sz="1000" dirty="0"/>
              <a:t>empirical investigation with two </a:t>
            </a:r>
            <a:r>
              <a:rPr lang="en-US" sz="1000" dirty="0" smtClean="0"/>
              <a:t>commonly </a:t>
            </a:r>
            <a:r>
              <a:rPr lang="en-US" sz="1000" dirty="0"/>
              <a:t>used terms. </a:t>
            </a:r>
            <a:r>
              <a:rPr lang="en-US" sz="1000" i="1" dirty="0"/>
              <a:t>Journal of Drug Issues, 40, </a:t>
            </a:r>
            <a:r>
              <a:rPr lang="en-US" sz="1000" dirty="0"/>
              <a:t>805–818. </a:t>
            </a:r>
            <a:endParaRPr lang="en-US" sz="1000" dirty="0" smtClean="0"/>
          </a:p>
          <a:p>
            <a:pPr marL="0" indent="0"/>
            <a:endParaRPr lang="en-US" sz="1000" dirty="0" smtClean="0"/>
          </a:p>
          <a:p>
            <a:pPr marL="0" indent="0"/>
            <a:r>
              <a:rPr lang="en-US" sz="1000" dirty="0" smtClean="0"/>
              <a:t>Kelly</a:t>
            </a:r>
            <a:r>
              <a:rPr lang="en-US" sz="1000" dirty="0"/>
              <a:t>, J.F., </a:t>
            </a:r>
            <a:r>
              <a:rPr lang="en-US" sz="1000" dirty="0" err="1"/>
              <a:t>Wakeman</a:t>
            </a:r>
            <a:r>
              <a:rPr lang="en-US" sz="1000" dirty="0"/>
              <a:t>, S.E., &amp; </a:t>
            </a:r>
            <a:r>
              <a:rPr lang="en-US" sz="1000" dirty="0" err="1"/>
              <a:t>Saitz</a:t>
            </a:r>
            <a:r>
              <a:rPr lang="en-US" sz="1000" dirty="0"/>
              <a:t>, R. (2015). Stop talking 'dirty': Clinicians, language, and quality of care for the leading cause of </a:t>
            </a:r>
            <a:r>
              <a:rPr lang="en-US" sz="1000" dirty="0" smtClean="0"/>
              <a:t>preventable </a:t>
            </a:r>
            <a:r>
              <a:rPr lang="en-US" sz="1000" dirty="0"/>
              <a:t>death in the United States. </a:t>
            </a:r>
            <a:r>
              <a:rPr lang="en-US" sz="1000" i="1" dirty="0" smtClean="0"/>
              <a:t>American </a:t>
            </a:r>
            <a:r>
              <a:rPr lang="en-US" sz="1000" i="1" dirty="0"/>
              <a:t>Journal of Medicine, 128, </a:t>
            </a:r>
            <a:r>
              <a:rPr lang="en-US" sz="1000" dirty="0"/>
              <a:t>8–9. </a:t>
            </a:r>
            <a:endParaRPr lang="en-US" sz="1000" dirty="0" smtClean="0"/>
          </a:p>
          <a:p>
            <a:pPr marL="0" indent="0"/>
            <a:endParaRPr lang="en-US" sz="1000" dirty="0" smtClean="0"/>
          </a:p>
          <a:p>
            <a:pPr marL="0" indent="0"/>
            <a:r>
              <a:rPr lang="en-US" sz="1000" dirty="0" smtClean="0"/>
              <a:t>Van </a:t>
            </a:r>
            <a:r>
              <a:rPr lang="en-US" sz="1000" dirty="0" err="1"/>
              <a:t>Boekel</a:t>
            </a:r>
            <a:r>
              <a:rPr lang="en-US" sz="1000" dirty="0"/>
              <a:t>, L.C., Brouwers, E.P., Van </a:t>
            </a:r>
            <a:r>
              <a:rPr lang="en-US" sz="1000" dirty="0" err="1"/>
              <a:t>Weeghel</a:t>
            </a:r>
            <a:r>
              <a:rPr lang="en-US" sz="1000" dirty="0"/>
              <a:t>, J., &amp; </a:t>
            </a:r>
            <a:r>
              <a:rPr lang="en-US" sz="1000" dirty="0" err="1"/>
              <a:t>Garretsen</a:t>
            </a:r>
            <a:r>
              <a:rPr lang="en-US" sz="1000" dirty="0"/>
              <a:t>, H.F. (2013). Stigma among health professionals towards patients with </a:t>
            </a:r>
            <a:r>
              <a:rPr lang="en-US" sz="1000" dirty="0" smtClean="0"/>
              <a:t>substance </a:t>
            </a:r>
            <a:r>
              <a:rPr lang="en-US" sz="1000" dirty="0"/>
              <a:t>use disorders and its </a:t>
            </a:r>
            <a:r>
              <a:rPr lang="en-US" sz="1000" dirty="0" smtClean="0"/>
              <a:t>consequences </a:t>
            </a:r>
            <a:r>
              <a:rPr lang="en-US" sz="1000" dirty="0"/>
              <a:t>for healthcare delivery: systematic review. </a:t>
            </a:r>
            <a:r>
              <a:rPr lang="en-US" sz="1000" i="1" dirty="0"/>
              <a:t>Drug and Alcohol Dependence, 131</a:t>
            </a:r>
            <a:r>
              <a:rPr lang="en-US" sz="1000" dirty="0"/>
              <a:t>(1), </a:t>
            </a:r>
            <a:r>
              <a:rPr lang="en-US" sz="1000" dirty="0" smtClean="0"/>
              <a:t>23-35</a:t>
            </a:r>
            <a:r>
              <a:rPr lang="en-US" sz="1000" dirty="0"/>
              <a:t>. </a:t>
            </a:r>
            <a:endParaRPr lang="en-US" sz="1000" dirty="0" smtClean="0"/>
          </a:p>
          <a:p>
            <a:pPr marL="0" indent="0"/>
            <a:endParaRPr lang="en-US" sz="1000" dirty="0" smtClean="0"/>
          </a:p>
          <a:p>
            <a:pPr marL="0" indent="0"/>
            <a:r>
              <a:rPr lang="en-US" sz="1000" dirty="0" err="1" smtClean="0"/>
              <a:t>Brener</a:t>
            </a:r>
            <a:r>
              <a:rPr lang="en-US" sz="1000" dirty="0"/>
              <a:t>, L., von Hippel, W., von Hippel, C., Resnick, I., &amp; </a:t>
            </a:r>
            <a:r>
              <a:rPr lang="en-US" sz="1000" dirty="0" err="1"/>
              <a:t>Treloar</a:t>
            </a:r>
            <a:r>
              <a:rPr lang="en-US" sz="1000" dirty="0"/>
              <a:t>, C. (2010). Perceptions of discriminatory treatment by staff as </a:t>
            </a:r>
            <a:r>
              <a:rPr lang="en-US" sz="1000" dirty="0" smtClean="0"/>
              <a:t>predictors </a:t>
            </a:r>
            <a:r>
              <a:rPr lang="en-US" sz="1000" dirty="0"/>
              <a:t>of drug treatment completion: </a:t>
            </a:r>
            <a:r>
              <a:rPr lang="en-US" sz="1000" dirty="0" smtClean="0"/>
              <a:t>Utility </a:t>
            </a:r>
            <a:r>
              <a:rPr lang="en-US" sz="1000" dirty="0"/>
              <a:t>of a mixed methods approach. </a:t>
            </a:r>
            <a:r>
              <a:rPr lang="en-US" sz="1000" i="1" dirty="0"/>
              <a:t>Drug and Alcohol Review, 29</a:t>
            </a:r>
            <a:r>
              <a:rPr lang="en-US" sz="1000" dirty="0"/>
              <a:t>(5), 491-497. </a:t>
            </a:r>
            <a:endParaRPr lang="en-US" sz="1000" dirty="0" smtClean="0"/>
          </a:p>
          <a:p>
            <a:pPr marL="0" indent="0"/>
            <a:endParaRPr lang="en-US" sz="1000" dirty="0" smtClean="0"/>
          </a:p>
          <a:p>
            <a:pPr marL="0" indent="0"/>
            <a:r>
              <a:rPr lang="en-US" sz="1000" dirty="0" smtClean="0"/>
              <a:t>Keyes</a:t>
            </a:r>
            <a:r>
              <a:rPr lang="en-US" sz="1000" dirty="0"/>
              <a:t>, K.M., </a:t>
            </a:r>
            <a:r>
              <a:rPr lang="en-US" sz="1000" dirty="0" err="1"/>
              <a:t>Hatzenbuehler</a:t>
            </a:r>
            <a:r>
              <a:rPr lang="en-US" sz="1000" dirty="0"/>
              <a:t>, M.L., McLaughlin, K.A., Link, B., </a:t>
            </a:r>
            <a:r>
              <a:rPr lang="en-US" sz="1000" dirty="0" err="1"/>
              <a:t>Olfson</a:t>
            </a:r>
            <a:r>
              <a:rPr lang="en-US" sz="1000" dirty="0"/>
              <a:t>, M., Grant, B.F., &amp; </a:t>
            </a:r>
            <a:r>
              <a:rPr lang="en-US" sz="1000" dirty="0" err="1"/>
              <a:t>Hasin</a:t>
            </a:r>
            <a:r>
              <a:rPr lang="en-US" sz="1000" dirty="0"/>
              <a:t>, D. (2010). Stigma and treatment for </a:t>
            </a:r>
            <a:r>
              <a:rPr lang="en-US" sz="1000" dirty="0" smtClean="0"/>
              <a:t>alcohol </a:t>
            </a:r>
            <a:r>
              <a:rPr lang="en-US" sz="1000" dirty="0"/>
              <a:t>disorders in the United States. </a:t>
            </a:r>
            <a:r>
              <a:rPr lang="en-US" sz="1000" i="1" dirty="0" smtClean="0"/>
              <a:t>American </a:t>
            </a:r>
            <a:r>
              <a:rPr lang="en-US" sz="1000" i="1" dirty="0"/>
              <a:t>Journal of Epidemiology, 172</a:t>
            </a:r>
            <a:r>
              <a:rPr lang="en-US" sz="1000" dirty="0"/>
              <a:t>(12), 1364-1372. </a:t>
            </a:r>
            <a:endParaRPr lang="en-US" sz="1000" dirty="0" smtClean="0"/>
          </a:p>
          <a:p>
            <a:pPr marL="0" indent="0"/>
            <a:endParaRPr lang="en-US" sz="1000" dirty="0" smtClean="0"/>
          </a:p>
          <a:p>
            <a:pPr marL="0" indent="0"/>
            <a:r>
              <a:rPr lang="en-US" sz="1000" dirty="0" smtClean="0"/>
              <a:t>Words </a:t>
            </a:r>
            <a:r>
              <a:rPr lang="en-US" sz="1000" dirty="0"/>
              <a:t>Matter: How Language Choice Can Reduce Stigma (Nov 2017). SAMHSA Center for the Application of Prevention </a:t>
            </a:r>
            <a:r>
              <a:rPr lang="en-US" sz="1000" dirty="0" smtClean="0"/>
              <a:t>Technologies</a:t>
            </a:r>
            <a:r>
              <a:rPr lang="en-US" sz="1000" dirty="0"/>
              <a:t>. </a:t>
            </a:r>
            <a:r>
              <a:rPr lang="en-US" sz="1000" u="sng" dirty="0" smtClean="0"/>
              <a:t>https</a:t>
            </a:r>
            <a:r>
              <a:rPr lang="en-US" sz="1000" u="sng" dirty="0"/>
              <a:t>://</a:t>
            </a:r>
            <a:r>
              <a:rPr lang="en-US" sz="1000" u="sng" dirty="0" smtClean="0"/>
              <a:t>www.samhsa.gov/capt/sites/default/files/resources/sud-stigma-tool.pdf</a:t>
            </a:r>
            <a:r>
              <a:rPr lang="en-US" sz="1000" dirty="0" smtClean="0"/>
              <a:t>. </a:t>
            </a:r>
            <a:endParaRPr lang="en-US" sz="1000" dirty="0"/>
          </a:p>
        </p:txBody>
      </p:sp>
    </p:spTree>
    <p:extLst>
      <p:ext uri="{BB962C8B-B14F-4D97-AF65-F5344CB8AC3E}">
        <p14:creationId xmlns:p14="http://schemas.microsoft.com/office/powerpoint/2010/main" val="239441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9750"/>
            <a:ext cx="5486400" cy="3086100"/>
          </a:xfrm>
        </p:spPr>
      </p:sp>
      <p:sp>
        <p:nvSpPr>
          <p:cNvPr id="4" name="Slide Number Placeholder 3"/>
          <p:cNvSpPr>
            <a:spLocks noGrp="1"/>
          </p:cNvSpPr>
          <p:nvPr>
            <p:ph type="sldNum" sz="quarter" idx="10"/>
          </p:nvPr>
        </p:nvSpPr>
        <p:spPr>
          <a:xfrm>
            <a:off x="3884613" y="8685213"/>
            <a:ext cx="2971800" cy="458787"/>
          </a:xfrm>
        </p:spPr>
        <p:txBody>
          <a:bodyPr/>
          <a:lstStyle/>
          <a:p>
            <a:fld id="{DF7EE7A4-93E4-4882-95FD-199E91839C54}" type="slidenum">
              <a:rPr lang="en-US" smtClean="0">
                <a:solidFill>
                  <a:prstClr val="black"/>
                </a:solidFill>
              </a:rPr>
              <a:pPr/>
              <a:t>5</a:t>
            </a:fld>
            <a:endParaRPr lang="en-US" dirty="0">
              <a:solidFill>
                <a:prstClr val="black"/>
              </a:solidFill>
            </a:endParaRPr>
          </a:p>
        </p:txBody>
      </p:sp>
      <p:sp>
        <p:nvSpPr>
          <p:cNvPr id="3" name="Notes Placeholder 2"/>
          <p:cNvSpPr>
            <a:spLocks noGrp="1"/>
          </p:cNvSpPr>
          <p:nvPr>
            <p:ph type="body" idx="1"/>
          </p:nvPr>
        </p:nvSpPr>
        <p:spPr>
          <a:xfrm>
            <a:off x="589788" y="3707239"/>
            <a:ext cx="5678424" cy="5152503"/>
          </a:xfrm>
        </p:spPr>
        <p:txBody>
          <a:bodyPr/>
          <a:lstStyle/>
          <a:p>
            <a:pPr>
              <a:spcAft>
                <a:spcPts val="600"/>
              </a:spcAft>
            </a:pPr>
            <a:r>
              <a:rPr lang="en-US" sz="1000" dirty="0" smtClean="0"/>
              <a:t>As a continuation of the previous slide, most</a:t>
            </a:r>
            <a:r>
              <a:rPr lang="en-US" sz="1000" baseline="0" dirty="0" smtClean="0"/>
              <a:t> </a:t>
            </a:r>
            <a:r>
              <a:rPr lang="en-US" sz="1000" baseline="0" dirty="0"/>
              <a:t>of the content on this</a:t>
            </a:r>
            <a:r>
              <a:rPr lang="en-US" sz="1000" dirty="0"/>
              <a:t> slide</a:t>
            </a:r>
            <a:r>
              <a:rPr lang="en-US" sz="1000" baseline="0" dirty="0"/>
              <a:t> is</a:t>
            </a:r>
            <a:r>
              <a:rPr lang="en-US" sz="1000" dirty="0"/>
              <a:t> taken from a document created by SAMHSA’s Center for the Application of Prevention Technologies (CAPT) for prevention specialists as well as treatment providers, except</a:t>
            </a:r>
            <a:r>
              <a:rPr lang="en-US" sz="1000" baseline="0" dirty="0"/>
              <a:t> for the last bullet which comes from an article by Ashford and colleagues</a:t>
            </a:r>
            <a:r>
              <a:rPr lang="en-US" sz="1000" dirty="0"/>
              <a:t>. Review the points in each slide. The references cited on the slide and included in these notes</a:t>
            </a:r>
            <a:r>
              <a:rPr lang="en-US" sz="1000" dirty="0" smtClean="0"/>
              <a:t>.</a:t>
            </a:r>
          </a:p>
          <a:p>
            <a:pPr>
              <a:spcAft>
                <a:spcPts val="600"/>
              </a:spcAft>
            </a:pPr>
            <a:endParaRPr lang="en-US" sz="1000" dirty="0"/>
          </a:p>
          <a:p>
            <a:pPr marL="114300" indent="-114300"/>
            <a:r>
              <a:rPr lang="en-US" sz="1000" dirty="0" smtClean="0"/>
              <a:t>REFERENCES:</a:t>
            </a:r>
          </a:p>
          <a:p>
            <a:pPr marL="0" indent="0"/>
            <a:r>
              <a:rPr lang="en-US" sz="1000" dirty="0" smtClean="0"/>
              <a:t>Ashford</a:t>
            </a:r>
            <a:r>
              <a:rPr lang="en-US" sz="1000" dirty="0"/>
              <a:t>, R.D., Brown, A.M., &amp; Curtis, B. (2018): Abusing addiction: Our language still isn’t good enough. </a:t>
            </a:r>
            <a:r>
              <a:rPr lang="en-US" sz="1000" i="1" dirty="0"/>
              <a:t>Alcoholism Treatment </a:t>
            </a:r>
            <a:r>
              <a:rPr lang="en-US" sz="1000" i="1" dirty="0" smtClean="0"/>
              <a:t>Quarterly</a:t>
            </a:r>
            <a:r>
              <a:rPr lang="en-US" sz="1000" dirty="0"/>
              <a:t>, </a:t>
            </a:r>
            <a:r>
              <a:rPr lang="en-US" sz="1000" dirty="0" smtClean="0"/>
              <a:t>1-16</a:t>
            </a:r>
            <a:br>
              <a:rPr lang="en-US" sz="1000" dirty="0" smtClean="0"/>
            </a:br>
            <a:r>
              <a:rPr lang="en-US" sz="1000" dirty="0" err="1" smtClean="0"/>
              <a:t>doi</a:t>
            </a:r>
            <a:r>
              <a:rPr lang="en-US" sz="1000" dirty="0" smtClean="0"/>
              <a:t>: 10.1080/07347324.2018.1513777</a:t>
            </a:r>
            <a:r>
              <a:rPr lang="en-US" sz="1000" dirty="0"/>
              <a:t>.</a:t>
            </a:r>
          </a:p>
          <a:p>
            <a:pPr marL="0" indent="0"/>
            <a:endParaRPr lang="en-US" sz="1000" dirty="0" smtClean="0"/>
          </a:p>
          <a:p>
            <a:pPr marL="0" indent="0"/>
            <a:r>
              <a:rPr lang="en-US" sz="1000" dirty="0" smtClean="0"/>
              <a:t>Barry</a:t>
            </a:r>
            <a:r>
              <a:rPr lang="en-US" sz="1000" dirty="0"/>
              <a:t>, C.L., McGinty, E.E., </a:t>
            </a:r>
            <a:r>
              <a:rPr lang="en-US" sz="1000" dirty="0" err="1"/>
              <a:t>Pescosolido</a:t>
            </a:r>
            <a:r>
              <a:rPr lang="en-US" sz="1000" dirty="0"/>
              <a:t>, B.A., &amp; Goldman, H.H. (2014). Stigma, discrimination, treatment effectiveness, and policy: Public </a:t>
            </a:r>
            <a:r>
              <a:rPr lang="en-US" sz="1000" dirty="0" smtClean="0"/>
              <a:t>views </a:t>
            </a:r>
            <a:r>
              <a:rPr lang="en-US" sz="1000" dirty="0"/>
              <a:t>about drug addiction and </a:t>
            </a:r>
            <a:r>
              <a:rPr lang="en-US" sz="1000" dirty="0" smtClean="0"/>
              <a:t>mental </a:t>
            </a:r>
            <a:r>
              <a:rPr lang="en-US" sz="1000" dirty="0"/>
              <a:t>illness. </a:t>
            </a:r>
            <a:r>
              <a:rPr lang="en-US" sz="1000" i="1" dirty="0"/>
              <a:t>Psychiatric Services, 65</a:t>
            </a:r>
            <a:r>
              <a:rPr lang="en-US" sz="1000" dirty="0"/>
              <a:t>(10), 1269-1272. </a:t>
            </a:r>
          </a:p>
          <a:p>
            <a:pPr marL="0" indent="0"/>
            <a:endParaRPr lang="en-US" sz="1000" dirty="0" smtClean="0"/>
          </a:p>
          <a:p>
            <a:pPr marL="0" indent="0"/>
            <a:r>
              <a:rPr lang="en-US" sz="1000" dirty="0" smtClean="0"/>
              <a:t>Committee </a:t>
            </a:r>
            <a:r>
              <a:rPr lang="en-US" sz="1000" dirty="0"/>
              <a:t>on the Science of Changing Behavioral Health Social Norms; Board on Behavioral, Cognitive, and Sensory Sciences; </a:t>
            </a:r>
            <a:r>
              <a:rPr lang="en-US" sz="1000" dirty="0" smtClean="0"/>
              <a:t>Division </a:t>
            </a:r>
            <a:r>
              <a:rPr lang="en-US" sz="1000" dirty="0"/>
              <a:t>of Behavioral and Social Sciences </a:t>
            </a:r>
            <a:r>
              <a:rPr lang="en-US" sz="1000" dirty="0" smtClean="0"/>
              <a:t>and </a:t>
            </a:r>
            <a:r>
              <a:rPr lang="en-US" sz="1000" dirty="0"/>
              <a:t>Education; National Academies of Sciences, Engineering, and Medicine. Ending </a:t>
            </a:r>
            <a:r>
              <a:rPr lang="en-US" sz="1000" dirty="0" smtClean="0"/>
              <a:t>Discrimination </a:t>
            </a:r>
            <a:r>
              <a:rPr lang="en-US" sz="1000" dirty="0"/>
              <a:t>Against People with Mental and Substance Use Disorders: The Evidence </a:t>
            </a:r>
            <a:r>
              <a:rPr lang="en-US" sz="1000" dirty="0" smtClean="0"/>
              <a:t>for </a:t>
            </a:r>
            <a:r>
              <a:rPr lang="en-US" sz="1000" dirty="0"/>
              <a:t>Stigma Change. Washington (DC): </a:t>
            </a:r>
            <a:r>
              <a:rPr lang="en-US" sz="1000" dirty="0" smtClean="0"/>
              <a:t>National </a:t>
            </a:r>
            <a:r>
              <a:rPr lang="en-US" sz="1000" dirty="0"/>
              <a:t>Academies Press (US); 2016 Aug 3. 2, Understanding Stigma of Mental and Substance Use Disorders. Available from: </a:t>
            </a:r>
            <a:r>
              <a:rPr lang="en-US" sz="1000" u="sng" dirty="0" smtClean="0"/>
              <a:t>https</a:t>
            </a:r>
            <a:r>
              <a:rPr lang="en-US" sz="1000" u="sng" dirty="0"/>
              <a:t>://www.ncbi.nlm.nih.gov/books/NBK384923</a:t>
            </a:r>
            <a:r>
              <a:rPr lang="en-US" sz="1000" u="sng" dirty="0" smtClean="0"/>
              <a:t>/</a:t>
            </a:r>
            <a:r>
              <a:rPr lang="en-US" sz="1000" dirty="0" smtClean="0"/>
              <a:t>.  </a:t>
            </a:r>
          </a:p>
          <a:p>
            <a:pPr marL="0" indent="0"/>
            <a:endParaRPr lang="en-US" sz="1000" dirty="0" smtClean="0"/>
          </a:p>
          <a:p>
            <a:pPr marL="0" indent="0"/>
            <a:r>
              <a:rPr lang="en-US" sz="1000" dirty="0" smtClean="0"/>
              <a:t>Kelly</a:t>
            </a:r>
            <a:r>
              <a:rPr lang="en-US" sz="1000" dirty="0"/>
              <a:t>, J.F., Dow, S.J., &amp; </a:t>
            </a:r>
            <a:r>
              <a:rPr lang="en-US" sz="1000" dirty="0" err="1"/>
              <a:t>Westerhoff</a:t>
            </a:r>
            <a:r>
              <a:rPr lang="en-US" sz="1000" dirty="0"/>
              <a:t>, C. (2010). Does our choice of substance-related terms influence perceptions of treatment need? </a:t>
            </a:r>
            <a:r>
              <a:rPr lang="en-US" sz="1000" dirty="0" smtClean="0"/>
              <a:t>An </a:t>
            </a:r>
            <a:r>
              <a:rPr lang="en-US" sz="1000" dirty="0"/>
              <a:t>empirical investigation with two </a:t>
            </a:r>
            <a:r>
              <a:rPr lang="en-US" sz="1000" dirty="0" smtClean="0"/>
              <a:t>commonly </a:t>
            </a:r>
            <a:r>
              <a:rPr lang="en-US" sz="1000" dirty="0"/>
              <a:t>used terms. </a:t>
            </a:r>
            <a:r>
              <a:rPr lang="en-US" sz="1000" i="1" dirty="0"/>
              <a:t>Journal of Drug Issues, 40, </a:t>
            </a:r>
            <a:r>
              <a:rPr lang="en-US" sz="1000" dirty="0"/>
              <a:t>805–818. </a:t>
            </a:r>
            <a:endParaRPr lang="en-US" sz="1000" dirty="0" smtClean="0"/>
          </a:p>
          <a:p>
            <a:pPr marL="0" indent="0"/>
            <a:endParaRPr lang="en-US" sz="1000" dirty="0" smtClean="0"/>
          </a:p>
          <a:p>
            <a:pPr marL="0" indent="0"/>
            <a:r>
              <a:rPr lang="en-US" sz="1000" dirty="0" smtClean="0"/>
              <a:t>Kelly</a:t>
            </a:r>
            <a:r>
              <a:rPr lang="en-US" sz="1000" dirty="0"/>
              <a:t>, J.F., </a:t>
            </a:r>
            <a:r>
              <a:rPr lang="en-US" sz="1000" dirty="0" err="1"/>
              <a:t>Wakeman</a:t>
            </a:r>
            <a:r>
              <a:rPr lang="en-US" sz="1000" dirty="0"/>
              <a:t>, S.E., &amp; </a:t>
            </a:r>
            <a:r>
              <a:rPr lang="en-US" sz="1000" dirty="0" err="1"/>
              <a:t>Saitz</a:t>
            </a:r>
            <a:r>
              <a:rPr lang="en-US" sz="1000" dirty="0"/>
              <a:t>, R. (2015). Stop talking 'dirty': Clinicians, language, and quality of care for the leading cause of </a:t>
            </a:r>
            <a:r>
              <a:rPr lang="en-US" sz="1000" dirty="0" smtClean="0"/>
              <a:t>preventable </a:t>
            </a:r>
            <a:r>
              <a:rPr lang="en-US" sz="1000" dirty="0"/>
              <a:t>death in the United States. </a:t>
            </a:r>
            <a:r>
              <a:rPr lang="en-US" sz="1000" i="1" dirty="0" smtClean="0"/>
              <a:t>American </a:t>
            </a:r>
            <a:r>
              <a:rPr lang="en-US" sz="1000" i="1" dirty="0"/>
              <a:t>Journal of Medicine, 128, </a:t>
            </a:r>
            <a:r>
              <a:rPr lang="en-US" sz="1000" dirty="0"/>
              <a:t>8–9. </a:t>
            </a:r>
            <a:endParaRPr lang="en-US" sz="1000" dirty="0" smtClean="0"/>
          </a:p>
          <a:p>
            <a:pPr marL="0" indent="0"/>
            <a:endParaRPr lang="en-US" sz="1000" dirty="0" smtClean="0"/>
          </a:p>
          <a:p>
            <a:pPr marL="0" indent="0"/>
            <a:r>
              <a:rPr lang="en-US" sz="1000" dirty="0" smtClean="0"/>
              <a:t>Van </a:t>
            </a:r>
            <a:r>
              <a:rPr lang="en-US" sz="1000" dirty="0" err="1"/>
              <a:t>Boekel</a:t>
            </a:r>
            <a:r>
              <a:rPr lang="en-US" sz="1000" dirty="0"/>
              <a:t>, L.C., Brouwers, E.P., Van </a:t>
            </a:r>
            <a:r>
              <a:rPr lang="en-US" sz="1000" dirty="0" err="1"/>
              <a:t>Weeghel</a:t>
            </a:r>
            <a:r>
              <a:rPr lang="en-US" sz="1000" dirty="0"/>
              <a:t>, J., &amp; </a:t>
            </a:r>
            <a:r>
              <a:rPr lang="en-US" sz="1000" dirty="0" err="1"/>
              <a:t>Garretsen</a:t>
            </a:r>
            <a:r>
              <a:rPr lang="en-US" sz="1000" dirty="0"/>
              <a:t>, H.F. (2013). Stigma among health professionals towards patients with </a:t>
            </a:r>
            <a:r>
              <a:rPr lang="en-US" sz="1000" dirty="0" smtClean="0"/>
              <a:t>substance </a:t>
            </a:r>
            <a:r>
              <a:rPr lang="en-US" sz="1000" dirty="0"/>
              <a:t>use disorders and its </a:t>
            </a:r>
            <a:r>
              <a:rPr lang="en-US" sz="1000" dirty="0" smtClean="0"/>
              <a:t>consequences </a:t>
            </a:r>
            <a:r>
              <a:rPr lang="en-US" sz="1000" dirty="0"/>
              <a:t>for healthcare delivery: systematic review. </a:t>
            </a:r>
            <a:r>
              <a:rPr lang="en-US" sz="1000" i="1" dirty="0"/>
              <a:t>Drug and Alcohol Dependence, 131</a:t>
            </a:r>
            <a:r>
              <a:rPr lang="en-US" sz="1000" dirty="0"/>
              <a:t>(1), </a:t>
            </a:r>
            <a:r>
              <a:rPr lang="en-US" sz="1000" dirty="0" smtClean="0"/>
              <a:t>23-35</a:t>
            </a:r>
            <a:r>
              <a:rPr lang="en-US" sz="1000" dirty="0"/>
              <a:t>. </a:t>
            </a:r>
            <a:endParaRPr lang="en-US" sz="1000" dirty="0" smtClean="0"/>
          </a:p>
          <a:p>
            <a:pPr marL="0" indent="0"/>
            <a:endParaRPr lang="en-US" sz="1000" dirty="0" smtClean="0"/>
          </a:p>
          <a:p>
            <a:pPr marL="0" indent="0"/>
            <a:r>
              <a:rPr lang="en-US" sz="1000" dirty="0" err="1" smtClean="0"/>
              <a:t>Brener</a:t>
            </a:r>
            <a:r>
              <a:rPr lang="en-US" sz="1000" dirty="0"/>
              <a:t>, L., von Hippel, W., von Hippel, C., Resnick, I., &amp; </a:t>
            </a:r>
            <a:r>
              <a:rPr lang="en-US" sz="1000" dirty="0" err="1"/>
              <a:t>Treloar</a:t>
            </a:r>
            <a:r>
              <a:rPr lang="en-US" sz="1000" dirty="0"/>
              <a:t>, C. (2010). Perceptions of discriminatory treatment by staff as </a:t>
            </a:r>
            <a:r>
              <a:rPr lang="en-US" sz="1000" dirty="0" smtClean="0"/>
              <a:t>predictors </a:t>
            </a:r>
            <a:r>
              <a:rPr lang="en-US" sz="1000" dirty="0"/>
              <a:t>of drug treatment completion: </a:t>
            </a:r>
            <a:r>
              <a:rPr lang="en-US" sz="1000" dirty="0" smtClean="0"/>
              <a:t>Utility </a:t>
            </a:r>
            <a:r>
              <a:rPr lang="en-US" sz="1000" dirty="0"/>
              <a:t>of a mixed methods approach. </a:t>
            </a:r>
            <a:r>
              <a:rPr lang="en-US" sz="1000" i="1" dirty="0"/>
              <a:t>Drug and Alcohol Review, 29</a:t>
            </a:r>
            <a:r>
              <a:rPr lang="en-US" sz="1000" dirty="0"/>
              <a:t>(5), 491-497. </a:t>
            </a:r>
            <a:endParaRPr lang="en-US" sz="1000" dirty="0" smtClean="0"/>
          </a:p>
          <a:p>
            <a:pPr marL="0" indent="0"/>
            <a:endParaRPr lang="en-US" sz="1000" dirty="0" smtClean="0"/>
          </a:p>
          <a:p>
            <a:pPr marL="0" indent="0"/>
            <a:r>
              <a:rPr lang="en-US" sz="1000" dirty="0" smtClean="0"/>
              <a:t>Keyes</a:t>
            </a:r>
            <a:r>
              <a:rPr lang="en-US" sz="1000" dirty="0"/>
              <a:t>, K.M., </a:t>
            </a:r>
            <a:r>
              <a:rPr lang="en-US" sz="1000" dirty="0" err="1"/>
              <a:t>Hatzenbuehler</a:t>
            </a:r>
            <a:r>
              <a:rPr lang="en-US" sz="1000" dirty="0"/>
              <a:t>, M.L., McLaughlin, K.A., Link, B., </a:t>
            </a:r>
            <a:r>
              <a:rPr lang="en-US" sz="1000" dirty="0" err="1"/>
              <a:t>Olfson</a:t>
            </a:r>
            <a:r>
              <a:rPr lang="en-US" sz="1000" dirty="0"/>
              <a:t>, M., Grant, B.F., &amp; </a:t>
            </a:r>
            <a:r>
              <a:rPr lang="en-US" sz="1000" dirty="0" err="1"/>
              <a:t>Hasin</a:t>
            </a:r>
            <a:r>
              <a:rPr lang="en-US" sz="1000" dirty="0"/>
              <a:t>, D. (2010). Stigma and treatment for </a:t>
            </a:r>
            <a:r>
              <a:rPr lang="en-US" sz="1000" dirty="0" smtClean="0"/>
              <a:t>alcohol </a:t>
            </a:r>
            <a:r>
              <a:rPr lang="en-US" sz="1000" dirty="0"/>
              <a:t>disorders in the United States. </a:t>
            </a:r>
            <a:r>
              <a:rPr lang="en-US" sz="1000" i="1" dirty="0" smtClean="0"/>
              <a:t>American </a:t>
            </a:r>
            <a:r>
              <a:rPr lang="en-US" sz="1000" i="1" dirty="0"/>
              <a:t>Journal of Epidemiology, 172</a:t>
            </a:r>
            <a:r>
              <a:rPr lang="en-US" sz="1000" dirty="0"/>
              <a:t>(12), 1364-1372. </a:t>
            </a:r>
            <a:endParaRPr lang="en-US" sz="1000" dirty="0" smtClean="0"/>
          </a:p>
          <a:p>
            <a:pPr marL="0" indent="0"/>
            <a:endParaRPr lang="en-US" sz="1000" dirty="0" smtClean="0"/>
          </a:p>
          <a:p>
            <a:pPr marL="0" indent="0"/>
            <a:r>
              <a:rPr lang="en-US" sz="1000" dirty="0" smtClean="0"/>
              <a:t>Words </a:t>
            </a:r>
            <a:r>
              <a:rPr lang="en-US" sz="1000" dirty="0"/>
              <a:t>Matter: How Language Choice Can Reduce Stigma (Nov 2017). SAMHSA Center for the Application of Prevention </a:t>
            </a:r>
            <a:r>
              <a:rPr lang="en-US" sz="1000" dirty="0" smtClean="0"/>
              <a:t>Technologies</a:t>
            </a:r>
            <a:r>
              <a:rPr lang="en-US" sz="1000" dirty="0"/>
              <a:t>. </a:t>
            </a:r>
            <a:r>
              <a:rPr lang="en-US" sz="1000" u="sng" dirty="0" smtClean="0"/>
              <a:t>https</a:t>
            </a:r>
            <a:r>
              <a:rPr lang="en-US" sz="1000" u="sng" dirty="0"/>
              <a:t>://</a:t>
            </a:r>
            <a:r>
              <a:rPr lang="en-US" sz="1000" u="sng" dirty="0" smtClean="0"/>
              <a:t>www.samhsa.gov/capt/sites/default/files/resources/sud-stigma-tool.pdf</a:t>
            </a:r>
            <a:r>
              <a:rPr lang="en-US" sz="1000" dirty="0" smtClean="0"/>
              <a:t>.</a:t>
            </a:r>
            <a:endParaRPr lang="en-US" sz="1000" dirty="0"/>
          </a:p>
        </p:txBody>
      </p:sp>
    </p:spTree>
    <p:extLst>
      <p:ext uri="{BB962C8B-B14F-4D97-AF65-F5344CB8AC3E}">
        <p14:creationId xmlns:p14="http://schemas.microsoft.com/office/powerpoint/2010/main" val="404588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05275"/>
          </a:xfrm>
        </p:spPr>
        <p:txBody>
          <a:bodyPr/>
          <a:lstStyle/>
          <a:p>
            <a:pPr>
              <a:spcAft>
                <a:spcPts val="600"/>
              </a:spcAft>
            </a:pPr>
            <a:r>
              <a:rPr lang="en-US" dirty="0"/>
              <a:t>This slide provides a concrete example of stigma regarding use of drugs and alcohol. No other medical </a:t>
            </a:r>
            <a:r>
              <a:rPr lang="en-US" dirty="0" smtClean="0"/>
              <a:t>disorder </a:t>
            </a:r>
            <a:r>
              <a:rPr lang="en-US" dirty="0"/>
              <a:t>or </a:t>
            </a:r>
            <a:r>
              <a:rPr lang="en-US" dirty="0" smtClean="0"/>
              <a:t>condition includes a recommendation </a:t>
            </a:r>
            <a:r>
              <a:rPr lang="en-US" dirty="0"/>
              <a:t>that medical treatment services </a:t>
            </a:r>
            <a:r>
              <a:rPr lang="en-US" dirty="0" smtClean="0"/>
              <a:t>be </a:t>
            </a:r>
            <a:r>
              <a:rPr lang="en-US" dirty="0"/>
              <a:t>withheld until the patient is ready and willing to follow proposed treatment services. Until recently, some SUD treatment providers would advise family members or significant others that </a:t>
            </a:r>
            <a:r>
              <a:rPr lang="en-US" dirty="0" smtClean="0"/>
              <a:t>behavioral</a:t>
            </a:r>
            <a:r>
              <a:rPr lang="en-US" baseline="0" dirty="0" smtClean="0"/>
              <a:t> and medical </a:t>
            </a:r>
            <a:r>
              <a:rPr lang="en-US" dirty="0" smtClean="0"/>
              <a:t>interventions </a:t>
            </a:r>
            <a:r>
              <a:rPr lang="en-US" dirty="0"/>
              <a:t>were a waste of time until the individual had ‘hit bottom’ (condition had worsened) and was ready for treatment. </a:t>
            </a:r>
            <a:endParaRPr lang="en-US" dirty="0" smtClean="0"/>
          </a:p>
          <a:p>
            <a:pPr>
              <a:spcAft>
                <a:spcPts val="600"/>
              </a:spcAft>
            </a:pPr>
            <a:endParaRPr lang="en-US" dirty="0" smtClean="0"/>
          </a:p>
          <a:p>
            <a:pPr>
              <a:spcAft>
                <a:spcPts val="600"/>
              </a:spcAft>
            </a:pPr>
            <a:r>
              <a:rPr lang="en-US" b="1" u="sng" dirty="0" smtClean="0"/>
              <a:t>QUICK</a:t>
            </a:r>
            <a:r>
              <a:rPr lang="en-US" b="1" u="sng" baseline="0" dirty="0" smtClean="0"/>
              <a:t> GROUP ACTIVITY</a:t>
            </a:r>
            <a:r>
              <a:rPr lang="en-US" baseline="0" dirty="0" smtClean="0"/>
              <a:t>: </a:t>
            </a:r>
            <a:r>
              <a:rPr lang="en-US" dirty="0" smtClean="0"/>
              <a:t>Ask </a:t>
            </a:r>
            <a:r>
              <a:rPr lang="en-US" dirty="0"/>
              <a:t>students if they can think of a medical condition where the patient’s family is advised to wait until the individual’s condition has worsened and they are now scared enough to agree to treatment services. Process students’ responses to this question. </a:t>
            </a:r>
            <a:endParaRPr lang="en-US" dirty="0" smtClean="0"/>
          </a:p>
          <a:p>
            <a:pPr>
              <a:spcAft>
                <a:spcPts val="600"/>
              </a:spcAft>
            </a:pPr>
            <a:endParaRPr lang="en-US" dirty="0"/>
          </a:p>
          <a:p>
            <a:pPr>
              <a:spcAft>
                <a:spcPts val="600"/>
              </a:spcAft>
            </a:pPr>
            <a:r>
              <a:rPr lang="en-US" dirty="0" smtClean="0"/>
              <a:t>Stigma </a:t>
            </a:r>
            <a:r>
              <a:rPr lang="en-US" dirty="0"/>
              <a:t>related to SUDs is connected to misinformation. For example, the belief that SUDs is </a:t>
            </a:r>
            <a:r>
              <a:rPr lang="en-US" dirty="0" smtClean="0"/>
              <a:t>a </a:t>
            </a:r>
            <a:r>
              <a:rPr lang="en-US" dirty="0"/>
              <a:t>moral weakness (individuals do not have the willpower or personal strength to stop their use) is the rationale used to distance ‘those people with the condition’ away from those without the condition (e.g., </a:t>
            </a:r>
            <a:r>
              <a:rPr lang="en-US" b="1" i="1" dirty="0"/>
              <a:t>those</a:t>
            </a:r>
            <a:r>
              <a:rPr lang="en-US" dirty="0"/>
              <a:t> people can’t control their drinking; </a:t>
            </a:r>
            <a:r>
              <a:rPr lang="en-US" b="1" i="1" dirty="0"/>
              <a:t>those</a:t>
            </a:r>
            <a:r>
              <a:rPr lang="en-US" dirty="0"/>
              <a:t> people let their drug use interfere with taking care of their home and kids; </a:t>
            </a:r>
            <a:r>
              <a:rPr lang="en-US" b="1" i="1" dirty="0"/>
              <a:t>those</a:t>
            </a:r>
            <a:r>
              <a:rPr lang="en-US" dirty="0"/>
              <a:t> people could stop if they really wanted to but they choose not to, etc.).  Therefore, it is important to understand what the science says about SUDs and correct myths or misunderstandings</a:t>
            </a:r>
            <a:r>
              <a:rPr lang="en-US" dirty="0" smtClean="0"/>
              <a:t>.</a:t>
            </a:r>
          </a:p>
          <a:p>
            <a:pPr>
              <a:spcAft>
                <a:spcPts val="600"/>
              </a:spcAft>
            </a:pPr>
            <a:endParaRPr lang="en-US" dirty="0" smtClean="0"/>
          </a:p>
          <a:p>
            <a:pPr>
              <a:spcAft>
                <a:spcPts val="600"/>
              </a:spcAft>
            </a:pPr>
            <a:r>
              <a:rPr lang="en-US" dirty="0" smtClean="0"/>
              <a:t>IMAGE CREDIT: </a:t>
            </a:r>
          </a:p>
          <a:p>
            <a:pPr>
              <a:spcAft>
                <a:spcPts val="600"/>
              </a:spcAft>
            </a:pPr>
            <a:r>
              <a:rPr lang="en-US" dirty="0" err="1" smtClean="0"/>
              <a:t>Shutterstock</a:t>
            </a:r>
            <a:r>
              <a:rPr lang="en-US" dirty="0" smtClean="0"/>
              <a:t> (purchased image).</a:t>
            </a:r>
            <a:endParaRPr lang="en-US" dirty="0"/>
          </a:p>
        </p:txBody>
      </p:sp>
      <p:sp>
        <p:nvSpPr>
          <p:cNvPr id="4" name="Slide Number Placeholder 3"/>
          <p:cNvSpPr>
            <a:spLocks noGrp="1"/>
          </p:cNvSpPr>
          <p:nvPr>
            <p:ph type="sldNum" sz="quarter" idx="10"/>
          </p:nvPr>
        </p:nvSpPr>
        <p:spPr/>
        <p:txBody>
          <a:bodyPr/>
          <a:lstStyle/>
          <a:p>
            <a:fld id="{708BF6C4-5417-486A-A732-C9BF8574FD9D}" type="slidenum">
              <a:rPr lang="en-US" smtClean="0"/>
              <a:t>6</a:t>
            </a:fld>
            <a:endParaRPr lang="en-US"/>
          </a:p>
        </p:txBody>
      </p:sp>
    </p:spTree>
    <p:extLst>
      <p:ext uri="{BB962C8B-B14F-4D97-AF65-F5344CB8AC3E}">
        <p14:creationId xmlns:p14="http://schemas.microsoft.com/office/powerpoint/2010/main" val="260415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pPr>
              <a:spcAft>
                <a:spcPts val="600"/>
              </a:spcAft>
            </a:pPr>
            <a:r>
              <a:rPr lang="en-US" b="1" i="0" u="sng" dirty="0" smtClean="0"/>
              <a:t>ACTIVITY</a:t>
            </a:r>
            <a:r>
              <a:rPr lang="en-US" b="0" i="0" dirty="0" smtClean="0"/>
              <a:t>: The </a:t>
            </a:r>
            <a:r>
              <a:rPr lang="en-US" b="0" i="0" dirty="0"/>
              <a:t>previous slide established the vast amount and different types of recovery experience in the room.</a:t>
            </a:r>
            <a:r>
              <a:rPr lang="en-US" b="0" i="0" baseline="0" dirty="0"/>
              <a:t> For this activity, adhere two flip charts to the wall—one labeled “Words to describe people” and one labeled “Words to describe </a:t>
            </a:r>
            <a:r>
              <a:rPr lang="en-US" b="0" i="0" baseline="0" dirty="0" smtClean="0"/>
              <a:t>recovery.” </a:t>
            </a:r>
            <a:r>
              <a:rPr lang="en-US" b="0" i="0" baseline="0" dirty="0"/>
              <a:t>On the first flip chart, ask the </a:t>
            </a:r>
            <a:r>
              <a:rPr lang="en-US" b="0" i="0" baseline="0" dirty="0" smtClean="0"/>
              <a:t>class </a:t>
            </a:r>
            <a:r>
              <a:rPr lang="en-US" b="0" i="0" baseline="0" dirty="0"/>
              <a:t>to come up with as many terms for people who have a problem with drug and/or alcohol addiction. Examples include: person with the disease of addiction, alcoholic, addict, junkie, druggie, problem user, etc. Encourage </a:t>
            </a:r>
            <a:r>
              <a:rPr lang="en-US" b="0" i="0" baseline="0" dirty="0" smtClean="0"/>
              <a:t>students to </a:t>
            </a:r>
            <a:r>
              <a:rPr lang="en-US" b="0" i="0" baseline="0" dirty="0"/>
              <a:t>come up with as many terms as possible. On the second flip chart, ask the </a:t>
            </a:r>
            <a:r>
              <a:rPr lang="en-US" b="0" i="0" baseline="0" dirty="0" smtClean="0"/>
              <a:t>class </a:t>
            </a:r>
            <a:r>
              <a:rPr lang="en-US" b="0" i="0" baseline="0" dirty="0"/>
              <a:t>to come up with terms for recovery or people in recovery. </a:t>
            </a:r>
            <a:endParaRPr lang="en-US" b="0" i="0" baseline="0" dirty="0" smtClean="0"/>
          </a:p>
          <a:p>
            <a:pPr>
              <a:spcAft>
                <a:spcPts val="600"/>
              </a:spcAft>
            </a:pPr>
            <a:endParaRPr lang="en-US" b="0" i="0" baseline="0" dirty="0" smtClean="0"/>
          </a:p>
          <a:p>
            <a:pPr>
              <a:spcAft>
                <a:spcPts val="600"/>
              </a:spcAft>
            </a:pPr>
            <a:r>
              <a:rPr lang="en-US" b="0" i="0" baseline="0" dirty="0" smtClean="0"/>
              <a:t>Examples </a:t>
            </a:r>
            <a:r>
              <a:rPr lang="en-US" b="0" i="0" baseline="0" dirty="0"/>
              <a:t>include: recovered, clean, sober, recovery-oriented systems of care, addiction management, substance use treatment, rehab, etc. Again, encourage as many terms as possible</a:t>
            </a:r>
            <a:r>
              <a:rPr lang="en-US" b="0" i="0" baseline="0" dirty="0" smtClean="0"/>
              <a:t>. </a:t>
            </a:r>
          </a:p>
          <a:p>
            <a:pPr>
              <a:spcAft>
                <a:spcPts val="600"/>
              </a:spcAft>
            </a:pPr>
            <a:endParaRPr lang="en-US" b="0" i="0" baseline="0" dirty="0" smtClean="0"/>
          </a:p>
          <a:p>
            <a:pPr>
              <a:spcAft>
                <a:spcPts val="600"/>
              </a:spcAft>
            </a:pPr>
            <a:r>
              <a:rPr lang="en-US" b="0" i="0" baseline="0" dirty="0" smtClean="0"/>
              <a:t>Once </a:t>
            </a:r>
            <a:r>
              <a:rPr lang="en-US" b="0" i="0" baseline="0" dirty="0"/>
              <a:t>the group has listed all the terms they can think of,  facilitate a discussion about which terms the group feels are appropriate. Which words do they respond to positively and which negatively? There may not be a correct answer, and it’s important to acknowledge that terms may be offensive to some people but proud identifiers for others. The goal of the conversation is to develop some norms around how to talk about people in recovery, with a focus on person-centered language that highlights the problem of addiction rather than moral qualities of the people who struggle with addiction. Circle the terms that the group agrees are most supportive and person-centered. You may also want to have the group agree on some norms around language to use for the day. </a:t>
            </a:r>
            <a:endParaRPr lang="en-US" b="0" i="0" baseline="0" dirty="0" smtClean="0"/>
          </a:p>
          <a:p>
            <a:pPr>
              <a:spcAft>
                <a:spcPts val="600"/>
              </a:spcAft>
            </a:pPr>
            <a:endParaRPr lang="en-US" b="0" i="0" baseline="0" dirty="0" smtClean="0"/>
          </a:p>
          <a:p>
            <a:pPr>
              <a:spcAft>
                <a:spcPts val="600"/>
              </a:spcAft>
            </a:pPr>
            <a:r>
              <a:rPr lang="en-US" b="0" i="0" baseline="0" dirty="0" smtClean="0"/>
              <a:t>IMAGE CREDIT:</a:t>
            </a:r>
          </a:p>
          <a:p>
            <a:pPr>
              <a:spcAft>
                <a:spcPts val="600"/>
              </a:spcAft>
            </a:pPr>
            <a:r>
              <a:rPr lang="en-US" b="0" i="0" baseline="0" dirty="0" err="1" smtClean="0"/>
              <a:t>CartoonStock</a:t>
            </a:r>
            <a:r>
              <a:rPr lang="en-US" b="0" i="0" baseline="0" dirty="0" smtClean="0"/>
              <a:t> (purchased image).</a:t>
            </a:r>
            <a:endParaRPr lang="en-US" b="0" i="0" dirty="0"/>
          </a:p>
        </p:txBody>
      </p:sp>
      <p:sp>
        <p:nvSpPr>
          <p:cNvPr id="4" name="Slide Number Placeholder 3"/>
          <p:cNvSpPr>
            <a:spLocks noGrp="1"/>
          </p:cNvSpPr>
          <p:nvPr>
            <p:ph type="sldNum" sz="quarter" idx="10"/>
          </p:nvPr>
        </p:nvSpPr>
        <p:spPr/>
        <p:txBody>
          <a:bodyPr/>
          <a:lstStyle/>
          <a:p>
            <a:fld id="{B41F2865-09D8-478F-9D7C-9E9E889C9928}" type="slidenum">
              <a:rPr lang="en-US" smtClean="0"/>
              <a:pPr/>
              <a:t>7</a:t>
            </a:fld>
            <a:endParaRPr lang="en-US" dirty="0"/>
          </a:p>
        </p:txBody>
      </p:sp>
    </p:spTree>
    <p:extLst>
      <p:ext uri="{BB962C8B-B14F-4D97-AF65-F5344CB8AC3E}">
        <p14:creationId xmlns:p14="http://schemas.microsoft.com/office/powerpoint/2010/main" val="173333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was created by the </a:t>
            </a:r>
            <a:r>
              <a:rPr lang="en-US" dirty="0" smtClean="0"/>
              <a:t>Network </a:t>
            </a:r>
            <a:r>
              <a:rPr lang="en-US" dirty="0"/>
              <a:t>Coordinating Office </a:t>
            </a:r>
            <a:r>
              <a:rPr lang="en-US" dirty="0" smtClean="0"/>
              <a:t>of the SAMHSA-funded Addiction Technology </a:t>
            </a:r>
            <a:r>
              <a:rPr lang="en-US" dirty="0"/>
              <a:t>Transfer Centers </a:t>
            </a:r>
            <a:r>
              <a:rPr lang="en-US" dirty="0" smtClean="0"/>
              <a:t>(ATTCs</a:t>
            </a:r>
            <a:r>
              <a:rPr lang="en-US" dirty="0"/>
              <a:t>). It highlights two important concepts regarding the use of affirming language (e.g., words have power and people first). </a:t>
            </a:r>
            <a:r>
              <a:rPr lang="en-US" dirty="0" smtClean="0"/>
              <a:t>It has become standard</a:t>
            </a:r>
            <a:r>
              <a:rPr lang="en-US" baseline="0" dirty="0" smtClean="0"/>
              <a:t> practice in the ATTC Network for </a:t>
            </a:r>
            <a:r>
              <a:rPr lang="en-US" dirty="0" smtClean="0"/>
              <a:t>trainers </a:t>
            </a:r>
            <a:r>
              <a:rPr lang="en-US" dirty="0"/>
              <a:t>and educators </a:t>
            </a:r>
            <a:r>
              <a:rPr lang="en-US" dirty="0" smtClean="0"/>
              <a:t>to insert </a:t>
            </a:r>
            <a:r>
              <a:rPr lang="en-US" dirty="0"/>
              <a:t>this slide into their first lectures of the semester/quarter and/or at the beginning of each training session. This helps students and training participants use affirming language when asking questions or talking about issues related to SUDs and mental health related issues. </a:t>
            </a:r>
            <a:endParaRPr lang="en-US" dirty="0" smtClean="0"/>
          </a:p>
          <a:p>
            <a:endParaRPr lang="en-US" dirty="0" smtClean="0"/>
          </a:p>
          <a:p>
            <a:r>
              <a:rPr lang="en-US" dirty="0" smtClean="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Words Matter: How Language Choice Can Reduce Stigma (Nov 2017). SAMHSA Center for the Application of Prevention Technologies. </a:t>
            </a:r>
            <a:r>
              <a:rPr lang="en-US" sz="1200" u="sng" dirty="0" smtClean="0"/>
              <a:t>https://www.samhsa.gov/capt/sites/default/files/resources/sud-stigma-tool.pdf</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DF7EE7A4-93E4-4882-95FD-199E91839C5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6064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00549"/>
            <a:ext cx="5657850" cy="4284664"/>
          </a:xfrm>
        </p:spPr>
        <p:txBody>
          <a:bodyPr/>
          <a:lstStyle/>
          <a:p>
            <a:pPr>
              <a:spcAft>
                <a:spcPts val="600"/>
              </a:spcAft>
            </a:pPr>
            <a:r>
              <a:rPr lang="en-US" dirty="0"/>
              <a:t>This slide has two main points. First, it give examples of negative language that is used sometimes for individuals with substance use disorders (SUDs). In most cases these terms increase stigma and negative views of individuals who use substances or have SUDs. </a:t>
            </a:r>
            <a:endParaRPr lang="en-US" dirty="0" smtClean="0"/>
          </a:p>
          <a:p>
            <a:pPr>
              <a:spcAft>
                <a:spcPts val="600"/>
              </a:spcAft>
            </a:pPr>
            <a:endParaRPr lang="en-US" dirty="0" smtClean="0"/>
          </a:p>
          <a:p>
            <a:pPr>
              <a:spcAft>
                <a:spcPts val="600"/>
              </a:spcAft>
            </a:pPr>
            <a:r>
              <a:rPr lang="en-US" dirty="0" smtClean="0"/>
              <a:t>An </a:t>
            </a:r>
            <a:r>
              <a:rPr lang="en-US" dirty="0"/>
              <a:t>easy point to make about how these terms are stigmatizing is this </a:t>
            </a:r>
            <a:r>
              <a:rPr lang="en-US" b="1" u="sng" dirty="0"/>
              <a:t>quick exercise</a:t>
            </a:r>
            <a:r>
              <a:rPr lang="en-US" dirty="0"/>
              <a:t>. Ask students to close their eyes and picture an addict or junkie or dope fiend walking past them on the street. Then ask them to open their eyes and request volunteers to share what they saw. Most students will describe an individual who is dressed poorly; maybe intoxicated or under the influence; and male. Rarely when doing this exercise do students describe a woman or an individual in an earlier stage of the condition. Process students’ responses and questions.  </a:t>
            </a:r>
            <a:endParaRPr lang="en-US" dirty="0" smtClean="0"/>
          </a:p>
          <a:p>
            <a:pPr>
              <a:spcAft>
                <a:spcPts val="600"/>
              </a:spcAft>
            </a:pPr>
            <a:endParaRPr lang="en-US" dirty="0" smtClean="0"/>
          </a:p>
          <a:p>
            <a:pPr>
              <a:spcAft>
                <a:spcPts val="600"/>
              </a:spcAft>
            </a:pPr>
            <a:r>
              <a:rPr lang="en-US" dirty="0" smtClean="0"/>
              <a:t>Next</a:t>
            </a:r>
            <a:r>
              <a:rPr lang="en-US" dirty="0"/>
              <a:t>, it is important to have students reflect on their personal experiences with an individual with a SUD (private reflection is better than sharing openly in class</a:t>
            </a:r>
            <a:r>
              <a:rPr lang="en-US" dirty="0" smtClean="0"/>
              <a:t>), </a:t>
            </a:r>
            <a:r>
              <a:rPr lang="en-US" dirty="0"/>
              <a:t>as many times stigma relating to SUD comes from personal experience with individual(s) with SUDs. This personal experience can creep into professional judgment and/or service delivery. </a:t>
            </a:r>
            <a:r>
              <a:rPr lang="en-US" dirty="0" smtClean="0"/>
              <a:t>This is </a:t>
            </a:r>
            <a:r>
              <a:rPr lang="en-US" dirty="0"/>
              <a:t>true for both professionals in recovery (lived experience) and professionals who had/have a close relationship with individual(s) with SUDs. Jensen (1992) cautioned professionals in recovery to avoid using their own personal experiences with SUDs and recovery as the roadmap for how treatment/recovery should be done.  </a:t>
            </a:r>
            <a:endParaRPr lang="en-US" dirty="0" smtClean="0"/>
          </a:p>
          <a:p>
            <a:pPr>
              <a:spcAft>
                <a:spcPts val="600"/>
              </a:spcAft>
            </a:pPr>
            <a:endParaRPr lang="en-US" dirty="0" smtClean="0"/>
          </a:p>
          <a:p>
            <a:pPr>
              <a:spcAft>
                <a:spcPts val="600"/>
              </a:spcAft>
            </a:pPr>
            <a:r>
              <a:rPr lang="en-US" dirty="0" smtClean="0"/>
              <a:t>Go </a:t>
            </a:r>
            <a:r>
              <a:rPr lang="en-US" dirty="0"/>
              <a:t>to the next slide to complete this point</a:t>
            </a:r>
            <a:r>
              <a:rPr lang="en-US" dirty="0" smtClean="0"/>
              <a:t>.</a:t>
            </a:r>
          </a:p>
          <a:p>
            <a:pPr>
              <a:spcAft>
                <a:spcPts val="600"/>
              </a:spcAft>
            </a:pPr>
            <a:endParaRPr lang="en-US" dirty="0"/>
          </a:p>
          <a:p>
            <a:r>
              <a:rPr lang="en-US" dirty="0" smtClean="0"/>
              <a:t>REFERENCE:</a:t>
            </a:r>
            <a:endParaRPr lang="en-US" dirty="0"/>
          </a:p>
          <a:p>
            <a:pPr marL="228600" indent="-228600"/>
            <a:r>
              <a:rPr lang="en-US" dirty="0"/>
              <a:t>Jensen, J. (1992</a:t>
            </a:r>
            <a:r>
              <a:rPr lang="en-US" dirty="0" smtClean="0"/>
              <a:t>). </a:t>
            </a:r>
            <a:r>
              <a:rPr lang="en-US" dirty="0"/>
              <a:t>Treatment planning part 2: Personal experience as professional judgment</a:t>
            </a:r>
            <a:r>
              <a:rPr lang="en-US" dirty="0" smtClean="0"/>
              <a:t>.</a:t>
            </a:r>
          </a:p>
          <a:p>
            <a:pPr marL="228600" indent="-228600"/>
            <a:endParaRPr lang="en-US" dirty="0" smtClean="0"/>
          </a:p>
          <a:p>
            <a:pPr marL="228600" indent="-228600"/>
            <a:r>
              <a:rPr lang="en-US" dirty="0" smtClean="0"/>
              <a:t>IMAGE CREDIT:</a:t>
            </a:r>
          </a:p>
          <a:p>
            <a:pPr marL="228600" indent="-228600"/>
            <a:r>
              <a:rPr lang="en-US" dirty="0" err="1" smtClean="0"/>
              <a:t>Shutterstock</a:t>
            </a:r>
            <a:r>
              <a:rPr lang="en-US" baseline="0" dirty="0" smtClean="0"/>
              <a:t> (purchased image).</a:t>
            </a:r>
            <a:endParaRPr lang="en-US" dirty="0"/>
          </a:p>
        </p:txBody>
      </p:sp>
      <p:sp>
        <p:nvSpPr>
          <p:cNvPr id="4" name="Slide Number Placeholder 3"/>
          <p:cNvSpPr>
            <a:spLocks noGrp="1"/>
          </p:cNvSpPr>
          <p:nvPr>
            <p:ph type="sldNum" sz="quarter" idx="10"/>
          </p:nvPr>
        </p:nvSpPr>
        <p:spPr/>
        <p:txBody>
          <a:bodyPr/>
          <a:lstStyle/>
          <a:p>
            <a:fld id="{708BF6C4-5417-486A-A732-C9BF8574FD9D}" type="slidenum">
              <a:rPr lang="en-US" smtClean="0"/>
              <a:t>9</a:t>
            </a:fld>
            <a:endParaRPr lang="en-US"/>
          </a:p>
        </p:txBody>
      </p:sp>
    </p:spTree>
    <p:extLst>
      <p:ext uri="{BB962C8B-B14F-4D97-AF65-F5344CB8AC3E}">
        <p14:creationId xmlns:p14="http://schemas.microsoft.com/office/powerpoint/2010/main" val="250447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A7EC1AA-20E4-49AF-9DEE-76DDCDEB5452}"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222976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7EC1AA-20E4-49AF-9DEE-76DDCDEB5452}"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279970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7EC1AA-20E4-49AF-9DEE-76DDCDEB5452}"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152046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8422F-7A42-4410-BC98-4223387E0166}" type="datetimeFigureOut">
              <a:rPr lang="en-US" smtClean="0">
                <a:solidFill>
                  <a:prstClr val="black">
                    <a:tint val="75000"/>
                  </a:prstClr>
                </a:solidFill>
              </a:rPr>
              <a:pPr/>
              <a:t>5/13/2019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10F0D4-59A6-49B1-8E75-6A87B49AFD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941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8422F-7A42-4410-BC98-4223387E0166}" type="datetimeFigureOut">
              <a:rPr lang="en-US" smtClean="0">
                <a:solidFill>
                  <a:prstClr val="black">
                    <a:tint val="75000"/>
                  </a:prstClr>
                </a:solidFill>
              </a:rPr>
              <a:pPr/>
              <a:t>5/13/2019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10F0D4-59A6-49B1-8E75-6A87B49AFD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9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8422F-7A42-4410-BC98-4223387E0166}" type="datetimeFigureOut">
              <a:rPr lang="en-US" smtClean="0">
                <a:solidFill>
                  <a:prstClr val="black">
                    <a:tint val="75000"/>
                  </a:prstClr>
                </a:solidFill>
              </a:rPr>
              <a:pPr/>
              <a:t>5/13/2019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10F0D4-59A6-49B1-8E75-6A87B49AFD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31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B8422F-7A42-4410-BC98-4223387E0166}" type="datetimeFigureOut">
              <a:rPr lang="en-US" smtClean="0">
                <a:solidFill>
                  <a:prstClr val="black">
                    <a:tint val="75000"/>
                  </a:prstClr>
                </a:solidFill>
              </a:rPr>
              <a:pPr/>
              <a:t>5/13/2019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10F0D4-59A6-49B1-8E75-6A87B49AFD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9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020762"/>
          </a:xfrm>
        </p:spPr>
        <p:txBody>
          <a:bodyPr/>
          <a:lstStyle>
            <a:lvl1pPr>
              <a:defRPr b="1">
                <a:solidFill>
                  <a:srgbClr val="F8F8F8"/>
                </a:solidFill>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304800" y="1600200"/>
            <a:ext cx="5689600" cy="4495800"/>
          </a:xfrm>
        </p:spPr>
        <p:txBody>
          <a:bodyPr/>
          <a:lstStyle>
            <a:lvl1pPr>
              <a:buClr>
                <a:srgbClr val="7397E7"/>
              </a:buClr>
              <a:buFont typeface="Wingdings 2" pitchFamily="18" charset="2"/>
              <a:buChar char=""/>
              <a:defRPr>
                <a:solidFill>
                  <a:srgbClr val="F8F8F8"/>
                </a:solidFill>
              </a:defRPr>
            </a:lvl1pPr>
            <a:lvl2pPr>
              <a:buClr>
                <a:srgbClr val="7397E7"/>
              </a:buClr>
              <a:buFont typeface="Wingdings 2" pitchFamily="18" charset="2"/>
              <a:buChar char=""/>
              <a:defRPr>
                <a:solidFill>
                  <a:srgbClr val="F8F8F8"/>
                </a:solidFill>
              </a:defRPr>
            </a:lvl2pPr>
            <a:lvl3pPr>
              <a:buClr>
                <a:srgbClr val="7397E7"/>
              </a:buClr>
              <a:buFont typeface="Wingdings 2" pitchFamily="18" charset="2"/>
              <a:buChar char=""/>
              <a:defRPr>
                <a:solidFill>
                  <a:srgbClr val="F8F8F8"/>
                </a:solidFill>
              </a:defRPr>
            </a:lvl3pPr>
            <a:lvl4pPr>
              <a:buClr>
                <a:srgbClr val="7397E7"/>
              </a:buClr>
              <a:buFont typeface="Wingdings 2" pitchFamily="18" charset="2"/>
              <a:buChar char=""/>
              <a:defRPr>
                <a:solidFill>
                  <a:srgbClr val="F8F8F8"/>
                </a:solidFill>
              </a:defRPr>
            </a:lvl4pPr>
            <a:lvl5pPr>
              <a:buClr>
                <a:srgbClr val="7397E7"/>
              </a:buClr>
              <a:buFont typeface="Wingdings 2" pitchFamily="18" charset="2"/>
              <a:buChar char=""/>
              <a:defRPr>
                <a:solidFill>
                  <a:srgbClr val="F8F8F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fontAlgn="auto">
              <a:spcBef>
                <a:spcPts val="0"/>
              </a:spcBef>
              <a:spcAft>
                <a:spcPts val="0"/>
              </a:spcAft>
              <a:defRPr>
                <a:latin typeface="+mn-lt"/>
                <a:cs typeface="+mn-cs"/>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4165600" y="6248400"/>
            <a:ext cx="3860800" cy="457200"/>
          </a:xfrm>
        </p:spPr>
        <p:txBody>
          <a:bodyPr/>
          <a:lstStyle>
            <a:lvl1pPr fontAlgn="auto">
              <a:spcBef>
                <a:spcPts val="0"/>
              </a:spcBef>
              <a:spcAft>
                <a:spcPts val="0"/>
              </a:spcAft>
              <a:defRPr>
                <a:latin typeface="+mn-lt"/>
                <a:cs typeface="+mn-cs"/>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6A90126C-98E0-4C40-B35C-B6B480B3021F}" type="slidenum">
              <a:rPr lang="en-US" altLang="en-US"/>
              <a:pPr/>
              <a:t>‹#›</a:t>
            </a:fld>
            <a:endParaRPr lang="en-US" altLang="en-US"/>
          </a:p>
        </p:txBody>
      </p:sp>
    </p:spTree>
    <p:extLst>
      <p:ext uri="{BB962C8B-B14F-4D97-AF65-F5344CB8AC3E}">
        <p14:creationId xmlns:p14="http://schemas.microsoft.com/office/powerpoint/2010/main" val="294605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340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05F63F-C71B-4FA1-AA7A-99A5C7B67861}" type="datetimeFigureOut">
              <a:rPr lang="en-US" smtClean="0">
                <a:solidFill>
                  <a:prstClr val="black">
                    <a:tint val="75000"/>
                  </a:prstClr>
                </a:solidFill>
              </a:rPr>
              <a:pPr/>
              <a:t>5/13/2019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4989342-0CC5-4AD7-944D-E9E057061E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6559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05F63F-C71B-4FA1-AA7A-99A5C7B67861}"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989342-0CC5-4AD7-944D-E9E057061E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110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7EC1AA-20E4-49AF-9DEE-76DDCDEB5452}"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555654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C513099-914C-4554-8E44-39F4A272983F}" type="datetimeFigureOut">
              <a:rPr lang="en-US">
                <a:solidFill>
                  <a:prstClr val="black">
                    <a:tint val="75000"/>
                  </a:prstClr>
                </a:solidFill>
              </a:rPr>
              <a:pPr>
                <a:defRPr/>
              </a:pPr>
              <a:t>5/13/2019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63566F-B760-43CD-8E9F-AB96550734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4027051"/>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EC1AA-20E4-49AF-9DEE-76DDCDEB5452}"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249582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7EC1AA-20E4-49AF-9DEE-76DDCDEB5452}"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36332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7EC1AA-20E4-49AF-9DEE-76DDCDEB5452}" type="datetimeFigureOut">
              <a:rPr lang="en-US" smtClean="0"/>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315806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7EC1AA-20E4-49AF-9DEE-76DDCDEB5452}" type="datetimeFigureOut">
              <a:rPr lang="en-US" smtClean="0"/>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333864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EC1AA-20E4-49AF-9DEE-76DDCDEB5452}" type="datetimeFigureOut">
              <a:rPr lang="en-US" smtClean="0"/>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184556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EC1AA-20E4-49AF-9DEE-76DDCDEB5452}"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333767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EC1AA-20E4-49AF-9DEE-76DDCDEB5452}"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A22CE-88B7-4044-83E1-2BABB70EC80A}" type="slidenum">
              <a:rPr lang="en-US" smtClean="0"/>
              <a:t>‹#›</a:t>
            </a:fld>
            <a:endParaRPr lang="en-US"/>
          </a:p>
        </p:txBody>
      </p:sp>
    </p:spTree>
    <p:extLst>
      <p:ext uri="{BB962C8B-B14F-4D97-AF65-F5344CB8AC3E}">
        <p14:creationId xmlns:p14="http://schemas.microsoft.com/office/powerpoint/2010/main" val="333868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EC1AA-20E4-49AF-9DEE-76DDCDEB5452}" type="datetimeFigureOut">
              <a:rPr lang="en-US" smtClean="0"/>
              <a:t>5/13/2019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A22CE-88B7-4044-83E1-2BABB70EC80A}" type="slidenum">
              <a:rPr lang="en-US" smtClean="0"/>
              <a:t>‹#›</a:t>
            </a:fld>
            <a:endParaRPr lang="en-US"/>
          </a:p>
        </p:txBody>
      </p:sp>
    </p:spTree>
    <p:extLst>
      <p:ext uri="{BB962C8B-B14F-4D97-AF65-F5344CB8AC3E}">
        <p14:creationId xmlns:p14="http://schemas.microsoft.com/office/powerpoint/2010/main" val="205725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D62FAF-4601-4058-9BF8-069D8EC06F37}" type="datetimeFigureOut">
              <a:rPr lang="en-US">
                <a:solidFill>
                  <a:prstClr val="black">
                    <a:tint val="75000"/>
                  </a:prstClr>
                </a:solidFill>
              </a:rPr>
              <a:pPr>
                <a:defRPr/>
              </a:pPr>
              <a:t>5/13/2019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BDD3F2-0775-4277-849B-04547B37E6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2792145"/>
      </p:ext>
    </p:extLst>
  </p:cSld>
  <p:clrMap bg1="lt1" tx1="dk1" bg2="lt2" tx2="dk2" accent1="accent1" accent2="accent2" accent3="accent3" accent4="accent4" accent5="accent5" accent6="accent6" hlink="hlink" folHlink="folHlink"/>
  <p:sldLayoutIdLst>
    <p:sldLayoutId id="2147483691" r:id="rId1"/>
  </p:sldLayoutIdLst>
  <p:transition>
    <p:wip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8422F-7A42-4410-BC98-4223387E0166}" type="datetimeFigureOut">
              <a:rPr lang="en-US" smtClean="0">
                <a:solidFill>
                  <a:prstClr val="black">
                    <a:tint val="75000"/>
                  </a:prstClr>
                </a:solidFill>
              </a:rPr>
              <a:pPr/>
              <a:t>5/13/2019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0F0D4-59A6-49B1-8E75-6A87B49AFD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44303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8422F-7A42-4410-BC98-4223387E0166}" type="datetimeFigureOut">
              <a:rPr lang="en-US" smtClean="0">
                <a:solidFill>
                  <a:prstClr val="black">
                    <a:tint val="75000"/>
                  </a:prstClr>
                </a:solidFill>
              </a:rPr>
              <a:pPr/>
              <a:t>5/13/2019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0F0D4-59A6-49B1-8E75-6A87B49AFD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59793"/>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8422F-7A42-4410-BC98-4223387E0166}" type="datetimeFigureOut">
              <a:rPr lang="en-US" smtClean="0">
                <a:solidFill>
                  <a:prstClr val="black">
                    <a:tint val="75000"/>
                  </a:prstClr>
                </a:solidFill>
              </a:rPr>
              <a:pPr/>
              <a:t>5/13/2019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0F0D4-59A6-49B1-8E75-6A87B49AFD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69862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8422F-7A42-4410-BC98-4223387E0166}" type="datetimeFigureOut">
              <a:rPr lang="en-US" smtClean="0">
                <a:solidFill>
                  <a:prstClr val="black">
                    <a:tint val="75000"/>
                  </a:prstClr>
                </a:solidFill>
              </a:rPr>
              <a:pPr/>
              <a:t>5/13/2019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0F0D4-59A6-49B1-8E75-6A87B49AFD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37142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9AA371-9F63-413E-A6A3-5112B8A00F64}" type="datetimeFigureOut">
              <a:rPr lang="en-US">
                <a:solidFill>
                  <a:prstClr val="black">
                    <a:tint val="75000"/>
                  </a:prstClr>
                </a:solidFill>
              </a:rPr>
              <a:pPr>
                <a:defRPr/>
              </a:pPr>
              <a:t>5/13/2019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D79ECE4-2E40-4641-B693-BFD250C74C0C}"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980717567"/>
      </p:ext>
    </p:extLst>
  </p:cSld>
  <p:clrMap bg1="lt1" tx1="dk1" bg2="lt2" tx2="dk2" accent1="accent1" accent2="accent2" accent3="accent3" accent4="accent4" accent5="accent5" accent6="accent6" hlink="hlink" folHlink="folHlink"/>
  <p:sldLayoutIdLst>
    <p:sldLayoutId id="214748367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02783863"/>
      </p:ext>
    </p:extLst>
  </p:cSld>
  <p:clrMap bg1="dk2" tx1="lt1" bg2="dk1" tx2="lt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sz="4400" b="1">
          <a:solidFill>
            <a:srgbClr val="7188FB"/>
          </a:solidFill>
          <a:latin typeface="+mj-lt"/>
          <a:ea typeface="+mj-ea"/>
          <a:cs typeface="+mj-cs"/>
        </a:defRPr>
      </a:lvl1pPr>
      <a:lvl2pPr algn="ctr" rtl="0" eaLnBrk="0" fontAlgn="base" hangingPunct="0">
        <a:spcBef>
          <a:spcPct val="0"/>
        </a:spcBef>
        <a:spcAft>
          <a:spcPct val="0"/>
        </a:spcAft>
        <a:defRPr sz="4400" b="1">
          <a:solidFill>
            <a:srgbClr val="7188FB"/>
          </a:solidFill>
          <a:latin typeface="Candara" pitchFamily="34" charset="0"/>
        </a:defRPr>
      </a:lvl2pPr>
      <a:lvl3pPr algn="ctr" rtl="0" eaLnBrk="0" fontAlgn="base" hangingPunct="0">
        <a:spcBef>
          <a:spcPct val="0"/>
        </a:spcBef>
        <a:spcAft>
          <a:spcPct val="0"/>
        </a:spcAft>
        <a:defRPr sz="4400" b="1">
          <a:solidFill>
            <a:srgbClr val="7188FB"/>
          </a:solidFill>
          <a:latin typeface="Candara" pitchFamily="34" charset="0"/>
        </a:defRPr>
      </a:lvl3pPr>
      <a:lvl4pPr algn="ctr" rtl="0" eaLnBrk="0" fontAlgn="base" hangingPunct="0">
        <a:spcBef>
          <a:spcPct val="0"/>
        </a:spcBef>
        <a:spcAft>
          <a:spcPct val="0"/>
        </a:spcAft>
        <a:defRPr sz="4400" b="1">
          <a:solidFill>
            <a:srgbClr val="7188FB"/>
          </a:solidFill>
          <a:latin typeface="Candara" pitchFamily="34" charset="0"/>
        </a:defRPr>
      </a:lvl4pPr>
      <a:lvl5pPr algn="ctr" rtl="0" eaLnBrk="0" fontAlgn="base" hangingPunct="0">
        <a:spcBef>
          <a:spcPct val="0"/>
        </a:spcBef>
        <a:spcAft>
          <a:spcPct val="0"/>
        </a:spcAft>
        <a:defRPr sz="4400" b="1">
          <a:solidFill>
            <a:srgbClr val="7188FB"/>
          </a:solidFill>
          <a:latin typeface="Candara" pitchFamily="34" charset="0"/>
        </a:defRPr>
      </a:lvl5pPr>
      <a:lvl6pPr marL="457200" algn="ctr" rtl="0" fontAlgn="base">
        <a:spcBef>
          <a:spcPct val="0"/>
        </a:spcBef>
        <a:spcAft>
          <a:spcPct val="0"/>
        </a:spcAft>
        <a:defRPr sz="4400" b="1">
          <a:solidFill>
            <a:srgbClr val="7188FB"/>
          </a:solidFill>
          <a:latin typeface="Candara" pitchFamily="34" charset="0"/>
        </a:defRPr>
      </a:lvl6pPr>
      <a:lvl7pPr marL="914400" algn="ctr" rtl="0" fontAlgn="base">
        <a:spcBef>
          <a:spcPct val="0"/>
        </a:spcBef>
        <a:spcAft>
          <a:spcPct val="0"/>
        </a:spcAft>
        <a:defRPr sz="4400" b="1">
          <a:solidFill>
            <a:srgbClr val="7188FB"/>
          </a:solidFill>
          <a:latin typeface="Candara" pitchFamily="34" charset="0"/>
        </a:defRPr>
      </a:lvl7pPr>
      <a:lvl8pPr marL="1371600" algn="ctr" rtl="0" fontAlgn="base">
        <a:spcBef>
          <a:spcPct val="0"/>
        </a:spcBef>
        <a:spcAft>
          <a:spcPct val="0"/>
        </a:spcAft>
        <a:defRPr sz="4400" b="1">
          <a:solidFill>
            <a:srgbClr val="7188FB"/>
          </a:solidFill>
          <a:latin typeface="Candara" pitchFamily="34" charset="0"/>
        </a:defRPr>
      </a:lvl8pPr>
      <a:lvl9pPr marL="1828800" algn="ctr" rtl="0" fontAlgn="base">
        <a:spcBef>
          <a:spcPct val="0"/>
        </a:spcBef>
        <a:spcAft>
          <a:spcPct val="0"/>
        </a:spcAft>
        <a:defRPr sz="4400" b="1">
          <a:solidFill>
            <a:srgbClr val="7188FB"/>
          </a:solidFill>
          <a:latin typeface="Candara" pitchFamily="34" charset="0"/>
        </a:defRPr>
      </a:lvl9pPr>
    </p:titleStyle>
    <p:bodyStyle>
      <a:lvl1pPr marL="342900" indent="-342900" algn="l" rtl="0" eaLnBrk="0" fontAlgn="base" hangingPunct="0">
        <a:spcBef>
          <a:spcPct val="20000"/>
        </a:spcBef>
        <a:spcAft>
          <a:spcPct val="0"/>
        </a:spcAft>
        <a:buClr>
          <a:schemeClr val="accent1"/>
        </a:buClr>
        <a:buFont typeface="Wingdings 2" panose="05020102010507070707" pitchFamily="18" charset="2"/>
        <a:buChar char="é"/>
        <a:defRPr sz="36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2" panose="05020102010507070707" pitchFamily="18" charset="2"/>
        <a:buChar char="é"/>
        <a:defRPr sz="3200" b="1">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2" panose="05020102010507070707" pitchFamily="18" charset="2"/>
        <a:buChar char="é"/>
        <a:defRPr sz="2800" b="1">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2" panose="05020102010507070707" pitchFamily="18" charset="2"/>
        <a:buChar char="é"/>
        <a:defRPr sz="2400" b="1">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2" panose="05020102010507070707" pitchFamily="18" charset="2"/>
        <a:buChar char="é"/>
        <a:defRPr sz="2400" b="1">
          <a:solidFill>
            <a:schemeClr val="tx1"/>
          </a:solidFill>
          <a:latin typeface="+mn-lt"/>
        </a:defRPr>
      </a:lvl5pPr>
      <a:lvl6pPr marL="2514600" indent="-228600" algn="l" rtl="0" fontAlgn="base">
        <a:spcBef>
          <a:spcPct val="20000"/>
        </a:spcBef>
        <a:spcAft>
          <a:spcPct val="0"/>
        </a:spcAft>
        <a:buClr>
          <a:schemeClr val="accent1"/>
        </a:buClr>
        <a:buFont typeface="Wingdings 2" pitchFamily="18" charset="2"/>
        <a:buChar char="é"/>
        <a:defRPr sz="2400" b="1">
          <a:solidFill>
            <a:schemeClr val="tx1"/>
          </a:solidFill>
          <a:latin typeface="+mn-lt"/>
        </a:defRPr>
      </a:lvl6pPr>
      <a:lvl7pPr marL="2971800" indent="-228600" algn="l" rtl="0" fontAlgn="base">
        <a:spcBef>
          <a:spcPct val="20000"/>
        </a:spcBef>
        <a:spcAft>
          <a:spcPct val="0"/>
        </a:spcAft>
        <a:buClr>
          <a:schemeClr val="accent1"/>
        </a:buClr>
        <a:buFont typeface="Wingdings 2" pitchFamily="18" charset="2"/>
        <a:buChar char="é"/>
        <a:defRPr sz="2400" b="1">
          <a:solidFill>
            <a:schemeClr val="tx1"/>
          </a:solidFill>
          <a:latin typeface="+mn-lt"/>
        </a:defRPr>
      </a:lvl7pPr>
      <a:lvl8pPr marL="3429000" indent="-228600" algn="l" rtl="0" fontAlgn="base">
        <a:spcBef>
          <a:spcPct val="20000"/>
        </a:spcBef>
        <a:spcAft>
          <a:spcPct val="0"/>
        </a:spcAft>
        <a:buClr>
          <a:schemeClr val="accent1"/>
        </a:buClr>
        <a:buFont typeface="Wingdings 2" pitchFamily="18" charset="2"/>
        <a:buChar char="é"/>
        <a:defRPr sz="2400" b="1">
          <a:solidFill>
            <a:schemeClr val="tx1"/>
          </a:solidFill>
          <a:latin typeface="+mn-lt"/>
        </a:defRPr>
      </a:lvl8pPr>
      <a:lvl9pPr marL="3886200" indent="-228600" algn="l" rtl="0" fontAlgn="base">
        <a:spcBef>
          <a:spcPct val="20000"/>
        </a:spcBef>
        <a:spcAft>
          <a:spcPct val="0"/>
        </a:spcAft>
        <a:buClr>
          <a:schemeClr val="accent1"/>
        </a:buClr>
        <a:buFont typeface="Wingdings 2" pitchFamily="18" charset="2"/>
        <a:buChar char="é"/>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05F63F-C71B-4FA1-AA7A-99A5C7B67861}" type="datetimeFigureOut">
              <a:rPr lang="en-US" smtClean="0">
                <a:solidFill>
                  <a:prstClr val="black">
                    <a:tint val="75000"/>
                  </a:prstClr>
                </a:solidFill>
                <a:cs typeface="Arial" charset="0"/>
              </a:rPr>
              <a:pPr/>
              <a:t>5/13/2019</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989342-0CC5-4AD7-944D-E9E057061E93}" type="slidenum">
              <a:rPr lang="en-US" smtClean="0">
                <a:solidFill>
                  <a:prstClr val="black">
                    <a:tint val="75000"/>
                  </a:prstClr>
                </a:solidFill>
                <a:cs typeface="Arial" charset="0"/>
              </a:rPr>
              <a:pPr/>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183206306"/>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05F63F-C71B-4FA1-AA7A-99A5C7B67861}" type="datetimeFigureOut">
              <a:rPr lang="en-US" smtClean="0">
                <a:solidFill>
                  <a:prstClr val="black">
                    <a:tint val="75000"/>
                  </a:prstClr>
                </a:solidFill>
                <a:cs typeface="Arial" charset="0"/>
              </a:rPr>
              <a:pPr/>
              <a:t>5/13/2019</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989342-0CC5-4AD7-944D-E9E057061E93}" type="slidenum">
              <a:rPr lang="en-US" smtClean="0">
                <a:solidFill>
                  <a:prstClr val="black">
                    <a:tint val="75000"/>
                  </a:prstClr>
                </a:solidFill>
                <a:cs typeface="Arial" charset="0"/>
              </a:rPr>
              <a:pPr/>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2840956659"/>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14.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hyperlink" Target="https://motivationandchange.com/about-cmc/"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hyperlink" Target="http://www.williamwhitepapers.com/blog/2015/12/is-it-time-for-person-first-language-in-addiction-treatment-william-white-and-alisha-white.html" TargetMode="External"/><Relationship Id="rId4" Type="http://schemas.openxmlformats.org/officeDocument/2006/relationships/hyperlink" Target="http://www.williamwhitepapers.com/blog/2013/07/moral-panics-the-limits-of-science-professional-responsibilit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books/NBK384923/"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hyperlink" Target="https://www.drugabuse.gov/about-nida/noras-blog/2015/06/addiction-disease-free-wil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4.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p Stigma stamped on the palm of a hand"/>
          <p:cNvPicPr>
            <a:picLocks noChangeAspect="1"/>
          </p:cNvPicPr>
          <p:nvPr/>
        </p:nvPicPr>
        <p:blipFill rotWithShape="1">
          <a:blip r:embed="rId3" cstate="print">
            <a:grayscl/>
            <a:extLst>
              <a:ext uri="{28A0092B-C50C-407E-A947-70E740481C1C}">
                <a14:useLocalDpi xmlns:a14="http://schemas.microsoft.com/office/drawing/2010/main" val="0"/>
              </a:ext>
            </a:extLst>
          </a:blip>
          <a:srcRect l="9856" t="8963" r="5468"/>
          <a:stretch/>
        </p:blipFill>
        <p:spPr>
          <a:xfrm>
            <a:off x="277364" y="1263680"/>
            <a:ext cx="4886326" cy="5594320"/>
          </a:xfrm>
          <a:prstGeom prst="rect">
            <a:avLst/>
          </a:prstGeom>
        </p:spPr>
      </p:pic>
      <p:sp>
        <p:nvSpPr>
          <p:cNvPr id="2" name="Title 1"/>
          <p:cNvSpPr>
            <a:spLocks noGrp="1"/>
          </p:cNvSpPr>
          <p:nvPr>
            <p:ph type="ctrTitle"/>
          </p:nvPr>
        </p:nvSpPr>
        <p:spPr>
          <a:xfrm>
            <a:off x="4030355" y="781593"/>
            <a:ext cx="7956646" cy="2717302"/>
          </a:xfrm>
        </p:spPr>
        <p:txBody>
          <a:bodyPr>
            <a:noAutofit/>
          </a:bodyPr>
          <a:lstStyle/>
          <a:p>
            <a:pPr>
              <a:lnSpc>
                <a:spcPct val="100000"/>
              </a:lnSpc>
            </a:pPr>
            <a:r>
              <a:rPr lang="en-US" sz="4800" b="1" dirty="0" smtClean="0">
                <a:solidFill>
                  <a:srgbClr val="0460B4"/>
                </a:solidFill>
                <a:latin typeface="Arial Unicode MS" panose="020B0604020202020204" pitchFamily="34" charset="-128"/>
                <a:ea typeface="Arial Unicode MS" panose="020B0604020202020204" pitchFamily="34" charset="-128"/>
                <a:cs typeface="Arial Unicode MS" panose="020B0604020202020204" pitchFamily="34" charset="-128"/>
              </a:rPr>
              <a:t>Part 4:</a:t>
            </a:r>
            <a:br>
              <a:rPr lang="en-US" sz="4800" b="1" dirty="0" smtClean="0">
                <a:solidFill>
                  <a:srgbClr val="0460B4"/>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4800" b="1" dirty="0" smtClean="0">
                <a:solidFill>
                  <a:srgbClr val="0460B4"/>
                </a:solidFill>
                <a:latin typeface="Arial Unicode MS" panose="020B0604020202020204" pitchFamily="34" charset="-128"/>
                <a:ea typeface="Arial Unicode MS" panose="020B0604020202020204" pitchFamily="34" charset="-128"/>
                <a:cs typeface="Arial Unicode MS" panose="020B0604020202020204" pitchFamily="34" charset="-128"/>
              </a:rPr>
              <a:t>Stigma </a:t>
            </a:r>
            <a:r>
              <a:rPr lang="en-US" sz="4800" b="1" dirty="0">
                <a:solidFill>
                  <a:srgbClr val="0460B4"/>
                </a:solidFill>
                <a:latin typeface="Arial Unicode MS" panose="020B0604020202020204" pitchFamily="34" charset="-128"/>
                <a:ea typeface="Arial Unicode MS" panose="020B0604020202020204" pitchFamily="34" charset="-128"/>
                <a:cs typeface="Arial Unicode MS" panose="020B0604020202020204" pitchFamily="34" charset="-128"/>
              </a:rPr>
              <a:t>and Substance Use Disorders (SUDs)</a:t>
            </a:r>
          </a:p>
        </p:txBody>
      </p:sp>
      <p:pic>
        <p:nvPicPr>
          <p:cNvPr id="4" name="Picture 3" descr="Pacific Southwest Addiction Technology Transfer Center (PSATTC)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9084" y="5239279"/>
            <a:ext cx="6319187" cy="1124883"/>
          </a:xfrm>
          <a:prstGeom prst="rect">
            <a:avLst/>
          </a:prstGeom>
        </p:spPr>
      </p:pic>
    </p:spTree>
    <p:extLst>
      <p:ext uri="{BB962C8B-B14F-4D97-AF65-F5344CB8AC3E}">
        <p14:creationId xmlns:p14="http://schemas.microsoft.com/office/powerpoint/2010/main" val="396034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man in hooded sweatshirt leaning against a concrete wall with beer bottles next to him"/>
          <p:cNvPicPr>
            <a:picLocks noChangeAspect="1" noChangeArrowheads="1"/>
          </p:cNvPicPr>
          <p:nvPr/>
        </p:nvPicPr>
        <p:blipFill>
          <a:blip r:embed="rId3">
            <a:extLst>
              <a:ext uri="{28A0092B-C50C-407E-A947-70E740481C1C}">
                <a14:useLocalDpi xmlns:a14="http://schemas.microsoft.com/office/drawing/2010/main" val="0"/>
              </a:ext>
            </a:extLst>
          </a:blip>
          <a:srcRect r="11111"/>
          <a:stretch>
            <a:fillRect/>
          </a:stretch>
        </p:blipFill>
        <p:spPr bwMode="auto">
          <a:xfrm>
            <a:off x="442913" y="189177"/>
            <a:ext cx="5210175" cy="389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6" descr="young boy with arms crossed and stubborn look on his 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212" y="209557"/>
            <a:ext cx="5857875" cy="390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2913" y="4110635"/>
            <a:ext cx="9610725" cy="2616101"/>
          </a:xfrm>
          <a:prstGeom prst="rect">
            <a:avLst/>
          </a:prstGeom>
        </p:spPr>
        <p:txBody>
          <a:bodyPr wrap="square">
            <a:spAutoFit/>
          </a:bodyPr>
          <a:lstStyle/>
          <a:p>
            <a:pPr>
              <a:buClr>
                <a:srgbClr val="00FF00"/>
              </a:buClr>
            </a:pPr>
            <a:r>
              <a:rPr lang="en-US" altLang="en-US" sz="3600" b="1" dirty="0">
                <a:latin typeface="Calibri" panose="020F0502020204030204" pitchFamily="34" charset="0"/>
                <a:cs typeface="Calibri" panose="020F0502020204030204" pitchFamily="34" charset="0"/>
              </a:rPr>
              <a:t>Your own experience with:</a:t>
            </a:r>
          </a:p>
          <a:p>
            <a:pPr lvl="1">
              <a:buClr>
                <a:srgbClr val="00FF00"/>
              </a:buClr>
            </a:pPr>
            <a:r>
              <a:rPr lang="en-US" altLang="en-US" sz="3200" dirty="0">
                <a:latin typeface="Calibri" panose="020F0502020204030204" pitchFamily="34" charset="0"/>
                <a:cs typeface="Calibri" panose="020F0502020204030204" pitchFamily="34" charset="0"/>
              </a:rPr>
              <a:t>Drug/alcohol usage</a:t>
            </a:r>
          </a:p>
          <a:p>
            <a:pPr lvl="1">
              <a:buClr>
                <a:srgbClr val="00FF00"/>
              </a:buClr>
            </a:pPr>
            <a:r>
              <a:rPr lang="en-US" altLang="en-US" sz="3200" dirty="0">
                <a:latin typeface="Calibri" panose="020F0502020204030204" pitchFamily="34" charset="0"/>
                <a:cs typeface="Calibri" panose="020F0502020204030204" pitchFamily="34" charset="0"/>
              </a:rPr>
              <a:t>Recovery from SUDs</a:t>
            </a:r>
          </a:p>
          <a:p>
            <a:pPr lvl="1">
              <a:buClr>
                <a:srgbClr val="00FF00"/>
              </a:buClr>
            </a:pPr>
            <a:r>
              <a:rPr lang="en-US" altLang="en-US" sz="3200" dirty="0">
                <a:latin typeface="Calibri" panose="020F0502020204030204" pitchFamily="34" charset="0"/>
                <a:cs typeface="Calibri" panose="020F0502020204030204" pitchFamily="34" charset="0"/>
              </a:rPr>
              <a:t>A loved-one/family member with SUDs</a:t>
            </a:r>
          </a:p>
          <a:p>
            <a:pPr lvl="1">
              <a:buClr>
                <a:srgbClr val="00FF00"/>
              </a:buClr>
            </a:pPr>
            <a:r>
              <a:rPr lang="en-US" altLang="en-US" sz="3200" dirty="0">
                <a:latin typeface="Calibri" panose="020F0502020204030204" pitchFamily="34" charset="0"/>
                <a:cs typeface="Calibri" panose="020F0502020204030204" pitchFamily="34" charset="0"/>
              </a:rPr>
              <a:t>Will influence how you help individuals with SUDs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9165" y="6280485"/>
            <a:ext cx="2054708" cy="36576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3"/>
            <a:ext cx="12192000" cy="930086"/>
          </a:xfrm>
        </p:spPr>
        <p:txBody>
          <a:bodyPr>
            <a:normAutofit/>
          </a:bodyPr>
          <a:lstStyle/>
          <a:p>
            <a:pPr algn="ctr"/>
            <a:r>
              <a:rPr lang="en-US" sz="5400" b="1" dirty="0">
                <a:solidFill>
                  <a:srgbClr val="00467F"/>
                </a:solidFill>
                <a:latin typeface="+mn-lt"/>
              </a:rPr>
              <a:t>5</a:t>
            </a:r>
            <a:r>
              <a:rPr lang="en-US" sz="4000" dirty="0"/>
              <a:t> </a:t>
            </a:r>
            <a:r>
              <a:rPr lang="en-US" sz="4000" b="1" dirty="0">
                <a:latin typeface="+mn-lt"/>
              </a:rPr>
              <a:t>Suggestions for Checking Your Language</a:t>
            </a:r>
            <a:endParaRPr lang="en-US" sz="3600" b="1" dirty="0">
              <a:latin typeface="+mn-lt"/>
            </a:endParaRPr>
          </a:p>
        </p:txBody>
      </p:sp>
      <p:sp>
        <p:nvSpPr>
          <p:cNvPr id="3" name="Content Placeholder 2"/>
          <p:cNvSpPr>
            <a:spLocks noGrp="1"/>
          </p:cNvSpPr>
          <p:nvPr>
            <p:ph idx="1"/>
          </p:nvPr>
        </p:nvSpPr>
        <p:spPr>
          <a:xfrm>
            <a:off x="383381" y="868874"/>
            <a:ext cx="11425238" cy="5989126"/>
          </a:xfrm>
        </p:spPr>
        <p:txBody>
          <a:bodyPr>
            <a:noAutofit/>
          </a:bodyPr>
          <a:lstStyle/>
          <a:p>
            <a:pPr marL="284163" indent="-284163">
              <a:lnSpc>
                <a:spcPct val="100000"/>
              </a:lnSpc>
              <a:spcBef>
                <a:spcPts val="0"/>
              </a:spcBef>
              <a:spcAft>
                <a:spcPts val="1800"/>
              </a:spcAft>
              <a:buClr>
                <a:schemeClr val="tx1"/>
              </a:buClr>
              <a:buSzPct val="80000"/>
            </a:pPr>
            <a:r>
              <a:rPr lang="en-US" sz="3600" dirty="0">
                <a:solidFill>
                  <a:srgbClr val="00467F"/>
                </a:solidFill>
              </a:rPr>
              <a:t>Make sure to use First Person Language</a:t>
            </a:r>
          </a:p>
          <a:p>
            <a:pPr marL="284163" indent="-284163">
              <a:lnSpc>
                <a:spcPct val="100000"/>
              </a:lnSpc>
              <a:spcBef>
                <a:spcPts val="0"/>
              </a:spcBef>
              <a:spcAft>
                <a:spcPts val="1800"/>
              </a:spcAft>
              <a:buClr>
                <a:schemeClr val="tx1"/>
              </a:buClr>
              <a:buSzPct val="80000"/>
            </a:pPr>
            <a:r>
              <a:rPr lang="en-US" sz="3600" dirty="0">
                <a:solidFill>
                  <a:srgbClr val="00467F"/>
                </a:solidFill>
              </a:rPr>
              <a:t>Make distinctions between a person who has used heroin and a person who has been diagnosed with an Opioid Use Disorder (OUD)</a:t>
            </a:r>
          </a:p>
          <a:p>
            <a:pPr marL="284163" indent="-284163">
              <a:lnSpc>
                <a:spcPct val="100000"/>
              </a:lnSpc>
              <a:spcBef>
                <a:spcPts val="0"/>
              </a:spcBef>
              <a:spcAft>
                <a:spcPts val="1800"/>
              </a:spcAft>
              <a:buClr>
                <a:schemeClr val="tx1"/>
              </a:buClr>
              <a:buSzPct val="80000"/>
            </a:pPr>
            <a:r>
              <a:rPr lang="en-US" sz="3600" dirty="0">
                <a:solidFill>
                  <a:srgbClr val="00467F"/>
                </a:solidFill>
              </a:rPr>
              <a:t>Use technical language with a single clear meeting instead of words with inconsistent definitions</a:t>
            </a:r>
          </a:p>
          <a:p>
            <a:pPr marL="284163" indent="-284163">
              <a:lnSpc>
                <a:spcPct val="100000"/>
              </a:lnSpc>
              <a:spcBef>
                <a:spcPts val="0"/>
              </a:spcBef>
              <a:spcAft>
                <a:spcPts val="1800"/>
              </a:spcAft>
              <a:buClr>
                <a:schemeClr val="tx1"/>
              </a:buClr>
              <a:buSzPct val="80000"/>
            </a:pPr>
            <a:r>
              <a:rPr lang="en-US" sz="3600" dirty="0">
                <a:solidFill>
                  <a:srgbClr val="00467F"/>
                </a:solidFill>
              </a:rPr>
              <a:t>Make sure not to use sensational or fear-based language</a:t>
            </a:r>
          </a:p>
          <a:p>
            <a:pPr marL="284163" indent="-284163">
              <a:lnSpc>
                <a:spcPct val="100000"/>
              </a:lnSpc>
              <a:spcBef>
                <a:spcPts val="0"/>
              </a:spcBef>
              <a:spcAft>
                <a:spcPts val="1800"/>
              </a:spcAft>
              <a:buClr>
                <a:schemeClr val="tx1"/>
              </a:buClr>
              <a:buSzPct val="80000"/>
            </a:pPr>
            <a:r>
              <a:rPr lang="en-US" sz="3600" dirty="0">
                <a:solidFill>
                  <a:srgbClr val="00467F"/>
                </a:solidFill>
              </a:rPr>
              <a:t>Make sure to not unintentionally perpetuate drug-related moral panic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4309" y="6303062"/>
            <a:ext cx="2568385" cy="457200"/>
          </a:xfrm>
          <a:prstGeom prst="rect">
            <a:avLst/>
          </a:prstGeom>
        </p:spPr>
      </p:pic>
    </p:spTree>
    <p:extLst>
      <p:ext uri="{BB962C8B-B14F-4D97-AF65-F5344CB8AC3E}">
        <p14:creationId xmlns:p14="http://schemas.microsoft.com/office/powerpoint/2010/main" val="678008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9664" y="5706598"/>
            <a:ext cx="3729305" cy="743970"/>
          </a:xfrm>
        </p:spPr>
        <p:txBody>
          <a:bodyPr/>
          <a:lstStyle/>
          <a:p>
            <a:r>
              <a:rPr lang="en-US" sz="3200" b="1" dirty="0">
                <a:solidFill>
                  <a:srgbClr val="00467F"/>
                </a:solidFill>
              </a:rPr>
              <a:t>Suggested Language</a:t>
            </a:r>
          </a:p>
        </p:txBody>
      </p:sp>
      <p:pic>
        <p:nvPicPr>
          <p:cNvPr id="6" name="Picture 5" descr="Recovery Dialects: The words we use matter Infographic si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812" y="117991"/>
            <a:ext cx="4381880" cy="5669280"/>
          </a:xfrm>
          <a:prstGeom prst="rect">
            <a:avLst/>
          </a:prstGeom>
        </p:spPr>
      </p:pic>
      <p:sp>
        <p:nvSpPr>
          <p:cNvPr id="2" name="Rectangle 1"/>
          <p:cNvSpPr/>
          <p:nvPr/>
        </p:nvSpPr>
        <p:spPr>
          <a:xfrm>
            <a:off x="0" y="6488668"/>
            <a:ext cx="4411226" cy="369332"/>
          </a:xfrm>
          <a:prstGeom prst="rect">
            <a:avLst/>
          </a:prstGeom>
        </p:spPr>
        <p:txBody>
          <a:bodyPr wrap="square">
            <a:spAutoFit/>
          </a:bodyPr>
          <a:lstStyle/>
          <a:p>
            <a:pPr algn="ctr" fontAlgn="base">
              <a:spcBef>
                <a:spcPct val="0"/>
              </a:spcBef>
              <a:spcAft>
                <a:spcPct val="0"/>
              </a:spcAft>
            </a:pPr>
            <a:r>
              <a:rPr lang="en-US" dirty="0" smtClean="0">
                <a:solidFill>
                  <a:prstClr val="black"/>
                </a:solidFill>
                <a:cs typeface="Arial" charset="0"/>
              </a:rPr>
              <a:t>SOURCE: Ashford</a:t>
            </a:r>
            <a:r>
              <a:rPr lang="en-US" dirty="0">
                <a:solidFill>
                  <a:prstClr val="black"/>
                </a:solidFill>
                <a:cs typeface="Arial" charset="0"/>
              </a:rPr>
              <a:t>, Brown, &amp; </a:t>
            </a:r>
            <a:r>
              <a:rPr lang="en-US" dirty="0" smtClean="0">
                <a:solidFill>
                  <a:prstClr val="black"/>
                </a:solidFill>
                <a:cs typeface="Arial" charset="0"/>
              </a:rPr>
              <a:t>Curtis. (2018)</a:t>
            </a:r>
            <a:endParaRPr lang="en-US" dirty="0">
              <a:solidFill>
                <a:prstClr val="black"/>
              </a:solidFill>
              <a:cs typeface="Arial" charset="0"/>
            </a:endParaRPr>
          </a:p>
        </p:txBody>
      </p:sp>
      <p:pic>
        <p:nvPicPr>
          <p:cNvPr id="5" name="Picture 4" descr="Recovery Dialects: The words we use matter Infographic side 2"/>
          <p:cNvPicPr>
            <a:picLocks noChangeAspect="1"/>
          </p:cNvPicPr>
          <p:nvPr/>
        </p:nvPicPr>
        <p:blipFill rotWithShape="1">
          <a:blip r:embed="rId4"/>
          <a:srcRect l="1512" t="2346" r="3216" b="6368"/>
          <a:stretch/>
        </p:blipFill>
        <p:spPr>
          <a:xfrm>
            <a:off x="6657534" y="117991"/>
            <a:ext cx="4382386" cy="5669280"/>
          </a:xfrm>
          <a:prstGeom prst="rect">
            <a:avLst/>
          </a:prstGeom>
        </p:spPr>
      </p:pic>
      <p:sp>
        <p:nvSpPr>
          <p:cNvPr id="3" name="Rectangle 2"/>
          <p:cNvSpPr/>
          <p:nvPr/>
        </p:nvSpPr>
        <p:spPr>
          <a:xfrm>
            <a:off x="7507111" y="5787271"/>
            <a:ext cx="3532302" cy="1077218"/>
          </a:xfrm>
          <a:prstGeom prst="rect">
            <a:avLst/>
          </a:prstGeom>
        </p:spPr>
        <p:txBody>
          <a:bodyPr wrap="square">
            <a:spAutoFit/>
          </a:bodyPr>
          <a:lstStyle/>
          <a:p>
            <a:pPr algn="ctr"/>
            <a:r>
              <a:rPr lang="en-US" sz="3200" b="1" dirty="0">
                <a:solidFill>
                  <a:srgbClr val="00467F"/>
                </a:solidFill>
              </a:rPr>
              <a:t>Use of Language in Different Settings</a:t>
            </a:r>
            <a:endParaRPr lang="en-US" sz="32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2054" y="6450568"/>
            <a:ext cx="2054708" cy="365760"/>
          </a:xfrm>
          <a:prstGeom prst="rect">
            <a:avLst/>
          </a:prstGeom>
        </p:spPr>
      </p:pic>
    </p:spTree>
    <p:extLst>
      <p:ext uri="{BB962C8B-B14F-4D97-AF65-F5344CB8AC3E}">
        <p14:creationId xmlns:p14="http://schemas.microsoft.com/office/powerpoint/2010/main" val="718613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F6DC58-F701-4D51-A625-BCBAF87848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00" t="20159" r="20582" b="18730"/>
          <a:stretch/>
        </p:blipFill>
        <p:spPr>
          <a:xfrm>
            <a:off x="126627" y="1628978"/>
            <a:ext cx="1592097" cy="161304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9100" t="20159" r="20582" b="18730"/>
          <a:stretch/>
        </p:blipFill>
        <p:spPr>
          <a:xfrm>
            <a:off x="126627" y="176191"/>
            <a:ext cx="1187824" cy="1203454"/>
          </a:xfrm>
          <a:prstGeom prst="rect">
            <a:avLst/>
          </a:prstGeom>
        </p:spPr>
      </p:pic>
      <p:sp>
        <p:nvSpPr>
          <p:cNvPr id="4" name="TextBox 3"/>
          <p:cNvSpPr txBox="1"/>
          <p:nvPr/>
        </p:nvSpPr>
        <p:spPr>
          <a:xfrm>
            <a:off x="126627" y="6390930"/>
            <a:ext cx="4754891" cy="369332"/>
          </a:xfrm>
          <a:prstGeom prst="rect">
            <a:avLst/>
          </a:prstGeom>
          <a:noFill/>
        </p:spPr>
        <p:txBody>
          <a:bodyPr wrap="none" rtlCol="0">
            <a:spAutoFit/>
          </a:bodyPr>
          <a:lstStyle/>
          <a:p>
            <a:r>
              <a:rPr lang="en-US" dirty="0" smtClean="0">
                <a:solidFill>
                  <a:prstClr val="black"/>
                </a:solidFill>
                <a:cs typeface="Arial" charset="0"/>
                <a:hlinkClick r:id="rId5"/>
              </a:rPr>
              <a:t>https</a:t>
            </a:r>
            <a:r>
              <a:rPr lang="en-US" dirty="0">
                <a:solidFill>
                  <a:prstClr val="black"/>
                </a:solidFill>
                <a:cs typeface="Arial" charset="0"/>
                <a:hlinkClick r:id="rId5"/>
              </a:rPr>
              <a:t>://motivationandchange.com/about-cmc/</a:t>
            </a:r>
            <a:r>
              <a:rPr lang="en-US" dirty="0">
                <a:solidFill>
                  <a:prstClr val="black"/>
                </a:solidFill>
                <a:cs typeface="Arial" charset="0"/>
              </a:rPr>
              <a:t> </a:t>
            </a:r>
          </a:p>
        </p:txBody>
      </p:sp>
      <p:sp>
        <p:nvSpPr>
          <p:cNvPr id="6" name="TextBox 5"/>
          <p:cNvSpPr txBox="1"/>
          <p:nvPr/>
        </p:nvSpPr>
        <p:spPr>
          <a:xfrm>
            <a:off x="1525833" y="171908"/>
            <a:ext cx="10750922" cy="1138773"/>
          </a:xfrm>
          <a:prstGeom prst="rect">
            <a:avLst/>
          </a:prstGeom>
          <a:noFill/>
        </p:spPr>
        <p:txBody>
          <a:bodyPr wrap="square" rtlCol="0">
            <a:spAutoFit/>
          </a:bodyPr>
          <a:lstStyle/>
          <a:p>
            <a:r>
              <a:rPr lang="en-US" sz="3600" b="1" dirty="0">
                <a:solidFill>
                  <a:srgbClr val="0460B4"/>
                </a:solidFill>
                <a:cs typeface="Arial" charset="0"/>
              </a:rPr>
              <a:t>GOAL </a:t>
            </a:r>
            <a:r>
              <a:rPr lang="en-US" sz="3600" b="1" dirty="0">
                <a:solidFill>
                  <a:srgbClr val="001132"/>
                </a:solidFill>
              </a:rPr>
              <a:t>… </a:t>
            </a:r>
            <a:r>
              <a:rPr lang="en-US" sz="3200" b="1" dirty="0">
                <a:solidFill>
                  <a:srgbClr val="001132"/>
                </a:solidFill>
              </a:rPr>
              <a:t>more effective and more respectful treatment for people struggling with substance use, as well as their families. </a:t>
            </a:r>
            <a:endParaRPr lang="en-US" sz="4400" b="1" dirty="0">
              <a:solidFill>
                <a:srgbClr val="001132"/>
              </a:solidFill>
            </a:endParaRPr>
          </a:p>
        </p:txBody>
      </p:sp>
      <p:sp>
        <p:nvSpPr>
          <p:cNvPr id="7" name="Content Placeholder 2">
            <a:extLst>
              <a:ext uri="{FF2B5EF4-FFF2-40B4-BE49-F238E27FC236}">
                <a16:creationId xmlns:a16="http://schemas.microsoft.com/office/drawing/2014/main" id="{5057EA39-A674-4F1A-A028-BC38FE048683}"/>
              </a:ext>
            </a:extLst>
          </p:cNvPr>
          <p:cNvSpPr txBox="1">
            <a:spLocks/>
          </p:cNvSpPr>
          <p:nvPr/>
        </p:nvSpPr>
        <p:spPr>
          <a:xfrm>
            <a:off x="1525833" y="1831447"/>
            <a:ext cx="10666167" cy="47443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4000" b="1" dirty="0">
                <a:solidFill>
                  <a:srgbClr val="001132"/>
                </a:solidFill>
              </a:rPr>
              <a:t>Even bigger </a:t>
            </a:r>
            <a:r>
              <a:rPr lang="en-US" sz="4000" b="1" dirty="0">
                <a:solidFill>
                  <a:srgbClr val="0460B4"/>
                </a:solidFill>
              </a:rPr>
              <a:t>GOAL </a:t>
            </a:r>
            <a:r>
              <a:rPr lang="en-US" sz="4000" b="1" dirty="0">
                <a:solidFill>
                  <a:srgbClr val="001132"/>
                </a:solidFill>
              </a:rPr>
              <a:t>… </a:t>
            </a:r>
            <a:r>
              <a:rPr lang="en-US" sz="3600" b="1" i="1" dirty="0">
                <a:solidFill>
                  <a:srgbClr val="0460B4"/>
                </a:solidFill>
              </a:rPr>
              <a:t>to change the conversation</a:t>
            </a:r>
          </a:p>
          <a:p>
            <a:pPr marL="457200" indent="-339725">
              <a:lnSpc>
                <a:spcPct val="100000"/>
              </a:lnSpc>
              <a:spcBef>
                <a:spcPts val="0"/>
              </a:spcBef>
              <a:spcAft>
                <a:spcPts val="600"/>
              </a:spcAft>
              <a:buClr>
                <a:schemeClr val="tx1"/>
              </a:buClr>
              <a:buSzPct val="80000"/>
            </a:pPr>
            <a:r>
              <a:rPr lang="en-US" sz="3200" b="1" dirty="0">
                <a:solidFill>
                  <a:srgbClr val="001132"/>
                </a:solidFill>
              </a:rPr>
              <a:t>from the language of stigma to </a:t>
            </a:r>
            <a:r>
              <a:rPr lang="en-US" sz="3200" b="1" dirty="0">
                <a:solidFill>
                  <a:srgbClr val="0460B4"/>
                </a:solidFill>
              </a:rPr>
              <a:t>the language of growth</a:t>
            </a:r>
            <a:endParaRPr lang="en-US" sz="2800" b="1" dirty="0">
              <a:solidFill>
                <a:srgbClr val="0460B4"/>
              </a:solidFill>
            </a:endParaRPr>
          </a:p>
          <a:p>
            <a:pPr marL="457200" indent="-339725">
              <a:lnSpc>
                <a:spcPct val="100000"/>
              </a:lnSpc>
              <a:spcBef>
                <a:spcPts val="0"/>
              </a:spcBef>
              <a:spcAft>
                <a:spcPts val="600"/>
              </a:spcAft>
              <a:buClr>
                <a:schemeClr val="tx1"/>
              </a:buClr>
              <a:buSzPct val="80000"/>
            </a:pPr>
            <a:r>
              <a:rPr lang="en-US" sz="3200" b="1" dirty="0">
                <a:solidFill>
                  <a:srgbClr val="001132"/>
                </a:solidFill>
              </a:rPr>
              <a:t>from defects </a:t>
            </a:r>
            <a:r>
              <a:rPr lang="en-US" sz="3200" b="1" dirty="0">
                <a:solidFill>
                  <a:srgbClr val="0460B4"/>
                </a:solidFill>
              </a:rPr>
              <a:t>to strengths</a:t>
            </a:r>
          </a:p>
          <a:p>
            <a:pPr marL="457200" indent="-339725">
              <a:lnSpc>
                <a:spcPct val="100000"/>
              </a:lnSpc>
              <a:spcBef>
                <a:spcPts val="0"/>
              </a:spcBef>
              <a:spcAft>
                <a:spcPts val="600"/>
              </a:spcAft>
              <a:buClr>
                <a:schemeClr val="tx1"/>
              </a:buClr>
              <a:buSzPct val="80000"/>
            </a:pPr>
            <a:r>
              <a:rPr lang="en-US" sz="3200" b="1" dirty="0">
                <a:solidFill>
                  <a:srgbClr val="001132"/>
                </a:solidFill>
              </a:rPr>
              <a:t>from shame </a:t>
            </a:r>
            <a:r>
              <a:rPr lang="en-US" sz="3200" b="1" dirty="0">
                <a:solidFill>
                  <a:srgbClr val="0460B4"/>
                </a:solidFill>
              </a:rPr>
              <a:t>to pride and an open heart</a:t>
            </a:r>
          </a:p>
          <a:p>
            <a:pPr marL="457200" indent="-339725">
              <a:lnSpc>
                <a:spcPct val="100000"/>
              </a:lnSpc>
              <a:spcBef>
                <a:spcPts val="0"/>
              </a:spcBef>
              <a:spcAft>
                <a:spcPts val="600"/>
              </a:spcAft>
              <a:buClr>
                <a:schemeClr val="tx1"/>
              </a:buClr>
              <a:buSzPct val="80000"/>
            </a:pPr>
            <a:r>
              <a:rPr lang="en-US" sz="3200" b="1" dirty="0">
                <a:solidFill>
                  <a:srgbClr val="001132"/>
                </a:solidFill>
              </a:rPr>
              <a:t>from punishment and confrontation </a:t>
            </a:r>
            <a:r>
              <a:rPr lang="en-US" sz="3200" b="1" dirty="0">
                <a:solidFill>
                  <a:srgbClr val="0070C0"/>
                </a:solidFill>
              </a:rPr>
              <a:t>to an invitation to truly change</a:t>
            </a:r>
          </a:p>
          <a:p>
            <a:pPr marL="457200" indent="-339725">
              <a:lnSpc>
                <a:spcPct val="100000"/>
              </a:lnSpc>
              <a:spcBef>
                <a:spcPts val="0"/>
              </a:spcBef>
              <a:spcAft>
                <a:spcPts val="600"/>
              </a:spcAft>
              <a:buClr>
                <a:schemeClr val="tx1"/>
              </a:buClr>
              <a:buSzPct val="80000"/>
            </a:pPr>
            <a:r>
              <a:rPr lang="en-US" sz="3200" b="1" dirty="0" smtClean="0">
                <a:solidFill>
                  <a:srgbClr val="001132"/>
                </a:solidFill>
              </a:rPr>
              <a:t>to </a:t>
            </a:r>
            <a:r>
              <a:rPr lang="en-US" sz="3200" b="1" dirty="0">
                <a:solidFill>
                  <a:srgbClr val="001132"/>
                </a:solidFill>
              </a:rPr>
              <a:t>change that </a:t>
            </a:r>
            <a:r>
              <a:rPr lang="en-US" sz="3200" b="1" dirty="0" smtClean="0">
                <a:solidFill>
                  <a:srgbClr val="001132"/>
                </a:solidFill>
              </a:rPr>
              <a:t>conversation, </a:t>
            </a:r>
            <a:r>
              <a:rPr lang="en-US" sz="3200" b="1" dirty="0">
                <a:solidFill>
                  <a:srgbClr val="0070C0"/>
                </a:solidFill>
              </a:rPr>
              <a:t>rely on Science and </a:t>
            </a:r>
            <a:r>
              <a:rPr lang="en-US" sz="3200" b="1" dirty="0" smtClean="0">
                <a:solidFill>
                  <a:srgbClr val="0070C0"/>
                </a:solidFill>
              </a:rPr>
              <a:t>Kindness</a:t>
            </a:r>
            <a:endParaRPr lang="en-US" sz="3200" b="1" dirty="0">
              <a:solidFill>
                <a:srgbClr val="0070C0"/>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4309" y="6303062"/>
            <a:ext cx="2568385" cy="457200"/>
          </a:xfrm>
          <a:prstGeom prst="rect">
            <a:avLst/>
          </a:prstGeom>
        </p:spPr>
      </p:pic>
    </p:spTree>
    <p:extLst>
      <p:ext uri="{BB962C8B-B14F-4D97-AF65-F5344CB8AC3E}">
        <p14:creationId xmlns:p14="http://schemas.microsoft.com/office/powerpoint/2010/main" val="514921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2091" b="3526"/>
          <a:stretch/>
        </p:blipFill>
        <p:spPr>
          <a:xfrm>
            <a:off x="-2" y="0"/>
            <a:ext cx="12191998" cy="6858000"/>
          </a:xfrm>
          <a:prstGeom prst="rect">
            <a:avLst/>
          </a:prstGeom>
        </p:spPr>
      </p:pic>
      <p:sp>
        <p:nvSpPr>
          <p:cNvPr id="4" name="Title 3"/>
          <p:cNvSpPr>
            <a:spLocks noGrp="1"/>
          </p:cNvSpPr>
          <p:nvPr>
            <p:ph type="title"/>
          </p:nvPr>
        </p:nvSpPr>
        <p:spPr>
          <a:xfrm>
            <a:off x="1" y="42271"/>
            <a:ext cx="12191999" cy="892552"/>
          </a:xfrm>
        </p:spPr>
        <p:txBody>
          <a:bodyPr>
            <a:normAutofit/>
          </a:bodyPr>
          <a:lstStyle/>
          <a:p>
            <a:pPr algn="ctr">
              <a:lnSpc>
                <a:spcPct val="100000"/>
              </a:lnSpc>
              <a:spcAft>
                <a:spcPts val="1200"/>
              </a:spcAft>
            </a:pPr>
            <a:r>
              <a:rPr lang="en-US" sz="4000" b="1" dirty="0">
                <a:latin typeface="Arial" panose="020B0604020202020204" pitchFamily="34" charset="0"/>
                <a:cs typeface="Arial" panose="020B0604020202020204" pitchFamily="34" charset="0"/>
              </a:rPr>
              <a:t>Protest any labels that turn people into things. </a:t>
            </a:r>
          </a:p>
        </p:txBody>
      </p:sp>
      <p:sp>
        <p:nvSpPr>
          <p:cNvPr id="6" name="TextBox 5"/>
          <p:cNvSpPr txBox="1"/>
          <p:nvPr/>
        </p:nvSpPr>
        <p:spPr>
          <a:xfrm>
            <a:off x="473119" y="6237743"/>
            <a:ext cx="11245755" cy="600164"/>
          </a:xfrm>
          <a:prstGeom prst="rect">
            <a:avLst/>
          </a:prstGeom>
          <a:noFill/>
        </p:spPr>
        <p:txBody>
          <a:bodyPr wrap="square" rtlCol="0">
            <a:spAutoFit/>
          </a:bodyPr>
          <a:lstStyle/>
          <a:p>
            <a:pPr>
              <a:spcAft>
                <a:spcPts val="600"/>
              </a:spcAft>
            </a:pPr>
            <a:r>
              <a:rPr lang="en-US" sz="1400" b="1" dirty="0">
                <a:solidFill>
                  <a:prstClr val="black"/>
                </a:solidFill>
                <a:hlinkClick r:id="rId4"/>
              </a:rPr>
              <a:t>http://www.williamwhitepapers.com/blog/2013/07/moral-panics-the-limits-of-science-professional-responsibility.html</a:t>
            </a:r>
            <a:endParaRPr lang="en-US" sz="1400" b="1" dirty="0">
              <a:solidFill>
                <a:prstClr val="black"/>
              </a:solidFill>
            </a:endParaRPr>
          </a:p>
          <a:p>
            <a:pPr>
              <a:spcAft>
                <a:spcPts val="600"/>
              </a:spcAft>
            </a:pPr>
            <a:r>
              <a:rPr lang="en-US" sz="1400" b="1" dirty="0">
                <a:solidFill>
                  <a:prstClr val="black"/>
                </a:solidFill>
                <a:hlinkClick r:id="rId5"/>
              </a:rPr>
              <a:t>http://www.williamwhitepapers.com/blog/2015/12/is-it-time-for-person-first-language-in-addiction-treatment-william-white-and-alisha-white.html</a:t>
            </a:r>
            <a:r>
              <a:rPr lang="en-US" sz="1400" b="1" dirty="0">
                <a:solidFill>
                  <a:prstClr val="black"/>
                </a:solidFill>
              </a:rPr>
              <a:t> </a:t>
            </a:r>
          </a:p>
        </p:txBody>
      </p:sp>
      <p:sp>
        <p:nvSpPr>
          <p:cNvPr id="7" name="Title 3">
            <a:extLst>
              <a:ext uri="{FF2B5EF4-FFF2-40B4-BE49-F238E27FC236}">
                <a16:creationId xmlns:a16="http://schemas.microsoft.com/office/drawing/2014/main" id="{AE564345-EBA0-4B84-BED1-9506B6F875BC}"/>
              </a:ext>
            </a:extLst>
          </p:cNvPr>
          <p:cNvSpPr txBox="1">
            <a:spLocks/>
          </p:cNvSpPr>
          <p:nvPr/>
        </p:nvSpPr>
        <p:spPr>
          <a:xfrm>
            <a:off x="1" y="797681"/>
            <a:ext cx="12191999" cy="9112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b="1" dirty="0">
                <a:solidFill>
                  <a:schemeClr val="tx1">
                    <a:lumMod val="65000"/>
                    <a:lumOff val="35000"/>
                  </a:schemeClr>
                </a:solidFill>
                <a:latin typeface="Arial" panose="020B0604020202020204" pitchFamily="34" charset="0"/>
                <a:cs typeface="Arial" panose="020B0604020202020204" pitchFamily="34" charset="0"/>
              </a:rPr>
              <a:t>Words are important.</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9A2E8EB0-B365-4422-92CC-7CCD2AA7EE67}"/>
              </a:ext>
            </a:extLst>
          </p:cNvPr>
          <p:cNvSpPr txBox="1">
            <a:spLocks/>
          </p:cNvSpPr>
          <p:nvPr/>
        </p:nvSpPr>
        <p:spPr>
          <a:xfrm>
            <a:off x="0" y="1581711"/>
            <a:ext cx="12191998" cy="1400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3600" b="1" dirty="0">
                <a:solidFill>
                  <a:srgbClr val="0460B4"/>
                </a:solidFill>
                <a:latin typeface="Arial" panose="020B0604020202020204" pitchFamily="34" charset="0"/>
                <a:cs typeface="Arial" panose="020B0604020202020204" pitchFamily="34" charset="0"/>
              </a:rPr>
              <a:t>If you want to care for something, you call it a ‘flower;’ if you want to kill something, you call it a ‘weed.’ </a:t>
            </a:r>
            <a:endParaRPr lang="en-US" sz="1800" b="1" dirty="0">
              <a:solidFill>
                <a:srgbClr val="0460B4"/>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F706CA-7438-495D-B8D8-16C961B3AD64}"/>
              </a:ext>
            </a:extLst>
          </p:cNvPr>
          <p:cNvSpPr/>
          <p:nvPr/>
        </p:nvSpPr>
        <p:spPr>
          <a:xfrm>
            <a:off x="10258757" y="2835021"/>
            <a:ext cx="1307024" cy="369332"/>
          </a:xfrm>
          <a:prstGeom prst="rect">
            <a:avLst/>
          </a:prstGeom>
        </p:spPr>
        <p:txBody>
          <a:bodyPr wrap="none">
            <a:spAutoFit/>
          </a:bodyPr>
          <a:lstStyle/>
          <a:p>
            <a:r>
              <a:rPr lang="en-US" b="1" dirty="0"/>
              <a:t>Don </a:t>
            </a:r>
            <a:r>
              <a:rPr lang="en-US" b="1" dirty="0" err="1"/>
              <a:t>Coyhis</a:t>
            </a:r>
            <a:r>
              <a:rPr lang="en-US" b="1" dirty="0"/>
              <a:t> </a:t>
            </a:r>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0727" y="6047593"/>
            <a:ext cx="2054708" cy="36576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5837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Business woman and her super hero shadow"/>
          <p:cNvPicPr>
            <a:picLocks noChangeAspect="1"/>
          </p:cNvPicPr>
          <p:nvPr/>
        </p:nvPicPr>
        <p:blipFill rotWithShape="1">
          <a:blip r:embed="rId3" cstate="print">
            <a:extLst>
              <a:ext uri="{28A0092B-C50C-407E-A947-70E740481C1C}">
                <a14:useLocalDpi xmlns:a14="http://schemas.microsoft.com/office/drawing/2010/main" val="0"/>
              </a:ext>
            </a:extLst>
          </a:blip>
          <a:srcRect t="8639" b="5708"/>
          <a:stretch/>
        </p:blipFill>
        <p:spPr>
          <a:xfrm>
            <a:off x="0" y="0"/>
            <a:ext cx="12192000" cy="6858000"/>
          </a:xfrm>
          <a:prstGeom prst="rect">
            <a:avLst/>
          </a:prstGeom>
        </p:spPr>
      </p:pic>
      <p:sp>
        <p:nvSpPr>
          <p:cNvPr id="4" name="TextBox 3"/>
          <p:cNvSpPr txBox="1"/>
          <p:nvPr/>
        </p:nvSpPr>
        <p:spPr>
          <a:xfrm>
            <a:off x="257208" y="1934890"/>
            <a:ext cx="4781517" cy="2308324"/>
          </a:xfrm>
          <a:prstGeom prst="rect">
            <a:avLst/>
          </a:prstGeom>
          <a:noFill/>
        </p:spPr>
        <p:txBody>
          <a:bodyPr wrap="square" rtlCol="0">
            <a:spAutoFit/>
          </a:bodyPr>
          <a:lstStyle/>
          <a:p>
            <a:pPr algn="ctr"/>
            <a:r>
              <a:rPr lang="en-US" sz="4400" dirty="0">
                <a:solidFill>
                  <a:schemeClr val="bg1"/>
                </a:solidFill>
                <a:latin typeface="+mj-lt"/>
              </a:rPr>
              <a:t>Be a</a:t>
            </a:r>
            <a:r>
              <a:rPr lang="en-US" sz="4800" dirty="0">
                <a:solidFill>
                  <a:schemeClr val="bg1"/>
                </a:solidFill>
                <a:latin typeface="+mj-lt"/>
              </a:rPr>
              <a:t> </a:t>
            </a:r>
            <a:r>
              <a:rPr lang="en-US" sz="4800" i="1" dirty="0">
                <a:solidFill>
                  <a:schemeClr val="bg1"/>
                </a:solidFill>
                <a:latin typeface="+mj-lt"/>
              </a:rPr>
              <a:t>Champion</a:t>
            </a:r>
            <a:r>
              <a:rPr lang="en-US" sz="4800" dirty="0">
                <a:solidFill>
                  <a:schemeClr val="bg1"/>
                </a:solidFill>
                <a:latin typeface="+mj-lt"/>
              </a:rPr>
              <a:t> </a:t>
            </a:r>
            <a:r>
              <a:rPr lang="en-US" sz="4400" dirty="0">
                <a:solidFill>
                  <a:schemeClr val="bg1"/>
                </a:solidFill>
                <a:latin typeface="+mj-lt"/>
              </a:rPr>
              <a:t>for</a:t>
            </a:r>
            <a:r>
              <a:rPr lang="en-US" sz="4800" dirty="0">
                <a:solidFill>
                  <a:schemeClr val="bg1"/>
                </a:solidFill>
                <a:latin typeface="+mj-lt"/>
              </a:rPr>
              <a:t> </a:t>
            </a:r>
            <a:r>
              <a:rPr lang="en-US" sz="4800" i="1" dirty="0">
                <a:solidFill>
                  <a:schemeClr val="bg1"/>
                </a:solidFill>
                <a:latin typeface="+mj-lt"/>
              </a:rPr>
              <a:t>Decreasing Stigma </a:t>
            </a:r>
            <a:r>
              <a:rPr lang="en-US" sz="4400" dirty="0">
                <a:solidFill>
                  <a:schemeClr val="bg1"/>
                </a:solidFill>
                <a:latin typeface="+mj-lt"/>
              </a:rPr>
              <a:t>Related to</a:t>
            </a:r>
            <a:r>
              <a:rPr lang="en-US" sz="4800" dirty="0">
                <a:solidFill>
                  <a:schemeClr val="bg1"/>
                </a:solidFill>
                <a:latin typeface="+mj-lt"/>
              </a:rPr>
              <a:t> </a:t>
            </a:r>
            <a:r>
              <a:rPr lang="en-US" sz="4800" i="1" dirty="0">
                <a:solidFill>
                  <a:schemeClr val="bg1"/>
                </a:solidFill>
                <a:latin typeface="+mj-lt"/>
              </a:rPr>
              <a:t>SUDs</a:t>
            </a:r>
          </a:p>
        </p:txBody>
      </p:sp>
      <p:sp>
        <p:nvSpPr>
          <p:cNvPr id="5" name="TextBox 4"/>
          <p:cNvSpPr txBox="1"/>
          <p:nvPr/>
        </p:nvSpPr>
        <p:spPr>
          <a:xfrm>
            <a:off x="188495" y="120923"/>
            <a:ext cx="11165305" cy="1446550"/>
          </a:xfrm>
          <a:prstGeom prst="rect">
            <a:avLst/>
          </a:prstGeom>
          <a:noFill/>
        </p:spPr>
        <p:txBody>
          <a:bodyPr wrap="square" rtlCol="0">
            <a:spAutoFit/>
          </a:bodyPr>
          <a:lstStyle/>
          <a:p>
            <a:r>
              <a:rPr lang="en-US" sz="2800" dirty="0">
                <a:solidFill>
                  <a:schemeClr val="bg1"/>
                </a:solidFill>
              </a:rPr>
              <a:t>Stigma associated with having a SUD has been identified as a constant obstacle to entering treatment or seeking support from mutual aid groups;  only </a:t>
            </a:r>
            <a:r>
              <a:rPr lang="en-US" sz="3200" dirty="0">
                <a:solidFill>
                  <a:schemeClr val="bg1"/>
                </a:solidFill>
              </a:rPr>
              <a:t>1/3</a:t>
            </a:r>
            <a:r>
              <a:rPr lang="en-US" sz="2800" dirty="0">
                <a:solidFill>
                  <a:schemeClr val="bg1"/>
                </a:solidFill>
              </a:rPr>
              <a:t> of individuals sought treatment or support in 2016</a:t>
            </a:r>
            <a:endParaRPr lang="en-US" sz="2400" dirty="0">
              <a:solidFill>
                <a:schemeClr val="bg1"/>
              </a:solidFill>
            </a:endParaRPr>
          </a:p>
        </p:txBody>
      </p:sp>
      <p:sp>
        <p:nvSpPr>
          <p:cNvPr id="6" name="TextBox 5"/>
          <p:cNvSpPr txBox="1"/>
          <p:nvPr/>
        </p:nvSpPr>
        <p:spPr>
          <a:xfrm>
            <a:off x="0" y="6426103"/>
            <a:ext cx="4983095" cy="369332"/>
          </a:xfrm>
          <a:prstGeom prst="rect">
            <a:avLst/>
          </a:prstGeom>
          <a:noFill/>
        </p:spPr>
        <p:txBody>
          <a:bodyPr wrap="none" rtlCol="0">
            <a:spAutoFit/>
          </a:bodyPr>
          <a:lstStyle/>
          <a:p>
            <a:r>
              <a:rPr lang="en-US" dirty="0" smtClean="0">
                <a:solidFill>
                  <a:schemeClr val="bg1"/>
                </a:solidFill>
              </a:rPr>
              <a:t>SOURCES: Ashford </a:t>
            </a:r>
            <a:r>
              <a:rPr lang="en-US" dirty="0">
                <a:solidFill>
                  <a:schemeClr val="bg1"/>
                </a:solidFill>
              </a:rPr>
              <a:t>et al. </a:t>
            </a:r>
            <a:r>
              <a:rPr lang="en-US" dirty="0" smtClean="0">
                <a:solidFill>
                  <a:schemeClr val="bg1"/>
                </a:solidFill>
              </a:rPr>
              <a:t>(2018); </a:t>
            </a:r>
            <a:r>
              <a:rPr lang="en-US" dirty="0">
                <a:solidFill>
                  <a:schemeClr val="bg1"/>
                </a:solidFill>
              </a:rPr>
              <a:t>Grant et al</a:t>
            </a:r>
            <a:r>
              <a:rPr lang="en-US" dirty="0" smtClean="0">
                <a:solidFill>
                  <a:schemeClr val="bg1"/>
                </a:solidFill>
              </a:rPr>
              <a:t>. (2016)</a:t>
            </a:r>
            <a:endParaRPr lang="en-US"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4309" y="6303062"/>
            <a:ext cx="2568385" cy="457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37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933" y="1699293"/>
            <a:ext cx="11941341" cy="4918075"/>
          </a:xfrm>
        </p:spPr>
        <p:txBody>
          <a:bodyPr>
            <a:noAutofit/>
          </a:bodyPr>
          <a:lstStyle/>
          <a:p>
            <a:pPr marL="457200" indent="-336550">
              <a:lnSpc>
                <a:spcPct val="100000"/>
              </a:lnSpc>
              <a:spcBef>
                <a:spcPts val="0"/>
              </a:spcBef>
              <a:spcAft>
                <a:spcPts val="1800"/>
              </a:spcAft>
              <a:buClr>
                <a:schemeClr val="tx1"/>
              </a:buClr>
              <a:buSzPct val="80000"/>
            </a:pPr>
            <a:r>
              <a:rPr lang="en-US" sz="4000" b="1" dirty="0">
                <a:solidFill>
                  <a:srgbClr val="0460B4"/>
                </a:solidFill>
              </a:rPr>
              <a:t>Stigma</a:t>
            </a:r>
            <a:r>
              <a:rPr lang="en-US" sz="4000" dirty="0"/>
              <a:t> is a complex phenomenon that involves various levels of identities, culture, values, power, and beliefs, and occurs across public, personal, and structural spheres </a:t>
            </a:r>
            <a:r>
              <a:rPr lang="en-US" sz="1800" b="1" dirty="0"/>
              <a:t>(Link &amp; Phelan, 2013; Bos, Pryor, Reeder, &amp; Stutterheim, 2013)</a:t>
            </a:r>
            <a:endParaRPr lang="en-US" sz="3600" b="1" dirty="0"/>
          </a:p>
          <a:p>
            <a:pPr marL="457200" indent="-336550">
              <a:lnSpc>
                <a:spcPct val="100000"/>
              </a:lnSpc>
              <a:spcBef>
                <a:spcPts val="0"/>
              </a:spcBef>
              <a:spcAft>
                <a:spcPts val="1200"/>
              </a:spcAft>
              <a:buClr>
                <a:schemeClr val="tx1"/>
              </a:buClr>
              <a:buSzPct val="80000"/>
            </a:pPr>
            <a:r>
              <a:rPr lang="en-US" sz="4000" b="1" dirty="0">
                <a:solidFill>
                  <a:srgbClr val="0460B4"/>
                </a:solidFill>
              </a:rPr>
              <a:t>Public stigma </a:t>
            </a:r>
            <a:r>
              <a:rPr lang="en-US" sz="4000" dirty="0"/>
              <a:t>and self-stigma are directly related to one another and have a negative effect on help-seeking behaviors</a:t>
            </a:r>
            <a:r>
              <a:rPr lang="en-US" sz="3600" dirty="0"/>
              <a:t> </a:t>
            </a:r>
            <a:r>
              <a:rPr lang="en-US" sz="1800" b="1" dirty="0"/>
              <a:t>(</a:t>
            </a:r>
            <a:r>
              <a:rPr lang="en-US" sz="1800" b="1" dirty="0" err="1"/>
              <a:t>Bathje</a:t>
            </a:r>
            <a:r>
              <a:rPr lang="en-US" sz="1800" b="1" dirty="0"/>
              <a:t> &amp;</a:t>
            </a:r>
            <a:r>
              <a:rPr lang="da-DK" sz="1800" b="1" dirty="0"/>
              <a:t>Pryor, 2011; Keyes et al., 2010; Vogel, Wade, &amp; Hackler, 2007)</a:t>
            </a:r>
            <a:endParaRPr lang="da-DK" sz="3600" b="1" dirty="0"/>
          </a:p>
        </p:txBody>
      </p:sp>
      <p:pic>
        <p:nvPicPr>
          <p:cNvPr id="4" name="Picture 3" descr="Stigma"/>
          <p:cNvPicPr>
            <a:picLocks noChangeAspect="1"/>
          </p:cNvPicPr>
          <p:nvPr/>
        </p:nvPicPr>
        <p:blipFill rotWithShape="1">
          <a:blip r:embed="rId3" cstate="print">
            <a:extLst>
              <a:ext uri="{28A0092B-C50C-407E-A947-70E740481C1C}">
                <a14:useLocalDpi xmlns:a14="http://schemas.microsoft.com/office/drawing/2010/main" val="0"/>
              </a:ext>
            </a:extLst>
          </a:blip>
          <a:srcRect l="8291" t="38421" r="10384" b="37927"/>
          <a:stretch/>
        </p:blipFill>
        <p:spPr>
          <a:xfrm>
            <a:off x="3001630" y="228600"/>
            <a:ext cx="6188740" cy="1199580"/>
          </a:xfrm>
          <a:prstGeom prst="rect">
            <a:avLst/>
          </a:prstGeom>
          <a:effectLst>
            <a:softEdge rad="63500"/>
          </a:effectLst>
        </p:spPr>
      </p:pic>
      <p:sp>
        <p:nvSpPr>
          <p:cNvPr id="5" name="TextBox 4"/>
          <p:cNvSpPr txBox="1"/>
          <p:nvPr/>
        </p:nvSpPr>
        <p:spPr>
          <a:xfrm>
            <a:off x="0" y="6488668"/>
            <a:ext cx="4174925" cy="369332"/>
          </a:xfrm>
          <a:prstGeom prst="rect">
            <a:avLst/>
          </a:prstGeom>
          <a:noFill/>
        </p:spPr>
        <p:txBody>
          <a:bodyPr wrap="none" rtlCol="0">
            <a:spAutoFit/>
          </a:bodyPr>
          <a:lstStyle/>
          <a:p>
            <a:r>
              <a:rPr lang="en-US" dirty="0" smtClean="0"/>
              <a:t>SOURCE: Ashford</a:t>
            </a:r>
            <a:r>
              <a:rPr lang="en-US" dirty="0"/>
              <a:t>, Curtis, &amp; </a:t>
            </a:r>
            <a:r>
              <a:rPr lang="en-US" dirty="0" smtClean="0"/>
              <a:t>Brown. (2018)</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4309" y="6303062"/>
            <a:ext cx="2568385" cy="457200"/>
          </a:xfrm>
          <a:prstGeom prst="rect">
            <a:avLst/>
          </a:prstGeom>
        </p:spPr>
      </p:pic>
    </p:spTree>
    <p:extLst>
      <p:ext uri="{BB962C8B-B14F-4D97-AF65-F5344CB8AC3E}">
        <p14:creationId xmlns:p14="http://schemas.microsoft.com/office/powerpoint/2010/main" val="242689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724"/>
            <a:ext cx="9144000" cy="688308"/>
          </a:xfrm>
        </p:spPr>
        <p:txBody>
          <a:bodyPr>
            <a:normAutofit/>
          </a:bodyPr>
          <a:lstStyle/>
          <a:p>
            <a:r>
              <a:rPr lang="en-US" sz="3600" b="1" dirty="0">
                <a:latin typeface="Arial Unicode MS" panose="020B0604020202020204" pitchFamily="34" charset="-128"/>
                <a:ea typeface="Arial Unicode MS" panose="020B0604020202020204" pitchFamily="34" charset="-128"/>
                <a:cs typeface="Arial Unicode MS" panose="020B0604020202020204" pitchFamily="34" charset="-128"/>
              </a:rPr>
              <a:t>Research on SUD Stigma</a:t>
            </a:r>
          </a:p>
        </p:txBody>
      </p:sp>
      <p:sp>
        <p:nvSpPr>
          <p:cNvPr id="3" name="Content Placeholder 2"/>
          <p:cNvSpPr>
            <a:spLocks noGrp="1"/>
          </p:cNvSpPr>
          <p:nvPr>
            <p:ph idx="1"/>
          </p:nvPr>
        </p:nvSpPr>
        <p:spPr>
          <a:xfrm>
            <a:off x="1" y="679685"/>
            <a:ext cx="12191999" cy="6178315"/>
          </a:xfrm>
        </p:spPr>
        <p:txBody>
          <a:bodyPr>
            <a:noAutofit/>
          </a:bodyPr>
          <a:lstStyle/>
          <a:p>
            <a:pPr>
              <a:lnSpc>
                <a:spcPct val="100000"/>
              </a:lnSpc>
              <a:spcBef>
                <a:spcPts val="0"/>
              </a:spcBef>
              <a:spcAft>
                <a:spcPts val="600"/>
              </a:spcAft>
              <a:buClr>
                <a:schemeClr val="tx1"/>
              </a:buClr>
              <a:buSzPct val="80000"/>
            </a:pPr>
            <a:r>
              <a:rPr lang="en-US" sz="3200" b="1" dirty="0">
                <a:solidFill>
                  <a:srgbClr val="0460B4"/>
                </a:solidFill>
              </a:rPr>
              <a:t>SUD</a:t>
            </a:r>
            <a:r>
              <a:rPr lang="en-US" dirty="0"/>
              <a:t> is among the most stigmatized conditions in the US and around the world </a:t>
            </a:r>
            <a:r>
              <a:rPr lang="en-US" sz="2400" dirty="0"/>
              <a:t>(McGinty et al., 2014)</a:t>
            </a:r>
          </a:p>
          <a:p>
            <a:pPr>
              <a:lnSpc>
                <a:spcPct val="100000"/>
              </a:lnSpc>
              <a:spcBef>
                <a:spcPts val="0"/>
              </a:spcBef>
              <a:spcAft>
                <a:spcPts val="600"/>
              </a:spcAft>
              <a:buClr>
                <a:schemeClr val="tx1"/>
              </a:buClr>
              <a:buSzPct val="80000"/>
            </a:pPr>
            <a:r>
              <a:rPr lang="en-US" sz="3200" b="1" dirty="0">
                <a:solidFill>
                  <a:srgbClr val="0460B4"/>
                </a:solidFill>
              </a:rPr>
              <a:t>P</a:t>
            </a:r>
            <a:r>
              <a:rPr lang="en-US" sz="3200" dirty="0"/>
              <a:t>eople</a:t>
            </a:r>
            <a:r>
              <a:rPr lang="en-US" dirty="0"/>
              <a:t> do not want to work with, be related to, or even see people with a SUD in public. Further, many believe people with a SUD can or should be denied housing, employment, social services, and health care </a:t>
            </a:r>
            <a:r>
              <a:rPr lang="en-US" sz="2400" dirty="0"/>
              <a:t>(</a:t>
            </a:r>
            <a:r>
              <a:rPr lang="en-US" sz="2400" dirty="0">
                <a:hlinkClick r:id="rId3"/>
              </a:rPr>
              <a:t>https://www.ncbi.nlm.nih.gov/books/NBK384923/</a:t>
            </a:r>
            <a:r>
              <a:rPr lang="en-US" sz="2400" dirty="0"/>
              <a:t>)</a:t>
            </a:r>
          </a:p>
          <a:p>
            <a:pPr>
              <a:lnSpc>
                <a:spcPct val="100000"/>
              </a:lnSpc>
              <a:spcBef>
                <a:spcPts val="0"/>
              </a:spcBef>
              <a:spcAft>
                <a:spcPts val="600"/>
              </a:spcAft>
              <a:buClr>
                <a:schemeClr val="tx1"/>
              </a:buClr>
              <a:buSzPct val="80000"/>
            </a:pPr>
            <a:r>
              <a:rPr lang="en-US" sz="3200" b="1" dirty="0">
                <a:solidFill>
                  <a:srgbClr val="0460B4"/>
                </a:solidFill>
              </a:rPr>
              <a:t>H</a:t>
            </a:r>
            <a:r>
              <a:rPr lang="en-US" sz="3200" dirty="0"/>
              <a:t>ealth</a:t>
            </a:r>
            <a:r>
              <a:rPr lang="en-US" dirty="0"/>
              <a:t> care providers treat patients who have SUDs differently </a:t>
            </a:r>
            <a:r>
              <a:rPr lang="en-US" sz="2400" dirty="0"/>
              <a:t>(Kelly et al., 2010; 2015)</a:t>
            </a:r>
            <a:endParaRPr lang="en-US" dirty="0"/>
          </a:p>
          <a:p>
            <a:pPr>
              <a:lnSpc>
                <a:spcPct val="100000"/>
              </a:lnSpc>
              <a:spcBef>
                <a:spcPts val="0"/>
              </a:spcBef>
              <a:buClr>
                <a:schemeClr val="tx1"/>
              </a:buClr>
              <a:buSzPct val="80000"/>
            </a:pPr>
            <a:r>
              <a:rPr lang="en-US" sz="3200" b="1" dirty="0">
                <a:solidFill>
                  <a:srgbClr val="0460B4"/>
                </a:solidFill>
              </a:rPr>
              <a:t>C</a:t>
            </a:r>
            <a:r>
              <a:rPr lang="en-US" sz="3200" dirty="0"/>
              <a:t>linicians</a:t>
            </a:r>
            <a:r>
              <a:rPr lang="en-US" dirty="0"/>
              <a:t> have lower expectations for health outcomes for patients with SUDs; this in turn can affect whether the provider believes the patient is deserving of treatment. Some health care providers, falsely believing that SUDs are within a person’s control, cite feelings of frustration and resentment when treating patients with SUDs </a:t>
            </a:r>
            <a:r>
              <a:rPr lang="en-US" sz="2400" dirty="0"/>
              <a:t>(</a:t>
            </a:r>
            <a:r>
              <a:rPr lang="en-US" sz="2400" dirty="0" err="1"/>
              <a:t>VanBoekel</a:t>
            </a:r>
            <a:r>
              <a:rPr lang="en-US" sz="2400" dirty="0"/>
              <a:t> et al., 2013</a:t>
            </a:r>
            <a:r>
              <a:rPr lang="en-US" sz="2400" dirty="0" smtClean="0"/>
              <a:t>)</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6575" y="6280484"/>
            <a:ext cx="2568385" cy="457200"/>
          </a:xfrm>
          <a:prstGeom prst="rect">
            <a:avLst/>
          </a:prstGeom>
        </p:spPr>
      </p:pic>
    </p:spTree>
    <p:extLst>
      <p:ext uri="{BB962C8B-B14F-4D97-AF65-F5344CB8AC3E}">
        <p14:creationId xmlns:p14="http://schemas.microsoft.com/office/powerpoint/2010/main" val="4079535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724"/>
            <a:ext cx="9144000" cy="688308"/>
          </a:xfrm>
        </p:spPr>
        <p:txBody>
          <a:bodyPr>
            <a:normAutofit/>
          </a:bodyPr>
          <a:lstStyle/>
          <a:p>
            <a:r>
              <a:rPr lang="en-US" sz="3600" b="1" dirty="0">
                <a:latin typeface="Arial Unicode MS" panose="020B0604020202020204" pitchFamily="34" charset="-128"/>
                <a:ea typeface="Arial Unicode MS" panose="020B0604020202020204" pitchFamily="34" charset="-128"/>
                <a:cs typeface="Arial Unicode MS" panose="020B0604020202020204" pitchFamily="34" charset="-128"/>
              </a:rPr>
              <a:t>Research on SUD </a:t>
            </a:r>
            <a:r>
              <a:rPr lang="en-US"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Stigma, continued</a:t>
            </a:r>
            <a:endParaRPr lang="en-US" sz="3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160421" y="900741"/>
            <a:ext cx="12031579" cy="5957259"/>
          </a:xfrm>
        </p:spPr>
        <p:txBody>
          <a:bodyPr>
            <a:normAutofit/>
          </a:bodyPr>
          <a:lstStyle/>
          <a:p>
            <a:pPr>
              <a:lnSpc>
                <a:spcPct val="100000"/>
              </a:lnSpc>
              <a:spcBef>
                <a:spcPts val="0"/>
              </a:spcBef>
              <a:spcAft>
                <a:spcPts val="1200"/>
              </a:spcAft>
              <a:buClr>
                <a:schemeClr val="tx1"/>
              </a:buClr>
              <a:buSzPct val="80000"/>
            </a:pPr>
            <a:r>
              <a:rPr lang="en-US" sz="3200" b="1" dirty="0" smtClean="0">
                <a:solidFill>
                  <a:srgbClr val="0460B4"/>
                </a:solidFill>
              </a:rPr>
              <a:t>P</a:t>
            </a:r>
            <a:r>
              <a:rPr lang="en-US" dirty="0" smtClean="0"/>
              <a:t>eople </a:t>
            </a:r>
            <a:r>
              <a:rPr lang="en-US" dirty="0"/>
              <a:t>with SUD who expect or experience stigma have poorer outcomes </a:t>
            </a:r>
            <a:r>
              <a:rPr lang="en-US" sz="2400" dirty="0"/>
              <a:t>(Brenner et al., 2010; Keyes et al., 2010)</a:t>
            </a:r>
          </a:p>
          <a:p>
            <a:pPr>
              <a:lnSpc>
                <a:spcPct val="100000"/>
              </a:lnSpc>
              <a:spcBef>
                <a:spcPts val="0"/>
              </a:spcBef>
              <a:spcAft>
                <a:spcPts val="1200"/>
              </a:spcAft>
              <a:buClr>
                <a:schemeClr val="tx1"/>
              </a:buClr>
              <a:buSzPct val="80000"/>
            </a:pPr>
            <a:r>
              <a:rPr lang="en-US" sz="3200" b="1" dirty="0">
                <a:solidFill>
                  <a:srgbClr val="0460B4"/>
                </a:solidFill>
              </a:rPr>
              <a:t>P</a:t>
            </a:r>
            <a:r>
              <a:rPr lang="en-US" dirty="0"/>
              <a:t>eople who experience stigma are less likely to seek out treatment services and access those services. When they do, those who experience stigma are more likely to drop out of care earlier. Both of these factors compound and lead to worse outcomes overall</a:t>
            </a:r>
          </a:p>
          <a:p>
            <a:pPr>
              <a:lnSpc>
                <a:spcPct val="100000"/>
              </a:lnSpc>
              <a:spcBef>
                <a:spcPts val="0"/>
              </a:spcBef>
              <a:spcAft>
                <a:spcPts val="1200"/>
              </a:spcAft>
              <a:buClr>
                <a:schemeClr val="tx1"/>
              </a:buClr>
              <a:buSzPct val="80000"/>
            </a:pPr>
            <a:r>
              <a:rPr lang="en-US" sz="3200" b="1" dirty="0">
                <a:solidFill>
                  <a:srgbClr val="0460B4"/>
                </a:solidFill>
              </a:rPr>
              <a:t>SUD</a:t>
            </a:r>
            <a:r>
              <a:rPr lang="en-US" b="1" dirty="0"/>
              <a:t> </a:t>
            </a:r>
            <a:r>
              <a:rPr lang="en-US" dirty="0"/>
              <a:t>goes largely untreated in North America, with only about 1/3 of individuals ever seeking assistance, including from mutual-aid groups, over a lifetime and that low treatment numbers may indicate “persistent barriers related to stigma” </a:t>
            </a:r>
            <a:r>
              <a:rPr lang="en-US" sz="2400" dirty="0"/>
              <a:t>(Grant et al., 2016; Ashford, Brown, &amp; Curtis, 2018)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6575" y="6280484"/>
            <a:ext cx="2568385" cy="457200"/>
          </a:xfrm>
          <a:prstGeom prst="rect">
            <a:avLst/>
          </a:prstGeom>
        </p:spPr>
      </p:pic>
    </p:spTree>
    <p:extLst>
      <p:ext uri="{BB962C8B-B14F-4D97-AF65-F5344CB8AC3E}">
        <p14:creationId xmlns:p14="http://schemas.microsoft.com/office/powerpoint/2010/main" val="117355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443624"/>
            <a:ext cx="5598694" cy="3657600"/>
          </a:xfrm>
        </p:spPr>
        <p:txBody>
          <a:bodyPr>
            <a:normAutofit/>
          </a:bodyPr>
          <a:lstStyle/>
          <a:p>
            <a:pPr algn="ctr">
              <a:lnSpc>
                <a:spcPct val="100000"/>
              </a:lnSpc>
            </a:pPr>
            <a:r>
              <a:rPr lang="en-US" sz="3600" b="1" dirty="0">
                <a:solidFill>
                  <a:srgbClr val="00223E"/>
                </a:solidFill>
                <a:latin typeface="Calibri  "/>
                <a:ea typeface="Arial Unicode MS" panose="020B0604020202020204" pitchFamily="34" charset="-128"/>
                <a:cs typeface="Arial Unicode MS" panose="020B0604020202020204" pitchFamily="34" charset="-128"/>
              </a:rPr>
              <a:t>‘They have to hit bottom before they are ready for help/treatment’</a:t>
            </a:r>
          </a:p>
        </p:txBody>
      </p:sp>
      <p:pic>
        <p:nvPicPr>
          <p:cNvPr id="3" name="Picture 2" descr="2 figures looking at a 3rd figure standing at the bottom of a crevi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67" y="123806"/>
            <a:ext cx="4752638" cy="6636456"/>
          </a:xfrm>
          <a:prstGeom prst="rect">
            <a:avLst/>
          </a:prstGeom>
        </p:spPr>
      </p:pic>
      <p:sp>
        <p:nvSpPr>
          <p:cNvPr id="5" name="TextBox 4"/>
          <p:cNvSpPr txBox="1"/>
          <p:nvPr/>
        </p:nvSpPr>
        <p:spPr>
          <a:xfrm>
            <a:off x="7640731" y="3689373"/>
            <a:ext cx="2228495" cy="1569660"/>
          </a:xfrm>
          <a:prstGeom prst="rect">
            <a:avLst/>
          </a:prstGeom>
          <a:noFill/>
        </p:spPr>
        <p:txBody>
          <a:bodyPr wrap="none" rtlCol="0">
            <a:spAutoFit/>
          </a:bodyPr>
          <a:lstStyle/>
          <a:p>
            <a:pPr fontAlgn="base">
              <a:spcBef>
                <a:spcPct val="0"/>
              </a:spcBef>
              <a:spcAft>
                <a:spcPct val="0"/>
              </a:spcAft>
            </a:pPr>
            <a:r>
              <a:rPr lang="en-US" sz="9600" b="1" dirty="0">
                <a:solidFill>
                  <a:prstClr val="black"/>
                </a:solidFill>
                <a:cs typeface="Arial" charset="0"/>
              </a:rPr>
              <a:t>NO!</a:t>
            </a:r>
          </a:p>
        </p:txBody>
      </p:sp>
      <p:sp>
        <p:nvSpPr>
          <p:cNvPr id="4" name="Rectangle 3"/>
          <p:cNvSpPr/>
          <p:nvPr/>
        </p:nvSpPr>
        <p:spPr>
          <a:xfrm>
            <a:off x="5317957" y="5874976"/>
            <a:ext cx="6874042" cy="312650"/>
          </a:xfrm>
          <a:prstGeom prst="rect">
            <a:avLst/>
          </a:prstGeom>
        </p:spPr>
        <p:txBody>
          <a:bodyPr wrap="square">
            <a:spAutoFit/>
          </a:bodyPr>
          <a:lstStyle/>
          <a:p>
            <a:pPr fontAlgn="base">
              <a:lnSpc>
                <a:spcPct val="107000"/>
              </a:lnSpc>
              <a:spcAft>
                <a:spcPts val="800"/>
              </a:spcAft>
            </a:pPr>
            <a:r>
              <a:rPr lang="en-US" sz="1400" b="1" dirty="0">
                <a:solidFill>
                  <a:srgbClr val="000000"/>
                </a:solidFill>
                <a:ea typeface="Calibri" panose="020F0502020204030204" pitchFamily="34" charset="0"/>
                <a:cs typeface="Times New Roman" panose="02020603050405020304" pitchFamily="18" charset="0"/>
                <a:hlinkClick r:id="rId4"/>
              </a:rPr>
              <a:t>https://www.drugabuse.gov/about-nida/noras-blog/2015/06/addiction-disease-free-will</a:t>
            </a:r>
            <a:r>
              <a:rPr lang="en-US" sz="1400" b="1" dirty="0">
                <a:solidFill>
                  <a:srgbClr val="000000"/>
                </a:solidFill>
                <a:ea typeface="Calibri" panose="020F0502020204030204" pitchFamily="34" charset="0"/>
                <a:cs typeface="Times New Roman" panose="02020603050405020304" pitchFamily="18" charset="0"/>
              </a:rPr>
              <a:t> </a:t>
            </a:r>
            <a:endParaRPr lang="en-US" sz="1400" b="1" dirty="0">
              <a:solidFill>
                <a:prstClr val="black"/>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4309" y="6303062"/>
            <a:ext cx="2568385" cy="457200"/>
          </a:xfrm>
          <a:prstGeom prst="rect">
            <a:avLst/>
          </a:prstGeom>
        </p:spPr>
      </p:pic>
    </p:spTree>
    <p:extLst>
      <p:ext uri="{BB962C8B-B14F-4D97-AF65-F5344CB8AC3E}">
        <p14:creationId xmlns:p14="http://schemas.microsoft.com/office/powerpoint/2010/main" val="722441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drawing of 6 dirty pigs and 1 clean pig saying I've been clean for six months now"/>
          <p:cNvPicPr>
            <a:picLocks noChangeAspect="1"/>
          </p:cNvPicPr>
          <p:nvPr/>
        </p:nvPicPr>
        <p:blipFill rotWithShape="1">
          <a:blip r:embed="rId3" cstate="print">
            <a:extLst>
              <a:ext uri="{28A0092B-C50C-407E-A947-70E740481C1C}">
                <a14:useLocalDpi xmlns:a14="http://schemas.microsoft.com/office/drawing/2010/main" val="0"/>
              </a:ext>
            </a:extLst>
          </a:blip>
          <a:srcRect t="7368"/>
          <a:stretch/>
        </p:blipFill>
        <p:spPr>
          <a:xfrm>
            <a:off x="4740442" y="128129"/>
            <a:ext cx="6873480" cy="6601741"/>
          </a:xfrm>
          <a:prstGeom prst="rect">
            <a:avLst/>
          </a:prstGeom>
        </p:spPr>
      </p:pic>
      <p:sp>
        <p:nvSpPr>
          <p:cNvPr id="2" name="TextBox 1"/>
          <p:cNvSpPr txBox="1"/>
          <p:nvPr/>
        </p:nvSpPr>
        <p:spPr>
          <a:xfrm>
            <a:off x="429126" y="1108392"/>
            <a:ext cx="4130842" cy="1015663"/>
          </a:xfrm>
          <a:prstGeom prst="rect">
            <a:avLst/>
          </a:prstGeom>
          <a:noFill/>
        </p:spPr>
        <p:txBody>
          <a:bodyPr wrap="square" rtlCol="0">
            <a:spAutoFit/>
          </a:bodyPr>
          <a:lstStyle/>
          <a:p>
            <a:pPr algn="ctr"/>
            <a:r>
              <a:rPr lang="en-US" sz="6000" b="1" dirty="0">
                <a:solidFill>
                  <a:srgbClr val="0460B4"/>
                </a:solidFill>
              </a:rPr>
              <a:t>LANGUAGE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43" y="6272670"/>
            <a:ext cx="2568385" cy="457200"/>
          </a:xfrm>
          <a:prstGeom prst="rect">
            <a:avLst/>
          </a:prstGeom>
        </p:spPr>
      </p:pic>
    </p:spTree>
    <p:extLst>
      <p:ext uri="{BB962C8B-B14F-4D97-AF65-F5344CB8AC3E}">
        <p14:creationId xmlns:p14="http://schemas.microsoft.com/office/powerpoint/2010/main" val="43176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use of affirming language inspires hope and advances recovery. Language matters. Words have power. People first. The ATTC Network uses affirming language to promote the promises of recovery by advancing evidence-based and culturally informed practices."/>
          <p:cNvPicPr>
            <a:picLocks noChangeAspect="1"/>
          </p:cNvPicPr>
          <p:nvPr/>
        </p:nvPicPr>
        <p:blipFill rotWithShape="1">
          <a:blip r:embed="rId3"/>
          <a:srcRect l="46724" t="21997" r="35369" b="25209"/>
          <a:stretch/>
        </p:blipFill>
        <p:spPr>
          <a:xfrm>
            <a:off x="1237295" y="85725"/>
            <a:ext cx="9717409" cy="5943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3742" y="6162675"/>
            <a:ext cx="3664513" cy="573058"/>
          </a:xfrm>
          <a:prstGeom prst="rect">
            <a:avLst/>
          </a:prstGeom>
        </p:spPr>
      </p:pic>
    </p:spTree>
    <p:extLst>
      <p:ext uri="{BB962C8B-B14F-4D97-AF65-F5344CB8AC3E}">
        <p14:creationId xmlns:p14="http://schemas.microsoft.com/office/powerpoint/2010/main" val="180591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Content Placeholder 4" descr="Woman with arms crossed and scowli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243" t="7452" r="21585"/>
          <a:stretch/>
        </p:blipFill>
        <p:spPr>
          <a:xfrm>
            <a:off x="114210" y="2172167"/>
            <a:ext cx="3374003" cy="4685833"/>
          </a:xfrm>
        </p:spPr>
      </p:pic>
      <p:sp>
        <p:nvSpPr>
          <p:cNvPr id="49155" name="Rectangle 2"/>
          <p:cNvSpPr>
            <a:spLocks noGrp="1" noChangeArrowheads="1"/>
          </p:cNvSpPr>
          <p:nvPr>
            <p:ph type="title"/>
          </p:nvPr>
        </p:nvSpPr>
        <p:spPr>
          <a:xfrm>
            <a:off x="1200150" y="36513"/>
            <a:ext cx="9791700" cy="1444989"/>
          </a:xfrm>
          <a:noFill/>
        </p:spPr>
        <p:txBody>
          <a:bodyPr vert="horz" wrap="square" lIns="92075" tIns="46038" rIns="92075" bIns="46038" numCol="1" anchor="ctr" anchorCtr="0" compatLnSpc="1">
            <a:prstTxWarp prst="textNoShape">
              <a:avLst/>
            </a:prstTxWarp>
          </a:bodyPr>
          <a:lstStyle/>
          <a:p>
            <a:pPr eaLnBrk="1" hangingPunct="1"/>
            <a:r>
              <a:rPr lang="en-US" altLang="en-US" sz="4000" dirty="0">
                <a:solidFill>
                  <a:srgbClr val="0460B4"/>
                </a:solidFill>
              </a:rPr>
              <a:t>Negative Language Promotes Negative Attitudes Towards Individuals with SUDs </a:t>
            </a:r>
            <a:endParaRPr lang="en-US" altLang="en-US" dirty="0">
              <a:solidFill>
                <a:schemeClr val="tx1"/>
              </a:solidFill>
            </a:endParaRPr>
          </a:p>
        </p:txBody>
      </p:sp>
      <p:sp>
        <p:nvSpPr>
          <p:cNvPr id="6" name="Rounded Rectangular Callout 5" descr="Thought bubble - addicts, junkies, alcholics"/>
          <p:cNvSpPr/>
          <p:nvPr/>
        </p:nvSpPr>
        <p:spPr>
          <a:xfrm>
            <a:off x="3326074" y="1581312"/>
            <a:ext cx="2503012" cy="1373187"/>
          </a:xfrm>
          <a:prstGeom prst="wedgeRoundRectCallout">
            <a:avLst>
              <a:gd name="adj1" fmla="val -61966"/>
              <a:gd name="adj2" fmla="val 76552"/>
              <a:gd name="adj3" fmla="val 16667"/>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latin typeface="Candara" pitchFamily="34" charset="0"/>
              </a:rPr>
              <a:t>ADDICTS, JUNKIES, ALCOHOLICS</a:t>
            </a:r>
          </a:p>
        </p:txBody>
      </p:sp>
      <p:grpSp>
        <p:nvGrpSpPr>
          <p:cNvPr id="8" name="Group 7" descr="finger pointing to phrase Personal Experience as Professional Judgment">
            <a:extLst>
              <a:ext uri="{FF2B5EF4-FFF2-40B4-BE49-F238E27FC236}">
                <a16:creationId xmlns:a16="http://schemas.microsoft.com/office/drawing/2014/main" id="{7CAEAFD4-CCAA-41B4-B8E9-A6D1F5F46BE6}"/>
              </a:ext>
            </a:extLst>
          </p:cNvPr>
          <p:cNvGrpSpPr/>
          <p:nvPr/>
        </p:nvGrpSpPr>
        <p:grpSpPr>
          <a:xfrm>
            <a:off x="4577580" y="3788217"/>
            <a:ext cx="7307010" cy="2394181"/>
            <a:chOff x="4715603" y="4124323"/>
            <a:chExt cx="7307010" cy="2394181"/>
          </a:xfrm>
        </p:grpSpPr>
        <p:sp>
          <p:nvSpPr>
            <p:cNvPr id="7" name="Rectangle 6">
              <a:extLst>
                <a:ext uri="{FF2B5EF4-FFF2-40B4-BE49-F238E27FC236}">
                  <a16:creationId xmlns:a16="http://schemas.microsoft.com/office/drawing/2014/main" id="{B7807FD3-5D27-47F4-AFB4-8A550F29A8F5}"/>
                </a:ext>
              </a:extLst>
            </p:cNvPr>
            <p:cNvSpPr/>
            <p:nvPr/>
          </p:nvSpPr>
          <p:spPr>
            <a:xfrm>
              <a:off x="4715603" y="4124323"/>
              <a:ext cx="7307010" cy="2394181"/>
            </a:xfrm>
            <a:prstGeom prst="rect">
              <a:avLst/>
            </a:prstGeom>
            <a:solidFill>
              <a:srgbClr val="F9F9F9"/>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845362" y="4224133"/>
              <a:ext cx="2853042" cy="2194560"/>
            </a:xfrm>
            <a:prstGeom prst="rect">
              <a:avLst/>
            </a:prstGeom>
          </p:spPr>
        </p:pic>
        <p:sp>
          <p:nvSpPr>
            <p:cNvPr id="3" name="TextBox 2"/>
            <p:cNvSpPr txBox="1"/>
            <p:nvPr/>
          </p:nvSpPr>
          <p:spPr>
            <a:xfrm>
              <a:off x="6860230" y="4497246"/>
              <a:ext cx="910827" cy="707886"/>
            </a:xfrm>
            <a:prstGeom prst="rect">
              <a:avLst/>
            </a:prstGeom>
            <a:noFill/>
          </p:spPr>
          <p:txBody>
            <a:bodyPr wrap="none" rtlCol="0">
              <a:spAutoFit/>
            </a:bodyPr>
            <a:lstStyle/>
            <a:p>
              <a:r>
                <a:rPr lang="en-US" sz="4000" dirty="0">
                  <a:latin typeface="Forte" panose="03060902040502070203" pitchFamily="66" charset="0"/>
                </a:rPr>
                <a:t>out</a:t>
              </a:r>
              <a:endParaRPr lang="en-US" sz="3600" dirty="0">
                <a:latin typeface="Forte" panose="03060902040502070203" pitchFamily="66" charset="0"/>
              </a:endParaRPr>
            </a:p>
          </p:txBody>
        </p:sp>
        <p:sp>
          <p:nvSpPr>
            <p:cNvPr id="4" name="TextBox 3"/>
            <p:cNvSpPr txBox="1"/>
            <p:nvPr/>
          </p:nvSpPr>
          <p:spPr>
            <a:xfrm>
              <a:off x="7828163" y="4942481"/>
              <a:ext cx="4181565" cy="1077218"/>
            </a:xfrm>
            <a:prstGeom prst="rect">
              <a:avLst/>
            </a:prstGeom>
            <a:noFill/>
          </p:spPr>
          <p:txBody>
            <a:bodyPr wrap="square" rtlCol="0">
              <a:spAutoFit/>
            </a:bodyPr>
            <a:lstStyle/>
            <a:p>
              <a:pPr algn="ctr"/>
              <a:r>
                <a:rPr lang="en-US" sz="3200" b="1" dirty="0">
                  <a:solidFill>
                    <a:schemeClr val="tx1">
                      <a:lumMod val="85000"/>
                      <a:lumOff val="15000"/>
                    </a:schemeClr>
                  </a:solidFill>
                </a:rPr>
                <a:t>Personal Experience as Professional Judgment</a:t>
              </a:r>
            </a:p>
          </p:txBody>
        </p:sp>
      </p:grpSp>
      <p:sp>
        <p:nvSpPr>
          <p:cNvPr id="5" name="Rectangle 4"/>
          <p:cNvSpPr/>
          <p:nvPr/>
        </p:nvSpPr>
        <p:spPr>
          <a:xfrm>
            <a:off x="4291265" y="6369941"/>
            <a:ext cx="2783991" cy="369332"/>
          </a:xfrm>
          <a:prstGeom prst="rect">
            <a:avLst/>
          </a:prstGeom>
        </p:spPr>
        <p:txBody>
          <a:bodyPr wrap="square">
            <a:spAutoFit/>
          </a:bodyPr>
          <a:lstStyle/>
          <a:p>
            <a:pPr algn="ctr"/>
            <a:r>
              <a:rPr lang="en-US" dirty="0" smtClean="0"/>
              <a:t>SOURCE: Jensen. (1992)</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2694" y="6331978"/>
            <a:ext cx="2568385" cy="457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2012.Presenta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Default Design">
  <a:themeElements>
    <a:clrScheme name="Default Design 13">
      <a:dk1>
        <a:srgbClr val="B2B2B2"/>
      </a:dk1>
      <a:lt1>
        <a:srgbClr val="FFFFFF"/>
      </a:lt1>
      <a:dk2>
        <a:srgbClr val="000000"/>
      </a:dk2>
      <a:lt2>
        <a:srgbClr val="0066FF"/>
      </a:lt2>
      <a:accent1>
        <a:srgbClr val="66FF33"/>
      </a:accent1>
      <a:accent2>
        <a:srgbClr val="3399FF"/>
      </a:accent2>
      <a:accent3>
        <a:srgbClr val="AAAAAA"/>
      </a:accent3>
      <a:accent4>
        <a:srgbClr val="DADADA"/>
      </a:accent4>
      <a:accent5>
        <a:srgbClr val="B8FFAD"/>
      </a:accent5>
      <a:accent6>
        <a:srgbClr val="2D8AE7"/>
      </a:accent6>
      <a:hlink>
        <a:srgbClr val="99FF66"/>
      </a:hlink>
      <a:folHlink>
        <a:srgbClr val="B2B2B2"/>
      </a:folHlink>
    </a:clrScheme>
    <a:fontScheme name="Default Design">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FFFFFF"/>
        </a:lt1>
        <a:dk2>
          <a:srgbClr val="000000"/>
        </a:dk2>
        <a:lt2>
          <a:srgbClr val="0066FF"/>
        </a:lt2>
        <a:accent1>
          <a:srgbClr val="66FF33"/>
        </a:accent1>
        <a:accent2>
          <a:srgbClr val="3399FF"/>
        </a:accent2>
        <a:accent3>
          <a:srgbClr val="AAAAAA"/>
        </a:accent3>
        <a:accent4>
          <a:srgbClr val="DADADA"/>
        </a:accent4>
        <a:accent5>
          <a:srgbClr val="B8FFAD"/>
        </a:accent5>
        <a:accent6>
          <a:srgbClr val="2D8AE7"/>
        </a:accent6>
        <a:hlink>
          <a:srgbClr val="99FF66"/>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4068</Words>
  <Application>Microsoft Office PowerPoint</Application>
  <PresentationFormat>Widescreen</PresentationFormat>
  <Paragraphs>220</Paragraphs>
  <Slides>14</Slides>
  <Notes>14</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14</vt:i4>
      </vt:variant>
    </vt:vector>
  </HeadingPairs>
  <TitlesOfParts>
    <vt:vector size="33" baseType="lpstr">
      <vt:lpstr>Arial</vt:lpstr>
      <vt:lpstr>Arial Unicode MS</vt:lpstr>
      <vt:lpstr>Calibri</vt:lpstr>
      <vt:lpstr>Calibri  </vt:lpstr>
      <vt:lpstr>Calibri Light</vt:lpstr>
      <vt:lpstr>Candara</vt:lpstr>
      <vt:lpstr>Forte</vt:lpstr>
      <vt:lpstr>Times New Roman</vt:lpstr>
      <vt:lpstr>Wingdings 2</vt:lpstr>
      <vt:lpstr>Office Theme</vt:lpstr>
      <vt:lpstr>2_Office Theme</vt:lpstr>
      <vt:lpstr>3_Office Theme</vt:lpstr>
      <vt:lpstr>4_Office Theme</vt:lpstr>
      <vt:lpstr>5_Office Theme</vt:lpstr>
      <vt:lpstr>6_Office Theme</vt:lpstr>
      <vt:lpstr>2_Default Design</vt:lpstr>
      <vt:lpstr>7_Office Theme</vt:lpstr>
      <vt:lpstr>8_Office Theme</vt:lpstr>
      <vt:lpstr>2_2012.Presentation.Master</vt:lpstr>
      <vt:lpstr>Part 4: Stigma and Substance Use Disorders (SUDs)</vt:lpstr>
      <vt:lpstr>PowerPoint Presentation</vt:lpstr>
      <vt:lpstr>PowerPoint Presentation</vt:lpstr>
      <vt:lpstr>Research on SUD Stigma</vt:lpstr>
      <vt:lpstr>Research on SUD Stigma, continued</vt:lpstr>
      <vt:lpstr>‘They have to hit bottom before they are ready for help/treatment’</vt:lpstr>
      <vt:lpstr>PowerPoint Presentation</vt:lpstr>
      <vt:lpstr>PowerPoint Presentation</vt:lpstr>
      <vt:lpstr>Negative Language Promotes Negative Attitudes Towards Individuals with SUDs </vt:lpstr>
      <vt:lpstr>PowerPoint Presentation</vt:lpstr>
      <vt:lpstr>5 Suggestions for Checking Your Language</vt:lpstr>
      <vt:lpstr>Suggested Language</vt:lpstr>
      <vt:lpstr>PowerPoint Presentation</vt:lpstr>
      <vt:lpstr>Protest any labels that turn people into things.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Stigma and Opioid Use Disorders</dc:title>
  <dc:creator>Nancy A Roget</dc:creator>
  <cp:lastModifiedBy>Beth A Rutkowski</cp:lastModifiedBy>
  <cp:revision>91</cp:revision>
  <dcterms:created xsi:type="dcterms:W3CDTF">2018-12-10T22:09:33Z</dcterms:created>
  <dcterms:modified xsi:type="dcterms:W3CDTF">2019-05-13T13:47:35Z</dcterms:modified>
</cp:coreProperties>
</file>