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87" r:id="rId2"/>
    <p:sldId id="295" r:id="rId3"/>
    <p:sldId id="307" r:id="rId4"/>
    <p:sldId id="343" r:id="rId5"/>
    <p:sldId id="299" r:id="rId6"/>
    <p:sldId id="302" r:id="rId7"/>
    <p:sldId id="303" r:id="rId8"/>
    <p:sldId id="356" r:id="rId9"/>
    <p:sldId id="335" r:id="rId10"/>
    <p:sldId id="336" r:id="rId11"/>
    <p:sldId id="337" r:id="rId12"/>
    <p:sldId id="340" r:id="rId13"/>
    <p:sldId id="339" r:id="rId14"/>
    <p:sldId id="344" r:id="rId15"/>
    <p:sldId id="345" r:id="rId16"/>
    <p:sldId id="346" r:id="rId17"/>
    <p:sldId id="304" r:id="rId18"/>
    <p:sldId id="347" r:id="rId19"/>
    <p:sldId id="348" r:id="rId20"/>
    <p:sldId id="350" r:id="rId21"/>
    <p:sldId id="351" r:id="rId22"/>
    <p:sldId id="352" r:id="rId23"/>
    <p:sldId id="353" r:id="rId24"/>
    <p:sldId id="327" r:id="rId25"/>
    <p:sldId id="314" r:id="rId26"/>
    <p:sldId id="322" r:id="rId27"/>
    <p:sldId id="338" r:id="rId28"/>
    <p:sldId id="325" r:id="rId29"/>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7B775A-B0D1-10E4-2422-E1868A4E7547}" name="Gilbert, Marylou" initials="GM" userId="S::MarylouGilbert@mednet.ucla.edu::2a3cd20f-e7ff-4915-8f52-b36a8ff305f4" providerId="AD"/>
  <p188:author id="{DF4F74A1-CF72-006C-434E-3C69FD4001AF}" name="Tsoi, Sze Yi Celine" initials="ST" userId="S::SzeYiCelineTsoi@mednet.ucla.edu::afa4c109-7e55-4454-be85-2e064cd195be" providerId="AD"/>
  <p188:author id="{A5A3D3F4-7462-1BB2-0875-BFE7B555C186}" name="Marylou Gilbert" initials="MG" userId="S::marylou@rand.org::7c8cc47d-d445-4b7e-b7c9-87586045a7f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ia E. Vazquez" initials="MEV" lastIdx="2" clrIdx="0">
    <p:extLst>
      <p:ext uri="{19B8F6BF-5375-455C-9EA6-DF929625EA0E}">
        <p15:presenceInfo xmlns:p15="http://schemas.microsoft.com/office/powerpoint/2012/main" userId="S-1-5-21-2582073952-398779973-3559944249-155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74629" autoAdjust="0"/>
  </p:normalViewPr>
  <p:slideViewPr>
    <p:cSldViewPr snapToGrid="0">
      <p:cViewPr varScale="1">
        <p:scale>
          <a:sx n="50" d="100"/>
          <a:sy n="50" d="100"/>
        </p:scale>
        <p:origin x="1284" y="2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82742" cy="4667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513" y="0"/>
            <a:ext cx="2982742" cy="466726"/>
          </a:xfrm>
          <a:prstGeom prst="rect">
            <a:avLst/>
          </a:prstGeom>
        </p:spPr>
        <p:txBody>
          <a:bodyPr vert="horz" lIns="91440" tIns="45720" rIns="91440" bIns="45720" rtlCol="0"/>
          <a:lstStyle>
            <a:lvl1pPr algn="r">
              <a:defRPr sz="1200"/>
            </a:lvl1pPr>
          </a:lstStyle>
          <a:p>
            <a:fld id="{CE421397-262D-4764-84C7-E409BBBEF0E3}" type="datetimeFigureOut">
              <a:rPr lang="en-US" smtClean="0"/>
              <a:t>8/17/2023</a:t>
            </a:fld>
            <a:endParaRPr lang="en-US"/>
          </a:p>
        </p:txBody>
      </p:sp>
      <p:sp>
        <p:nvSpPr>
          <p:cNvPr id="4" name="Footer Placeholder 3"/>
          <p:cNvSpPr>
            <a:spLocks noGrp="1"/>
          </p:cNvSpPr>
          <p:nvPr>
            <p:ph type="ftr" sz="quarter" idx="2"/>
          </p:nvPr>
        </p:nvSpPr>
        <p:spPr>
          <a:xfrm>
            <a:off x="2" y="8829676"/>
            <a:ext cx="2982742"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513" y="8829676"/>
            <a:ext cx="2982742" cy="466726"/>
          </a:xfrm>
          <a:prstGeom prst="rect">
            <a:avLst/>
          </a:prstGeom>
        </p:spPr>
        <p:txBody>
          <a:bodyPr vert="horz" lIns="91440" tIns="45720" rIns="91440" bIns="45720" rtlCol="0" anchor="b"/>
          <a:lstStyle>
            <a:lvl1pPr algn="r">
              <a:defRPr sz="1200"/>
            </a:lvl1pPr>
          </a:lstStyle>
          <a:p>
            <a:fld id="{12BDBE35-E583-4BF0-B57B-24AA90F3CE53}" type="slidenum">
              <a:rPr lang="en-US" smtClean="0"/>
              <a:t>‹#›</a:t>
            </a:fld>
            <a:endParaRPr lang="en-US"/>
          </a:p>
        </p:txBody>
      </p:sp>
    </p:spTree>
    <p:extLst>
      <p:ext uri="{BB962C8B-B14F-4D97-AF65-F5344CB8AC3E}">
        <p14:creationId xmlns:p14="http://schemas.microsoft.com/office/powerpoint/2010/main" val="3203312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82742" cy="4667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513" y="0"/>
            <a:ext cx="2982742" cy="466726"/>
          </a:xfrm>
          <a:prstGeom prst="rect">
            <a:avLst/>
          </a:prstGeom>
        </p:spPr>
        <p:txBody>
          <a:bodyPr vert="horz" lIns="91440" tIns="45720" rIns="91440" bIns="45720" rtlCol="0"/>
          <a:lstStyle>
            <a:lvl1pPr algn="r">
              <a:defRPr sz="1200"/>
            </a:lvl1pPr>
          </a:lstStyle>
          <a:p>
            <a:fld id="{C4ACDF7D-7906-4F0A-9BE3-DCA87F75ACCE}" type="datetimeFigureOut">
              <a:rPr lang="en-US" smtClean="0"/>
              <a:t>8/17/2023</a:t>
            </a:fld>
            <a:endParaRPr lang="en-US"/>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805" y="4473576"/>
            <a:ext cx="5504204" cy="366077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2" y="8829676"/>
            <a:ext cx="2982742" cy="4667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513" y="8829676"/>
            <a:ext cx="2982742" cy="466726"/>
          </a:xfrm>
          <a:prstGeom prst="rect">
            <a:avLst/>
          </a:prstGeom>
        </p:spPr>
        <p:txBody>
          <a:bodyPr vert="horz" lIns="91440" tIns="45720" rIns="91440" bIns="45720" rtlCol="0" anchor="b"/>
          <a:lstStyle>
            <a:lvl1pPr algn="r">
              <a:defRPr sz="1200"/>
            </a:lvl1pPr>
          </a:lstStyle>
          <a:p>
            <a:fld id="{422CFF8B-049E-4CC7-BAAE-DB6E92B04093}" type="slidenum">
              <a:rPr lang="en-US" smtClean="0"/>
              <a:t>‹#›</a:t>
            </a:fld>
            <a:endParaRPr lang="en-US"/>
          </a:p>
        </p:txBody>
      </p:sp>
    </p:spTree>
    <p:extLst>
      <p:ext uri="{BB962C8B-B14F-4D97-AF65-F5344CB8AC3E}">
        <p14:creationId xmlns:p14="http://schemas.microsoft.com/office/powerpoint/2010/main" val="893765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County administrators,</a:t>
            </a:r>
            <a:r>
              <a:rPr lang="en-US" baseline="0" dirty="0"/>
              <a:t> please feel free to tailor/edit these slides specifically for your provider network.</a:t>
            </a:r>
            <a:endParaRPr lang="en-US" dirty="0"/>
          </a:p>
          <a:p>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1</a:t>
            </a:fld>
            <a:endParaRPr lang="en-US"/>
          </a:p>
        </p:txBody>
      </p:sp>
    </p:spTree>
    <p:extLst>
      <p:ext uri="{BB962C8B-B14F-4D97-AF65-F5344CB8AC3E}">
        <p14:creationId xmlns:p14="http://schemas.microsoft.com/office/powerpoint/2010/main" val="2424865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paper survey forms (PDF</a:t>
            </a:r>
            <a:r>
              <a:rPr lang="en-US" baseline="0" dirty="0"/>
              <a:t> files) </a:t>
            </a:r>
            <a:r>
              <a:rPr lang="en-US" dirty="0"/>
              <a:t>are posted on the TPS website,</a:t>
            </a:r>
            <a:r>
              <a:rPr lang="en-US" baseline="0" dirty="0"/>
              <a:t> and can be prefilled (</a:t>
            </a:r>
            <a:r>
              <a:rPr lang="en-US" baseline="0" dirty="0" err="1"/>
              <a:t>CalOMS</a:t>
            </a:r>
            <a:r>
              <a:rPr lang="en-US" baseline="0" dirty="0"/>
              <a:t> Provider ID, Report Unit [if required by the county], and treatment setting) using the fillable feature.</a:t>
            </a:r>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11</a:t>
            </a:fld>
            <a:endParaRPr lang="en-US"/>
          </a:p>
        </p:txBody>
      </p:sp>
    </p:spTree>
    <p:extLst>
      <p:ext uri="{BB962C8B-B14F-4D97-AF65-F5344CB8AC3E}">
        <p14:creationId xmlns:p14="http://schemas.microsoft.com/office/powerpoint/2010/main" val="92672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12</a:t>
            </a:fld>
            <a:endParaRPr lang="en-US"/>
          </a:p>
        </p:txBody>
      </p:sp>
    </p:spTree>
    <p:extLst>
      <p:ext uri="{BB962C8B-B14F-4D97-AF65-F5344CB8AC3E}">
        <p14:creationId xmlns:p14="http://schemas.microsoft.com/office/powerpoint/2010/main" val="3658278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section is required to</a:t>
            </a:r>
            <a:r>
              <a:rPr lang="en-US" b="1" baseline="0" dirty="0"/>
              <a:t> be pre-filled by the county coordinator or providers before offering the form to clients.  </a:t>
            </a:r>
            <a:r>
              <a:rPr lang="en-US" baseline="0" dirty="0"/>
              <a:t>The PDFs have a pre-fillable feature for the </a:t>
            </a:r>
            <a:r>
              <a:rPr lang="en-US" baseline="0" dirty="0" err="1"/>
              <a:t>CalOMS</a:t>
            </a:r>
            <a:r>
              <a:rPr lang="en-US" baseline="0" dirty="0"/>
              <a:t> Provider ID, Program Reporting Unit, and Treatment Setting.  Please be sure that providers know their </a:t>
            </a:r>
            <a:r>
              <a:rPr lang="en-US" baseline="0" dirty="0" err="1"/>
              <a:t>CalOMS</a:t>
            </a:r>
            <a:r>
              <a:rPr lang="en-US" baseline="0" dirty="0"/>
              <a:t> Provider ID and Reporting Unit (if your county uses RUs)  The appropriate treatment setting should also be filled in.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information is required for purposes of the ODS evaluation and preparing county- and program-level reports. If the information is missing or inaccurate, the data may not be included in a program-level report or may be included in a report for the wrong program; comparisons across years at the program level may not be possible if the information changes from year to year.</a:t>
            </a:r>
          </a:p>
          <a:p>
            <a:endParaRPr lang="en-US" baseline="0" dirty="0"/>
          </a:p>
          <a:p>
            <a:r>
              <a:rPr lang="en-US" baseline="0" dirty="0"/>
              <a:t>Note:  Some counties have found it helpful to fill in this information in the fillable PDF and print out the appropriate number of forms for each provider.  Although this might be time and labor intensive, it will likely minimize problems associated with missing and inaccurate information.</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422CFF8B-049E-4CC7-BAAE-DB6E92B04093}" type="slidenum">
              <a:rPr lang="en-US" smtClean="0"/>
              <a:t>14</a:t>
            </a:fld>
            <a:endParaRPr lang="en-US"/>
          </a:p>
        </p:txBody>
      </p:sp>
    </p:spTree>
    <p:extLst>
      <p:ext uri="{BB962C8B-B14F-4D97-AF65-F5344CB8AC3E}">
        <p14:creationId xmlns:p14="http://schemas.microsoft.com/office/powerpoint/2010/main" val="2278859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15</a:t>
            </a:fld>
            <a:endParaRPr lang="en-US"/>
          </a:p>
        </p:txBody>
      </p:sp>
    </p:spTree>
    <p:extLst>
      <p:ext uri="{BB962C8B-B14F-4D97-AF65-F5344CB8AC3E}">
        <p14:creationId xmlns:p14="http://schemas.microsoft.com/office/powerpoint/2010/main" val="757206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NTPs/OTPs:</a:t>
            </a:r>
            <a:r>
              <a:rPr lang="en-US" baseline="0" dirty="0"/>
              <a:t>  Because patients typically dose daily, they need complete only one survey form when they present for services during the survey period.  Programs do not need to keep track of or monitor who has or has not completed a survey form.  Staff can ask clients if they have already been offered survey forms during the survey period.  If clients indicate that they have not been offered survey forms, staff can then hand them forms to complete.</a:t>
            </a:r>
          </a:p>
          <a:p>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16</a:t>
            </a:fld>
            <a:endParaRPr lang="en-US"/>
          </a:p>
        </p:txBody>
      </p:sp>
    </p:spTree>
    <p:extLst>
      <p:ext uri="{BB962C8B-B14F-4D97-AF65-F5344CB8AC3E}">
        <p14:creationId xmlns:p14="http://schemas.microsoft.com/office/powerpoint/2010/main" val="2597912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17</a:t>
            </a:fld>
            <a:endParaRPr lang="en-US"/>
          </a:p>
        </p:txBody>
      </p:sp>
    </p:spTree>
    <p:extLst>
      <p:ext uri="{BB962C8B-B14F-4D97-AF65-F5344CB8AC3E}">
        <p14:creationId xmlns:p14="http://schemas.microsoft.com/office/powerpoint/2010/main" val="482052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UCLA does</a:t>
            </a:r>
            <a:r>
              <a:rPr lang="en-US" baseline="0" dirty="0"/>
              <a:t> not have the resources to review client comments but will make the comments that are written within the comments box on the TPS form available to counties via the county’s folder in Box.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Note:  Clients should not write their names or identifying information (e.g. phone number, address) in the Comments section or anywhere else on the TPS form.</a:t>
            </a:r>
            <a:endParaRPr lang="en-US" dirty="0"/>
          </a:p>
          <a:p>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19</a:t>
            </a:fld>
            <a:endParaRPr lang="en-US"/>
          </a:p>
        </p:txBody>
      </p:sp>
    </p:spTree>
    <p:extLst>
      <p:ext uri="{BB962C8B-B14F-4D97-AF65-F5344CB8AC3E}">
        <p14:creationId xmlns:p14="http://schemas.microsoft.com/office/powerpoint/2010/main" val="731106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Counties should</a:t>
            </a:r>
            <a:r>
              <a:rPr lang="en-US" baseline="0" dirty="0"/>
              <a:t> r</a:t>
            </a:r>
            <a:r>
              <a:rPr lang="en-US" dirty="0"/>
              <a:t>eview the forms to</a:t>
            </a:r>
            <a:r>
              <a:rPr lang="en-US" baseline="0" dirty="0"/>
              <a:t> ensure that the </a:t>
            </a:r>
            <a:r>
              <a:rPr lang="en-US" baseline="0" dirty="0" err="1"/>
              <a:t>CalOMS</a:t>
            </a:r>
            <a:r>
              <a:rPr lang="en-US" baseline="0" dirty="0"/>
              <a:t> Provider ID, Reporting Units (if required by the county), and Treatment Settings are filled in accurately prior to submitting the forms (or data file) to UCLA.</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422CFF8B-049E-4CC7-BAAE-DB6E92B04093}" type="slidenum">
              <a:rPr lang="en-US" smtClean="0"/>
              <a:t>20</a:t>
            </a:fld>
            <a:endParaRPr lang="en-US"/>
          </a:p>
        </p:txBody>
      </p:sp>
    </p:spTree>
    <p:extLst>
      <p:ext uri="{BB962C8B-B14F-4D97-AF65-F5344CB8AC3E}">
        <p14:creationId xmlns:p14="http://schemas.microsoft.com/office/powerpoint/2010/main" val="2791264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a:t>
            </a:r>
            <a:r>
              <a:rPr lang="en-US" b="0" baseline="0" dirty="0"/>
              <a:t> Shipment Form is available on the TPS website.  Fill it out and email it to UCLA.  </a:t>
            </a:r>
            <a:endParaRPr lang="en-US" b="0" dirty="0"/>
          </a:p>
        </p:txBody>
      </p:sp>
      <p:sp>
        <p:nvSpPr>
          <p:cNvPr id="4" name="Slide Number Placeholder 3"/>
          <p:cNvSpPr>
            <a:spLocks noGrp="1"/>
          </p:cNvSpPr>
          <p:nvPr>
            <p:ph type="sldNum" sz="quarter" idx="10"/>
          </p:nvPr>
        </p:nvSpPr>
        <p:spPr/>
        <p:txBody>
          <a:bodyPr/>
          <a:lstStyle/>
          <a:p>
            <a:fld id="{422CFF8B-049E-4CC7-BAAE-DB6E92B04093}" type="slidenum">
              <a:rPr lang="en-US" smtClean="0"/>
              <a:t>21</a:t>
            </a:fld>
            <a:endParaRPr lang="en-US"/>
          </a:p>
        </p:txBody>
      </p:sp>
    </p:spTree>
    <p:extLst>
      <p:ext uri="{BB962C8B-B14F-4D97-AF65-F5344CB8AC3E}">
        <p14:creationId xmlns:p14="http://schemas.microsoft.com/office/powerpoint/2010/main" val="3684522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form</a:t>
            </a:r>
            <a:r>
              <a:rPr lang="en-US" baseline="0" dirty="0"/>
              <a:t> is to be used by the TPS County Coordinator or other designated individual.  </a:t>
            </a:r>
            <a:r>
              <a:rPr lang="en-US" dirty="0"/>
              <a:t>Please be sure to</a:t>
            </a:r>
            <a:r>
              <a:rPr lang="en-US" baseline="0" dirty="0"/>
              <a:t> complete and include this form with your shipment at the end of the survey period.  </a:t>
            </a:r>
          </a:p>
          <a:p>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22</a:t>
            </a:fld>
            <a:endParaRPr lang="en-US"/>
          </a:p>
        </p:txBody>
      </p:sp>
    </p:spTree>
    <p:extLst>
      <p:ext uri="{BB962C8B-B14F-4D97-AF65-F5344CB8AC3E}">
        <p14:creationId xmlns:p14="http://schemas.microsoft.com/office/powerpoint/2010/main" val="3768588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CFF8B-049E-4CC7-BAAE-DB6E92B04093}" type="slidenum">
              <a:rPr lang="en-US" smtClean="0"/>
              <a:t>2</a:t>
            </a:fld>
            <a:endParaRPr lang="en-US"/>
          </a:p>
        </p:txBody>
      </p:sp>
    </p:spTree>
    <p:extLst>
      <p:ext uri="{BB962C8B-B14F-4D97-AF65-F5344CB8AC3E}">
        <p14:creationId xmlns:p14="http://schemas.microsoft.com/office/powerpoint/2010/main" val="670182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slide is for local processing counties only. </a:t>
            </a:r>
          </a:p>
          <a:p>
            <a:r>
              <a:rPr lang="en-US" dirty="0"/>
              <a:t>Information</a:t>
            </a:r>
            <a:r>
              <a:rPr lang="en-US" baseline="0" dirty="0"/>
              <a:t> for counties that are submitting electronic TPS data are posted on the TPS website.  Be sure to use the current Codebook when submitting your data.</a:t>
            </a:r>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23</a:t>
            </a:fld>
            <a:endParaRPr lang="en-US"/>
          </a:p>
        </p:txBody>
      </p:sp>
    </p:spTree>
    <p:extLst>
      <p:ext uri="{BB962C8B-B14F-4D97-AF65-F5344CB8AC3E}">
        <p14:creationId xmlns:p14="http://schemas.microsoft.com/office/powerpoint/2010/main" val="3468961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County</a:t>
            </a:r>
            <a:r>
              <a:rPr lang="en-US" baseline="0" dirty="0"/>
              <a:t> TPS Coordinators – please add a slide/slides with TPS procedures specific to your county (e.g., county TPS coordinator contact info, procedures, deadline for returning the forms to the county).</a:t>
            </a:r>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24</a:t>
            </a:fld>
            <a:endParaRPr lang="en-US"/>
          </a:p>
        </p:txBody>
      </p:sp>
    </p:spTree>
    <p:extLst>
      <p:ext uri="{BB962C8B-B14F-4D97-AF65-F5344CB8AC3E}">
        <p14:creationId xmlns:p14="http://schemas.microsoft.com/office/powerpoint/2010/main" val="4046233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Text</a:t>
            </a:r>
            <a:r>
              <a:rPr lang="en-US" baseline="0" dirty="0"/>
              <a:t> typed into the Comments box of the survey will be included in the raw data files made available to the counties.  </a:t>
            </a:r>
          </a:p>
          <a:p>
            <a:r>
              <a:rPr lang="en-US" baseline="0" dirty="0"/>
              <a:t>Raw survey data, including demographics and comments will be provided to the county.</a:t>
            </a:r>
          </a:p>
          <a:p>
            <a:endParaRPr lang="en-US" baseline="0" dirty="0"/>
          </a:p>
          <a:p>
            <a:r>
              <a:rPr lang="en-US" baseline="0" dirty="0"/>
              <a:t>UCLA’s Health Sciences Box – a secure HIPAA compliant file sharing platform – will be used to share files between UCLA and each county.  If the county is not allowed to use this platform, please let UCLA know.</a:t>
            </a:r>
          </a:p>
          <a:p>
            <a:endParaRPr lang="en-US" baseline="0" dirty="0"/>
          </a:p>
          <a:p>
            <a:r>
              <a:rPr lang="en-US" baseline="0" dirty="0"/>
              <a:t>Programs that fill in the Program Reporting Unit field will receive Reporting Unit-level reports.  Otherwise by default, reports will be prepared according to the </a:t>
            </a:r>
            <a:r>
              <a:rPr lang="en-US" baseline="0" dirty="0" err="1"/>
              <a:t>CalOMS</a:t>
            </a:r>
            <a:r>
              <a:rPr lang="en-US" baseline="0" dirty="0"/>
              <a:t> ID and treatment setting.  </a:t>
            </a:r>
          </a:p>
          <a:p>
            <a:endParaRPr lang="en-US" baseline="0" dirty="0"/>
          </a:p>
          <a:p>
            <a:r>
              <a:rPr lang="en-US" baseline="0" dirty="0"/>
              <a:t>County-level summary reports will be shared with DHCS; county- and program-level summary reports, and raw data files will be shared with the EQRO.  </a:t>
            </a:r>
            <a:endParaRPr lang="en-US" dirty="0"/>
          </a:p>
          <a:p>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25</a:t>
            </a:fld>
            <a:endParaRPr lang="en-US"/>
          </a:p>
        </p:txBody>
      </p:sp>
    </p:spTree>
    <p:extLst>
      <p:ext uri="{BB962C8B-B14F-4D97-AF65-F5344CB8AC3E}">
        <p14:creationId xmlns:p14="http://schemas.microsoft.com/office/powerpoint/2010/main" val="738274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mentioned earlier, the UCLA Health Sciences Box platform is being used to share files between counties and UCLA.  Feel free to notify UCLA if you need more time to download the files.</a:t>
            </a:r>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26</a:t>
            </a:fld>
            <a:endParaRPr lang="en-US"/>
          </a:p>
        </p:txBody>
      </p:sp>
    </p:spTree>
    <p:extLst>
      <p:ext uri="{BB962C8B-B14F-4D97-AF65-F5344CB8AC3E}">
        <p14:creationId xmlns:p14="http://schemas.microsoft.com/office/powerpoint/2010/main" val="1975996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27</a:t>
            </a:fld>
            <a:endParaRPr lang="en-US"/>
          </a:p>
        </p:txBody>
      </p:sp>
    </p:spTree>
    <p:extLst>
      <p:ext uri="{BB962C8B-B14F-4D97-AF65-F5344CB8AC3E}">
        <p14:creationId xmlns:p14="http://schemas.microsoft.com/office/powerpoint/2010/main" val="3549647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2CFF8B-049E-4CC7-BAAE-DB6E92B04093}" type="slidenum">
              <a:rPr lang="en-US" smtClean="0"/>
              <a:t>28</a:t>
            </a:fld>
            <a:endParaRPr lang="en-US"/>
          </a:p>
        </p:txBody>
      </p:sp>
    </p:spTree>
    <p:extLst>
      <p:ext uri="{BB962C8B-B14F-4D97-AF65-F5344CB8AC3E}">
        <p14:creationId xmlns:p14="http://schemas.microsoft.com/office/powerpoint/2010/main" val="2622365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survey items and procedures were adapted from the</a:t>
            </a:r>
            <a:r>
              <a:rPr lang="en-US" baseline="0" dirty="0"/>
              <a:t> Consumer Perceptions Survey (MHSIP) administered on the Mental Health side.  This was a QI tool that was developed with input from many stakeholders. </a:t>
            </a:r>
          </a:p>
          <a:p>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3</a:t>
            </a:fld>
            <a:endParaRPr lang="en-US"/>
          </a:p>
        </p:txBody>
      </p:sp>
    </p:spTree>
    <p:extLst>
      <p:ext uri="{BB962C8B-B14F-4D97-AF65-F5344CB8AC3E}">
        <p14:creationId xmlns:p14="http://schemas.microsoft.com/office/powerpoint/2010/main" val="4087775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Counties that have executed</a:t>
            </a:r>
            <a:r>
              <a:rPr lang="en-US" baseline="0" dirty="0"/>
              <a:t> DMC-ODS contracts (e.g., have gone live) are required to administer the TPS.  They have the option of submitting paper forms that UCLA will scan into a data base or submit electronic data files.</a:t>
            </a:r>
            <a:endParaRPr lang="en-US" sz="1200" kern="1200" dirty="0">
              <a:solidFill>
                <a:schemeClr val="tx1"/>
              </a:solidFill>
              <a:effectLst/>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4</a:t>
            </a:fld>
            <a:endParaRPr lang="en-US"/>
          </a:p>
        </p:txBody>
      </p:sp>
    </p:spTree>
    <p:extLst>
      <p:ext uri="{BB962C8B-B14F-4D97-AF65-F5344CB8AC3E}">
        <p14:creationId xmlns:p14="http://schemas.microsoft.com/office/powerpoint/2010/main" val="141768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procedures for administering</a:t>
            </a:r>
            <a:r>
              <a:rPr lang="en-US" baseline="0" dirty="0"/>
              <a:t> the TPS to adults and youth are the same.</a:t>
            </a:r>
          </a:p>
          <a:p>
            <a:r>
              <a:rPr lang="en-US" baseline="0" dirty="0"/>
              <a:t>Please DO NOT survey clients who are younger than 12 years old.  The youth survey is intended for individuals between 12 and 17 years of age. Clients who are 18 years or older should be asked to compete the survey for adults.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However, clients up to age 20 who are receiving these services in youth programs through the Early and Periodic Screening, Diagnostic &amp; Treatment (EPSDT) benefit may be offered the survey for youth (rather than for adults) and will be included in the analysis.</a:t>
            </a:r>
          </a:p>
          <a:p>
            <a:endParaRPr lang="en-US" baseline="0" dirty="0"/>
          </a:p>
        </p:txBody>
      </p:sp>
      <p:sp>
        <p:nvSpPr>
          <p:cNvPr id="4" name="Slide Number Placeholder 3"/>
          <p:cNvSpPr>
            <a:spLocks noGrp="1"/>
          </p:cNvSpPr>
          <p:nvPr>
            <p:ph type="sldNum" sz="quarter" idx="10"/>
          </p:nvPr>
        </p:nvSpPr>
        <p:spPr/>
        <p:txBody>
          <a:bodyPr/>
          <a:lstStyle/>
          <a:p>
            <a:fld id="{422CFF8B-049E-4CC7-BAAE-DB6E92B04093}" type="slidenum">
              <a:rPr lang="en-US" smtClean="0"/>
              <a:t>5</a:t>
            </a:fld>
            <a:endParaRPr lang="en-US"/>
          </a:p>
        </p:txBody>
      </p:sp>
    </p:spTree>
    <p:extLst>
      <p:ext uri="{BB962C8B-B14F-4D97-AF65-F5344CB8AC3E}">
        <p14:creationId xmlns:p14="http://schemas.microsoft.com/office/powerpoint/2010/main" val="1923326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a:t>
            </a:r>
            <a:r>
              <a:rPr lang="en-US" baseline="0" dirty="0"/>
              <a:t> encourage providers to offer clients the online survey.  If clients do not have access to a computer or smart phone, or if for whatever reason prefer to fill out a paper survey form (e.g., difficulty navigating the online survey), they may do so.  UCLA will scan and process the paper survey forms.  Please be sure to use the paper survey forms (version 10), which are posted on the TPS website. Providers may use either or both of the data collection options.</a:t>
            </a:r>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7</a:t>
            </a:fld>
            <a:endParaRPr lang="en-US"/>
          </a:p>
        </p:txBody>
      </p:sp>
    </p:spTree>
    <p:extLst>
      <p:ext uri="{BB962C8B-B14F-4D97-AF65-F5344CB8AC3E}">
        <p14:creationId xmlns:p14="http://schemas.microsoft.com/office/powerpoint/2010/main" val="242537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UCLA will send each TPS County Coordinator</a:t>
            </a:r>
            <a:r>
              <a:rPr lang="en-US" baseline="0" dirty="0"/>
              <a:t> its provider spreadsheet from the prior year for updating.  UCLA will create customized survey links for each provider.</a:t>
            </a:r>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8</a:t>
            </a:fld>
            <a:endParaRPr lang="en-US"/>
          </a:p>
        </p:txBody>
      </p:sp>
    </p:spTree>
    <p:extLst>
      <p:ext uri="{BB962C8B-B14F-4D97-AF65-F5344CB8AC3E}">
        <p14:creationId xmlns:p14="http://schemas.microsoft.com/office/powerpoint/2010/main" val="919758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online survey uses</a:t>
            </a:r>
            <a:r>
              <a:rPr lang="en-US" baseline="0" dirty="0"/>
              <a:t> the Qualtrics platform.  </a:t>
            </a:r>
            <a:r>
              <a:rPr lang="en-US" dirty="0"/>
              <a:t>Be</a:t>
            </a:r>
            <a:r>
              <a:rPr lang="en-US" baseline="0" dirty="0"/>
              <a:t> sure to test the links as some firewalls may block access to the survey.  If this happens, please check with your IT department.  The links should work for clients away from the facility.</a:t>
            </a:r>
          </a:p>
          <a:p>
            <a:r>
              <a:rPr lang="en-US" baseline="0" dirty="0"/>
              <a:t>Providers are encouraged to test the links to become familiar with how the survey works.  </a:t>
            </a:r>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9</a:t>
            </a:fld>
            <a:endParaRPr lang="en-US"/>
          </a:p>
        </p:txBody>
      </p:sp>
    </p:spTree>
    <p:extLst>
      <p:ext uri="{BB962C8B-B14F-4D97-AF65-F5344CB8AC3E}">
        <p14:creationId xmlns:p14="http://schemas.microsoft.com/office/powerpoint/2010/main" val="2665614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Contact UCLA if your county has the </a:t>
            </a:r>
            <a:r>
              <a:rPr lang="en-US" baseline="0" dirty="0" err="1"/>
              <a:t>Qualtrics</a:t>
            </a:r>
            <a:r>
              <a:rPr lang="en-US" baseline="0" dirty="0"/>
              <a:t> platform and would like to administer the survey locally and submit electronic data files to UCLA.</a:t>
            </a:r>
          </a:p>
          <a:p>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10</a:t>
            </a:fld>
            <a:endParaRPr lang="en-US"/>
          </a:p>
        </p:txBody>
      </p:sp>
    </p:spTree>
    <p:extLst>
      <p:ext uri="{BB962C8B-B14F-4D97-AF65-F5344CB8AC3E}">
        <p14:creationId xmlns:p14="http://schemas.microsoft.com/office/powerpoint/2010/main" val="3977827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42A08E-DBDE-461D-8944-BA41BAD17A7B}" type="datetime1">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2CC6C-CFCE-4F1F-81AD-1BBB92013A12}" type="slidenum">
              <a:rPr lang="en-US" smtClean="0"/>
              <a:t>‹#›</a:t>
            </a:fld>
            <a:endParaRPr lang="en-US"/>
          </a:p>
        </p:txBody>
      </p:sp>
    </p:spTree>
    <p:extLst>
      <p:ext uri="{BB962C8B-B14F-4D97-AF65-F5344CB8AC3E}">
        <p14:creationId xmlns:p14="http://schemas.microsoft.com/office/powerpoint/2010/main" val="4038736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15F567-E547-4C17-8595-2A44C7480F6D}" type="datetime1">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2CC6C-CFCE-4F1F-81AD-1BBB92013A12}" type="slidenum">
              <a:rPr lang="en-US" smtClean="0"/>
              <a:t>‹#›</a:t>
            </a:fld>
            <a:endParaRPr lang="en-US"/>
          </a:p>
        </p:txBody>
      </p:sp>
    </p:spTree>
    <p:extLst>
      <p:ext uri="{BB962C8B-B14F-4D97-AF65-F5344CB8AC3E}">
        <p14:creationId xmlns:p14="http://schemas.microsoft.com/office/powerpoint/2010/main" val="1791844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DC2590-82D7-4D4D-A0DC-4356DAAC1782}" type="datetime1">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2CC6C-CFCE-4F1F-81AD-1BBB92013A1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03630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AE7FF0-B228-478E-B3BB-77D585CB4EF8}" type="datetime1">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2CC6C-CFCE-4F1F-81AD-1BBB92013A12}" type="slidenum">
              <a:rPr lang="en-US" smtClean="0"/>
              <a:t>‹#›</a:t>
            </a:fld>
            <a:endParaRPr lang="en-US"/>
          </a:p>
        </p:txBody>
      </p:sp>
    </p:spTree>
    <p:extLst>
      <p:ext uri="{BB962C8B-B14F-4D97-AF65-F5344CB8AC3E}">
        <p14:creationId xmlns:p14="http://schemas.microsoft.com/office/powerpoint/2010/main" val="287665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F7017BC-2250-473E-A521-40D57408E9D4}" type="datetime1">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2CC6C-CFCE-4F1F-81AD-1BBB92013A1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37574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7D63E6-0714-485B-864E-82A7D5A30264}" type="datetime1">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2CC6C-CFCE-4F1F-81AD-1BBB92013A12}" type="slidenum">
              <a:rPr lang="en-US" smtClean="0"/>
              <a:t>‹#›</a:t>
            </a:fld>
            <a:endParaRPr lang="en-US"/>
          </a:p>
        </p:txBody>
      </p:sp>
    </p:spTree>
    <p:extLst>
      <p:ext uri="{BB962C8B-B14F-4D97-AF65-F5344CB8AC3E}">
        <p14:creationId xmlns:p14="http://schemas.microsoft.com/office/powerpoint/2010/main" val="2811613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819920-8D8E-4041-B792-15B141968D91}" type="datetime1">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2CC6C-CFCE-4F1F-81AD-1BBB92013A12}" type="slidenum">
              <a:rPr lang="en-US" smtClean="0"/>
              <a:t>‹#›</a:t>
            </a:fld>
            <a:endParaRPr lang="en-US"/>
          </a:p>
        </p:txBody>
      </p:sp>
    </p:spTree>
    <p:extLst>
      <p:ext uri="{BB962C8B-B14F-4D97-AF65-F5344CB8AC3E}">
        <p14:creationId xmlns:p14="http://schemas.microsoft.com/office/powerpoint/2010/main" val="1725621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C3D541-450F-46B4-86A0-A27D38368343}" type="datetime1">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2CC6C-CFCE-4F1F-81AD-1BBB92013A12}" type="slidenum">
              <a:rPr lang="en-US" smtClean="0"/>
              <a:t>‹#›</a:t>
            </a:fld>
            <a:endParaRPr lang="en-US"/>
          </a:p>
        </p:txBody>
      </p:sp>
    </p:spTree>
    <p:extLst>
      <p:ext uri="{BB962C8B-B14F-4D97-AF65-F5344CB8AC3E}">
        <p14:creationId xmlns:p14="http://schemas.microsoft.com/office/powerpoint/2010/main" val="2407271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500D55-A700-474E-AEA3-07AABF262DFA}" type="datetime1">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2CC6C-CFCE-4F1F-81AD-1BBB92013A12}" type="slidenum">
              <a:rPr lang="en-US" smtClean="0"/>
              <a:t>‹#›</a:t>
            </a:fld>
            <a:endParaRPr lang="en-US"/>
          </a:p>
        </p:txBody>
      </p:sp>
    </p:spTree>
    <p:extLst>
      <p:ext uri="{BB962C8B-B14F-4D97-AF65-F5344CB8AC3E}">
        <p14:creationId xmlns:p14="http://schemas.microsoft.com/office/powerpoint/2010/main" val="1477004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086DD4-D3B4-492A-A2BB-89543B52D531}" type="datetime1">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2CC6C-CFCE-4F1F-81AD-1BBB92013A12}" type="slidenum">
              <a:rPr lang="en-US" smtClean="0"/>
              <a:t>‹#›</a:t>
            </a:fld>
            <a:endParaRPr lang="en-US"/>
          </a:p>
        </p:txBody>
      </p:sp>
    </p:spTree>
    <p:extLst>
      <p:ext uri="{BB962C8B-B14F-4D97-AF65-F5344CB8AC3E}">
        <p14:creationId xmlns:p14="http://schemas.microsoft.com/office/powerpoint/2010/main" val="1017426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67FBF0-8935-463F-A197-8CED2E4D4F9D}" type="datetime1">
              <a:rPr lang="en-US" smtClean="0"/>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B2CC6C-CFCE-4F1F-81AD-1BBB92013A12}" type="slidenum">
              <a:rPr lang="en-US" smtClean="0"/>
              <a:t>‹#›</a:t>
            </a:fld>
            <a:endParaRPr lang="en-US"/>
          </a:p>
        </p:txBody>
      </p:sp>
    </p:spTree>
    <p:extLst>
      <p:ext uri="{BB962C8B-B14F-4D97-AF65-F5344CB8AC3E}">
        <p14:creationId xmlns:p14="http://schemas.microsoft.com/office/powerpoint/2010/main" val="2263235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DF41E9-65DE-4160-B73C-476D2F668AE5}" type="datetime1">
              <a:rPr lang="en-US" smtClean="0"/>
              <a:t>8/17/2023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B2CC6C-CFCE-4F1F-81AD-1BBB92013A12}" type="slidenum">
              <a:rPr lang="en-US" smtClean="0"/>
              <a:t>‹#›</a:t>
            </a:fld>
            <a:endParaRPr lang="en-US"/>
          </a:p>
        </p:txBody>
      </p:sp>
    </p:spTree>
    <p:extLst>
      <p:ext uri="{BB962C8B-B14F-4D97-AF65-F5344CB8AC3E}">
        <p14:creationId xmlns:p14="http://schemas.microsoft.com/office/powerpoint/2010/main" val="3549358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55FA73-E1BC-4F7D-9A5F-BF4F031E2E0E}" type="datetime1">
              <a:rPr lang="en-US" smtClean="0"/>
              <a:t>8/17/2023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B2CC6C-CFCE-4F1F-81AD-1BBB92013A12}" type="slidenum">
              <a:rPr lang="en-US" smtClean="0"/>
              <a:t>‹#›</a:t>
            </a:fld>
            <a:endParaRPr lang="en-US"/>
          </a:p>
        </p:txBody>
      </p:sp>
    </p:spTree>
    <p:extLst>
      <p:ext uri="{BB962C8B-B14F-4D97-AF65-F5344CB8AC3E}">
        <p14:creationId xmlns:p14="http://schemas.microsoft.com/office/powerpoint/2010/main" val="156391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7E6DB-7D1F-4A80-8644-49515472D815}" type="datetime1">
              <a:rPr lang="en-US" smtClean="0"/>
              <a:t>8/17/2023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B2CC6C-CFCE-4F1F-81AD-1BBB92013A12}" type="slidenum">
              <a:rPr lang="en-US" smtClean="0"/>
              <a:t>‹#›</a:t>
            </a:fld>
            <a:endParaRPr lang="en-US"/>
          </a:p>
        </p:txBody>
      </p:sp>
    </p:spTree>
    <p:extLst>
      <p:ext uri="{BB962C8B-B14F-4D97-AF65-F5344CB8AC3E}">
        <p14:creationId xmlns:p14="http://schemas.microsoft.com/office/powerpoint/2010/main" val="3531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FCCCB1-E93D-42AC-84EC-A5B1A5958382}" type="datetime1">
              <a:rPr lang="en-US" smtClean="0"/>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B2CC6C-CFCE-4F1F-81AD-1BBB92013A12}" type="slidenum">
              <a:rPr lang="en-US" smtClean="0"/>
              <a:t>‹#›</a:t>
            </a:fld>
            <a:endParaRPr lang="en-US"/>
          </a:p>
        </p:txBody>
      </p:sp>
    </p:spTree>
    <p:extLst>
      <p:ext uri="{BB962C8B-B14F-4D97-AF65-F5344CB8AC3E}">
        <p14:creationId xmlns:p14="http://schemas.microsoft.com/office/powerpoint/2010/main" val="923569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3E92E12-4250-44B0-98C8-E13492D16CDB}" type="datetime1">
              <a:rPr lang="en-US" smtClean="0"/>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B2CC6C-CFCE-4F1F-81AD-1BBB92013A12}" type="slidenum">
              <a:rPr lang="en-US" smtClean="0"/>
              <a:t>‹#›</a:t>
            </a:fld>
            <a:endParaRPr lang="en-US"/>
          </a:p>
        </p:txBody>
      </p:sp>
    </p:spTree>
    <p:extLst>
      <p:ext uri="{BB962C8B-B14F-4D97-AF65-F5344CB8AC3E}">
        <p14:creationId xmlns:p14="http://schemas.microsoft.com/office/powerpoint/2010/main" val="4117505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5DEA91E-755A-4500-A64F-E67D3BF16F06}" type="datetime1">
              <a:rPr lang="en-US" smtClean="0"/>
              <a:t>8/17/2023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0B2CC6C-CFCE-4F1F-81AD-1BBB92013A12}" type="slidenum">
              <a:rPr lang="en-US" smtClean="0"/>
              <a:t>‹#›</a:t>
            </a:fld>
            <a:endParaRPr lang="en-US"/>
          </a:p>
        </p:txBody>
      </p:sp>
    </p:spTree>
    <p:extLst>
      <p:ext uri="{BB962C8B-B14F-4D97-AF65-F5344CB8AC3E}">
        <p14:creationId xmlns:p14="http://schemas.microsoft.com/office/powerpoint/2010/main" val="3747119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hyperlink" Target="http://uclaisap.org/dmc-ods-eval/html/client-treatment-perceptions-survey.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uclaisap.org/dmc-ods-eval/html/client-treatment-perceptions-survey.html" TargetMode="External"/><Relationship Id="rId7"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mailto:EliseTran@mednet.ucla.edu" TargetMode="External"/><Relationship Id="rId5" Type="http://schemas.openxmlformats.org/officeDocument/2006/relationships/hyperlink" Target="mailto:szeyicelinetsoi@mednet.ucla.edu" TargetMode="External"/><Relationship Id="rId4" Type="http://schemas.openxmlformats.org/officeDocument/2006/relationships/hyperlink" Target="mailto:marylougilbert@mednet.ucla.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98764" y="2201560"/>
            <a:ext cx="9975272" cy="3198213"/>
          </a:xfrm>
        </p:spPr>
        <p:txBody>
          <a:bodyPr/>
          <a:lstStyle/>
          <a:p>
            <a:pPr algn="ct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Treatment Perceptions Survey (TPS)</a:t>
            </a:r>
            <a:b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DMC-ODS</a:t>
            </a:r>
            <a:b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Survey Period:  October 16-20, 2023</a:t>
            </a:r>
            <a:endParaRPr lang="en-US" sz="4000" dirty="0"/>
          </a:p>
        </p:txBody>
      </p:sp>
      <p:sp>
        <p:nvSpPr>
          <p:cNvPr id="2" name="Slide Number Placeholder 1"/>
          <p:cNvSpPr>
            <a:spLocks noGrp="1"/>
          </p:cNvSpPr>
          <p:nvPr>
            <p:ph type="sldNum" sz="quarter" idx="12"/>
          </p:nvPr>
        </p:nvSpPr>
        <p:spPr/>
        <p:txBody>
          <a:bodyPr/>
          <a:lstStyle/>
          <a:p>
            <a:fld id="{60B2CC6C-CFCE-4F1F-81AD-1BBB92013A12}" type="slidenum">
              <a:rPr lang="en-US" smtClean="0"/>
              <a:t>1</a:t>
            </a:fld>
            <a:endParaRPr lang="en-US"/>
          </a:p>
        </p:txBody>
      </p:sp>
    </p:spTree>
    <p:extLst>
      <p:ext uri="{BB962C8B-B14F-4D97-AF65-F5344CB8AC3E}">
        <p14:creationId xmlns:p14="http://schemas.microsoft.com/office/powerpoint/2010/main" val="4249211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How Are the Online Surveys Accessed?</a:t>
            </a:r>
          </a:p>
        </p:txBody>
      </p:sp>
      <p:sp>
        <p:nvSpPr>
          <p:cNvPr id="3" name="Content Placeholder 2"/>
          <p:cNvSpPr>
            <a:spLocks noGrp="1"/>
          </p:cNvSpPr>
          <p:nvPr>
            <p:ph idx="1"/>
          </p:nvPr>
        </p:nvSpPr>
        <p:spPr>
          <a:xfrm>
            <a:off x="677334" y="1549189"/>
            <a:ext cx="9254066" cy="4857298"/>
          </a:xfrm>
        </p:spPr>
        <p:txBody>
          <a:bodyPr vert="horz" lIns="91440" tIns="45720" rIns="91440" bIns="45720" rtlCol="0" anchor="t">
            <a:normAutofit fontScale="70000" lnSpcReduction="20000"/>
          </a:bodyPr>
          <a:lstStyle/>
          <a:p>
            <a:r>
              <a:rPr lang="en-US" sz="2900" dirty="0"/>
              <a:t>UCLA will send customized/unique provider links/QR codes to TPS county coordinators based on updated provider lists.</a:t>
            </a:r>
          </a:p>
          <a:p>
            <a:pPr lvl="0"/>
            <a:r>
              <a:rPr lang="en-US" sz="2900" dirty="0"/>
              <a:t>County TPS coordinators send the unique links/QR codes to each provider.</a:t>
            </a:r>
          </a:p>
          <a:p>
            <a:pPr lvl="0"/>
            <a:r>
              <a:rPr lang="en-US" sz="2900" dirty="0"/>
              <a:t>Surveys can be accessed using a computer or smart phone.</a:t>
            </a:r>
          </a:p>
          <a:p>
            <a:pPr lvl="1"/>
            <a:r>
              <a:rPr lang="en-US" sz="2900" dirty="0"/>
              <a:t>If the client is accessing the online survey at the facility/treatment setting, be sure clients can complete the survey in privacy.</a:t>
            </a:r>
          </a:p>
          <a:p>
            <a:pPr lvl="0"/>
            <a:r>
              <a:rPr lang="en-US" sz="2900" dirty="0"/>
              <a:t>Providers can email/text the links to clients or cut and paste the link into the chat box if using a video-conferencing platform (e.g., Zoom).</a:t>
            </a:r>
          </a:p>
          <a:p>
            <a:pPr lvl="0"/>
            <a:r>
              <a:rPr lang="en-US" sz="2900" dirty="0"/>
              <a:t>Clients click on the link or enter the URL using any browser (Google Chrome, Microsoft Edge, Microsoft Internet Explorer, Mozilla Firefox, and Apple Safari).</a:t>
            </a:r>
          </a:p>
          <a:p>
            <a:pPr lvl="0"/>
            <a:r>
              <a:rPr lang="en-US" sz="2900" dirty="0"/>
              <a:t>Clients can scan the QR code printed on paper (e.g., flyer) and/or shown on the screen if using a telehealth platform.</a:t>
            </a:r>
          </a:p>
          <a:p>
            <a:pPr marL="0" indent="0">
              <a:buNone/>
            </a:pPr>
            <a:endParaRPr lang="en-US" sz="2400" dirty="0"/>
          </a:p>
          <a:p>
            <a:pPr lvl="0"/>
            <a:endParaRPr lang="en-US" sz="2400" dirty="0"/>
          </a:p>
          <a:p>
            <a:endParaRPr lang="en-US" dirty="0"/>
          </a:p>
        </p:txBody>
      </p:sp>
      <p:sp>
        <p:nvSpPr>
          <p:cNvPr id="4" name="Slide Number Placeholder 3"/>
          <p:cNvSpPr>
            <a:spLocks noGrp="1"/>
          </p:cNvSpPr>
          <p:nvPr>
            <p:ph type="sldNum" sz="quarter" idx="12"/>
          </p:nvPr>
        </p:nvSpPr>
        <p:spPr/>
        <p:txBody>
          <a:bodyPr/>
          <a:lstStyle/>
          <a:p>
            <a:fld id="{60B2CC6C-CFCE-4F1F-81AD-1BBB92013A12}" type="slidenum">
              <a:rPr lang="en-US" smtClean="0"/>
              <a:t>10</a:t>
            </a:fld>
            <a:endParaRPr lang="en-US"/>
          </a:p>
        </p:txBody>
      </p:sp>
    </p:spTree>
    <p:extLst>
      <p:ext uri="{BB962C8B-B14F-4D97-AF65-F5344CB8AC3E}">
        <p14:creationId xmlns:p14="http://schemas.microsoft.com/office/powerpoint/2010/main" val="2128387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343281" cy="1320800"/>
          </a:xfrm>
        </p:spPr>
        <p:txBody>
          <a:bodyPr>
            <a:normAutofit/>
          </a:bodyPr>
          <a:lstStyle/>
          <a:p>
            <a:pPr algn="ctr"/>
            <a:r>
              <a:rPr lang="en-US" sz="4400" b="1" dirty="0">
                <a:effectLst>
                  <a:outerShdw blurRad="38100" dist="38100" dir="2700000" algn="tl">
                    <a:srgbClr val="000000">
                      <a:alpha val="43137"/>
                    </a:srgbClr>
                  </a:outerShdw>
                </a:effectLst>
              </a:rPr>
              <a:t>TPS Paper Survey Forms (V10)</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77333" y="2017725"/>
            <a:ext cx="9509535" cy="4269719"/>
          </a:xfrm>
        </p:spPr>
        <p:txBody>
          <a:bodyPr vert="horz" lIns="91440" tIns="45720" rIns="91440" bIns="45720" rtlCol="0" anchor="t">
            <a:normAutofit/>
          </a:bodyPr>
          <a:lstStyle/>
          <a:p>
            <a:r>
              <a:rPr lang="en-US" sz="2400" b="1" dirty="0"/>
              <a:t>19</a:t>
            </a:r>
            <a:r>
              <a:rPr lang="en-US" sz="2400" dirty="0"/>
              <a:t> questions plus demographic items on the TPS Adult form</a:t>
            </a:r>
          </a:p>
          <a:p>
            <a:r>
              <a:rPr lang="en-US" sz="2400" b="1" dirty="0"/>
              <a:t>22</a:t>
            </a:r>
            <a:r>
              <a:rPr lang="en-US" sz="2400" dirty="0"/>
              <a:t> questions plus demographic items on the TPS Youth form.</a:t>
            </a:r>
          </a:p>
          <a:p>
            <a:r>
              <a:rPr lang="en-US" sz="2400" dirty="0"/>
              <a:t>Forms available in 13 languages, and in one-page and large print versions.</a:t>
            </a:r>
          </a:p>
          <a:p>
            <a:r>
              <a:rPr lang="en-US" sz="2400" dirty="0"/>
              <a:t>Be sure providers pre-fill the </a:t>
            </a:r>
            <a:r>
              <a:rPr lang="en-US" sz="2400" dirty="0" err="1"/>
              <a:t>CalOMS</a:t>
            </a:r>
            <a:r>
              <a:rPr lang="en-US" sz="2400" dirty="0"/>
              <a:t> Provider ID, and treatment setting using the </a:t>
            </a:r>
            <a:r>
              <a:rPr lang="en-US" sz="2400" u="sng" dirty="0"/>
              <a:t>fillable PDF files</a:t>
            </a:r>
            <a:r>
              <a:rPr lang="en-US" sz="2400" dirty="0"/>
              <a:t>. Reporting Unit is optional. </a:t>
            </a:r>
          </a:p>
          <a:p>
            <a:r>
              <a:rPr lang="en-US" sz="2400" dirty="0"/>
              <a:t>Be sure clients use a black or dark blue pen. </a:t>
            </a:r>
          </a:p>
        </p:txBody>
      </p:sp>
      <p:sp>
        <p:nvSpPr>
          <p:cNvPr id="4" name="Slide Number Placeholder 3"/>
          <p:cNvSpPr>
            <a:spLocks noGrp="1"/>
          </p:cNvSpPr>
          <p:nvPr>
            <p:ph type="sldNum" sz="quarter" idx="12"/>
          </p:nvPr>
        </p:nvSpPr>
        <p:spPr/>
        <p:txBody>
          <a:bodyPr/>
          <a:lstStyle/>
          <a:p>
            <a:fld id="{60B2CC6C-CFCE-4F1F-81AD-1BBB92013A12}" type="slidenum">
              <a:rPr lang="en-US" smtClean="0"/>
              <a:t>11</a:t>
            </a:fld>
            <a:endParaRPr lang="en-US"/>
          </a:p>
        </p:txBody>
      </p:sp>
    </p:spTree>
    <p:extLst>
      <p:ext uri="{BB962C8B-B14F-4D97-AF65-F5344CB8AC3E}">
        <p14:creationId xmlns:p14="http://schemas.microsoft.com/office/powerpoint/2010/main" val="4209112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B2CC6C-CFCE-4F1F-81AD-1BBB92013A12}" type="slidenum">
              <a:rPr lang="en-US" smtClean="0"/>
              <a:t>12</a:t>
            </a:fld>
            <a:endParaRPr lang="en-US"/>
          </a:p>
        </p:txBody>
      </p:sp>
      <p:pic>
        <p:nvPicPr>
          <p:cNvPr id="5" name="Picture 4" descr="A questionnaire with a box and text&#10;&#10;Description automatically generated with medium confidence">
            <a:extLst>
              <a:ext uri="{FF2B5EF4-FFF2-40B4-BE49-F238E27FC236}">
                <a16:creationId xmlns:a16="http://schemas.microsoft.com/office/drawing/2014/main" id="{856D71D2-339D-CAD6-0C58-5A27429424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9178" y="-1"/>
            <a:ext cx="5273644" cy="6858001"/>
          </a:xfrm>
          <a:prstGeom prst="rect">
            <a:avLst/>
          </a:prstGeom>
          <a:ln>
            <a:solidFill>
              <a:schemeClr val="tx1"/>
            </a:solidFill>
          </a:ln>
        </p:spPr>
      </p:pic>
    </p:spTree>
    <p:extLst>
      <p:ext uri="{BB962C8B-B14F-4D97-AF65-F5344CB8AC3E}">
        <p14:creationId xmlns:p14="http://schemas.microsoft.com/office/powerpoint/2010/main" val="2346007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B2CC6C-CFCE-4F1F-81AD-1BBB92013A12}" type="slidenum">
              <a:rPr lang="en-US" smtClean="0"/>
              <a:t>13</a:t>
            </a:fld>
            <a:endParaRPr lang="en-US"/>
          </a:p>
        </p:txBody>
      </p:sp>
      <p:pic>
        <p:nvPicPr>
          <p:cNvPr id="5" name="Picture 4" descr="A questionnaire with a box and a box&#10;&#10;Description automatically generated with medium confidence">
            <a:extLst>
              <a:ext uri="{FF2B5EF4-FFF2-40B4-BE49-F238E27FC236}">
                <a16:creationId xmlns:a16="http://schemas.microsoft.com/office/drawing/2014/main" id="{E9BE7FBC-63EA-9323-5DC2-4744B357FE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2224" y="0"/>
            <a:ext cx="5287552" cy="6858000"/>
          </a:xfrm>
          <a:prstGeom prst="rect">
            <a:avLst/>
          </a:prstGeom>
          <a:ln>
            <a:solidFill>
              <a:schemeClr val="tx1"/>
            </a:solidFill>
          </a:ln>
        </p:spPr>
      </p:pic>
    </p:spTree>
    <p:extLst>
      <p:ext uri="{BB962C8B-B14F-4D97-AF65-F5344CB8AC3E}">
        <p14:creationId xmlns:p14="http://schemas.microsoft.com/office/powerpoint/2010/main" val="872004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934" y="627598"/>
            <a:ext cx="10247326" cy="1264542"/>
          </a:xfrm>
        </p:spPr>
        <p:txBody>
          <a:bodyPr>
            <a:normAutofit/>
          </a:bodyPr>
          <a:lstStyle/>
          <a:p>
            <a:pPr algn="ctr"/>
            <a:r>
              <a:rPr lang="en-US" sz="4000" b="1" dirty="0">
                <a:effectLst>
                  <a:outerShdw blurRad="38100" dist="38100" dir="2700000" algn="tl">
                    <a:srgbClr val="000000">
                      <a:alpha val="43137"/>
                    </a:srgbClr>
                  </a:outerShdw>
                </a:effectLst>
              </a:rPr>
              <a:t>What Information Should Be Pre-filled?</a:t>
            </a:r>
            <a:endParaRPr lang="en-US" sz="2400" dirty="0"/>
          </a:p>
        </p:txBody>
      </p:sp>
      <p:sp>
        <p:nvSpPr>
          <p:cNvPr id="3" name="Content Placeholder 2"/>
          <p:cNvSpPr>
            <a:spLocks noGrp="1"/>
          </p:cNvSpPr>
          <p:nvPr>
            <p:ph idx="1"/>
          </p:nvPr>
        </p:nvSpPr>
        <p:spPr>
          <a:xfrm>
            <a:off x="677334" y="3275214"/>
            <a:ext cx="9829953" cy="3424844"/>
          </a:xfrm>
        </p:spPr>
        <p:txBody>
          <a:bodyPr>
            <a:normAutofit lnSpcReduction="10000"/>
          </a:bodyPr>
          <a:lstStyle/>
          <a:p>
            <a:r>
              <a:rPr lang="en-US" sz="2800" dirty="0"/>
              <a:t>Accurate information is </a:t>
            </a:r>
            <a:r>
              <a:rPr lang="en-US" sz="2800" dirty="0">
                <a:solidFill>
                  <a:srgbClr val="FF0000"/>
                </a:solidFill>
              </a:rPr>
              <a:t>required for UCLA to prepare county- and program-level summary reports for your county.</a:t>
            </a:r>
          </a:p>
          <a:p>
            <a:r>
              <a:rPr lang="en-US" sz="2800" dirty="0">
                <a:latin typeface="Arial" panose="020B0604020202020204" pitchFamily="34" charset="0"/>
                <a:cs typeface="Arial" panose="020B0604020202020204" pitchFamily="34" charset="0"/>
              </a:rPr>
              <a:t>Fill in the information by using:</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the online fillable feature before printing the Adult and Youth TPS forms (PDFs); or </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a black or blue pen.</a:t>
            </a:r>
          </a:p>
          <a:p>
            <a:pPr marL="0" indent="0">
              <a:buNone/>
            </a:pPr>
            <a:endParaRPr lang="en-US" sz="2800"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60B2CC6C-CFCE-4F1F-81AD-1BBB92013A12}" type="slidenum">
              <a:rPr lang="en-US" smtClean="0"/>
              <a:t>14</a:t>
            </a:fld>
            <a:endParaRPr lang="en-US"/>
          </a:p>
        </p:txBody>
      </p:sp>
      <p:pic>
        <p:nvPicPr>
          <p:cNvPr id="6" name="Picture 5"/>
          <p:cNvPicPr>
            <a:picLocks noChangeAspect="1"/>
          </p:cNvPicPr>
          <p:nvPr/>
        </p:nvPicPr>
        <p:blipFill>
          <a:blip r:embed="rId3"/>
          <a:stretch>
            <a:fillRect/>
          </a:stretch>
        </p:blipFill>
        <p:spPr>
          <a:xfrm>
            <a:off x="677334" y="1435835"/>
            <a:ext cx="9683039" cy="1715444"/>
          </a:xfrm>
          <a:prstGeom prst="rect">
            <a:avLst/>
          </a:prstGeom>
        </p:spPr>
      </p:pic>
    </p:spTree>
    <p:extLst>
      <p:ext uri="{BB962C8B-B14F-4D97-AF65-F5344CB8AC3E}">
        <p14:creationId xmlns:p14="http://schemas.microsoft.com/office/powerpoint/2010/main" val="3259353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effectLst>
                  <a:outerShdw blurRad="38100" dist="38100" dir="2700000" algn="tl">
                    <a:srgbClr val="000000">
                      <a:alpha val="43137"/>
                    </a:srgbClr>
                  </a:outerShdw>
                </a:effectLst>
              </a:rPr>
              <a:t>How Should the Forms be Printed?</a:t>
            </a:r>
            <a:endParaRPr lang="en-US" dirty="0"/>
          </a:p>
        </p:txBody>
      </p:sp>
      <p:sp>
        <p:nvSpPr>
          <p:cNvPr id="3" name="Content Placeholder 2"/>
          <p:cNvSpPr>
            <a:spLocks noGrp="1"/>
          </p:cNvSpPr>
          <p:nvPr>
            <p:ph idx="1"/>
          </p:nvPr>
        </p:nvSpPr>
        <p:spPr>
          <a:xfrm>
            <a:off x="677334" y="1706880"/>
            <a:ext cx="8596668" cy="4582159"/>
          </a:xfrm>
        </p:spPr>
        <p:txBody>
          <a:bodyPr>
            <a:normAutofit/>
          </a:bodyPr>
          <a:lstStyle/>
          <a:p>
            <a:r>
              <a:rPr lang="en-US" sz="2800" dirty="0"/>
              <a:t>Download survey forms from PDF files that can be found on the TPS website. Please </a:t>
            </a:r>
            <a:r>
              <a:rPr lang="en-US" sz="2800" b="1" u="sng" dirty="0"/>
              <a:t>do not</a:t>
            </a:r>
            <a:r>
              <a:rPr lang="en-US" sz="2800" b="1" dirty="0"/>
              <a:t> </a:t>
            </a:r>
            <a:r>
              <a:rPr lang="en-US" sz="2800" dirty="0"/>
              <a:t>photocopy or enlarge/reduce the font of the survey forms.</a:t>
            </a:r>
          </a:p>
          <a:p>
            <a:pPr marL="0" indent="0">
              <a:buNone/>
            </a:pPr>
            <a:endParaRPr lang="en-US" sz="1600" dirty="0"/>
          </a:p>
          <a:p>
            <a:r>
              <a:rPr lang="en-US" sz="2800" dirty="0"/>
              <a:t>Print in black/white on plain white paper.</a:t>
            </a:r>
          </a:p>
          <a:p>
            <a:pPr marL="0" indent="0">
              <a:buNone/>
            </a:pPr>
            <a:endParaRPr lang="en-US" sz="1600" dirty="0"/>
          </a:p>
          <a:p>
            <a:r>
              <a:rPr lang="en-US" sz="2800" dirty="0"/>
              <a:t>Use both sides of the page (double-sided) when printing the 2-page (large print) forms.  </a:t>
            </a:r>
            <a:r>
              <a:rPr lang="en-US" sz="2800" b="1" u="sng" dirty="0"/>
              <a:t>Do not </a:t>
            </a:r>
            <a:r>
              <a:rPr lang="en-US" sz="2800" dirty="0"/>
              <a:t>staple or use paper clips to attach the pages.</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60B2CC6C-CFCE-4F1F-81AD-1BBB92013A12}" type="slidenum">
              <a:rPr lang="en-US" smtClean="0"/>
              <a:t>15</a:t>
            </a:fld>
            <a:endParaRPr lang="en-US"/>
          </a:p>
        </p:txBody>
      </p:sp>
    </p:spTree>
    <p:extLst>
      <p:ext uri="{BB962C8B-B14F-4D97-AF65-F5344CB8AC3E}">
        <p14:creationId xmlns:p14="http://schemas.microsoft.com/office/powerpoint/2010/main" val="4151596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396658"/>
            <a:ext cx="10007368" cy="1320800"/>
          </a:xfrm>
        </p:spPr>
        <p:txBody>
          <a:bodyPr>
            <a:normAutofit/>
          </a:bodyPr>
          <a:lstStyle/>
          <a:p>
            <a:pPr algn="ctr"/>
            <a:r>
              <a:rPr lang="en-US" sz="4000" b="1" dirty="0">
                <a:effectLst>
                  <a:outerShdw blurRad="38100" dist="38100" dir="2700000" algn="tl">
                    <a:srgbClr val="000000">
                      <a:alpha val="43137"/>
                    </a:srgbClr>
                  </a:outerShdw>
                </a:effectLst>
              </a:rPr>
              <a:t>How Should the Paper Survey </a:t>
            </a: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Forms Be Administered?</a:t>
            </a:r>
            <a:endParaRPr lang="en-US" sz="4000" dirty="0"/>
          </a:p>
        </p:txBody>
      </p:sp>
      <p:sp>
        <p:nvSpPr>
          <p:cNvPr id="3" name="Content Placeholder 2"/>
          <p:cNvSpPr>
            <a:spLocks noGrp="1"/>
          </p:cNvSpPr>
          <p:nvPr>
            <p:ph idx="1"/>
          </p:nvPr>
        </p:nvSpPr>
        <p:spPr>
          <a:xfrm>
            <a:off x="590813" y="1717457"/>
            <a:ext cx="9973908" cy="4689029"/>
          </a:xfrm>
        </p:spPr>
        <p:txBody>
          <a:bodyPr>
            <a:noAutofit/>
          </a:bodyPr>
          <a:lstStyle/>
          <a:p>
            <a:r>
              <a:rPr lang="en-US" sz="2400" dirty="0"/>
              <a:t>Offer </a:t>
            </a:r>
            <a:r>
              <a:rPr lang="en-US" sz="2400" u="sng" dirty="0"/>
              <a:t>youth paper survey</a:t>
            </a:r>
            <a:r>
              <a:rPr lang="en-US" sz="2400" dirty="0"/>
              <a:t> forms to youth clients (12-17 years old) and </a:t>
            </a:r>
            <a:r>
              <a:rPr lang="en-US" sz="2400" u="sng" dirty="0"/>
              <a:t>adult paper survey</a:t>
            </a:r>
            <a:r>
              <a:rPr lang="en-US" sz="2400" dirty="0"/>
              <a:t> adult clients (18 years or older) receiving services </a:t>
            </a:r>
            <a:r>
              <a:rPr lang="en-US" sz="2400" u="sng" dirty="0"/>
              <a:t>during the 5-day survey period. </a:t>
            </a:r>
          </a:p>
          <a:p>
            <a:pPr lvl="1">
              <a:buFont typeface="Wingdings" panose="05000000000000000000" pitchFamily="2" charset="2"/>
              <a:buChar char="Ø"/>
            </a:pPr>
            <a:r>
              <a:rPr lang="en-US" sz="2400" dirty="0"/>
              <a:t>Clients need to complete only one form during the survey period.</a:t>
            </a:r>
          </a:p>
          <a:p>
            <a:pPr lvl="1">
              <a:buFont typeface="Wingdings" panose="05000000000000000000" pitchFamily="2" charset="2"/>
              <a:buChar char="Ø"/>
            </a:pPr>
            <a:r>
              <a:rPr lang="en-US" sz="2400" dirty="0"/>
              <a:t>Whether the client completes the survey form or not, it will in no way adversely affect the services they receive. </a:t>
            </a:r>
          </a:p>
          <a:p>
            <a:r>
              <a:rPr lang="en-US" sz="2400" dirty="0"/>
              <a:t>Inform clients that the survey is anonymous. They </a:t>
            </a:r>
            <a:r>
              <a:rPr lang="en-US" sz="2400" u="sng" dirty="0"/>
              <a:t>should not write their names</a:t>
            </a:r>
            <a:r>
              <a:rPr lang="en-US" sz="2400" dirty="0"/>
              <a:t> on the form. </a:t>
            </a:r>
          </a:p>
          <a:p>
            <a:r>
              <a:rPr lang="en-US" sz="2400" dirty="0"/>
              <a:t>Be sure clients use a black or dark blue pen on paper forms.</a:t>
            </a:r>
          </a:p>
          <a:p>
            <a:r>
              <a:rPr lang="en-US" sz="2400" dirty="0"/>
              <a:t>If clients make a mistake on the form, they should draw an “x” over the incorrect entry.  Do not use white out.</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60B2CC6C-CFCE-4F1F-81AD-1BBB92013A12}" type="slidenum">
              <a:rPr lang="en-US" smtClean="0"/>
              <a:t>16</a:t>
            </a:fld>
            <a:endParaRPr lang="en-US"/>
          </a:p>
        </p:txBody>
      </p:sp>
    </p:spTree>
    <p:extLst>
      <p:ext uri="{BB962C8B-B14F-4D97-AF65-F5344CB8AC3E}">
        <p14:creationId xmlns:p14="http://schemas.microsoft.com/office/powerpoint/2010/main" val="3344262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6320"/>
            <a:ext cx="10607039" cy="1148359"/>
          </a:xfrm>
        </p:spPr>
        <p:txBody>
          <a:bodyPr>
            <a:noAutofit/>
          </a:bodyPr>
          <a:lstStyle/>
          <a:p>
            <a:pPr algn="ctr"/>
            <a:r>
              <a:rPr lang="en-US" sz="4800" b="1" dirty="0">
                <a:effectLst>
                  <a:outerShdw blurRad="38100" dist="38100" dir="2700000" algn="tl">
                    <a:srgbClr val="000000">
                      <a:alpha val="43137"/>
                    </a:srgbClr>
                  </a:outerShdw>
                </a:effectLst>
              </a:rPr>
              <a:t>  </a:t>
            </a:r>
            <a:r>
              <a:rPr lang="en-US" sz="4000" b="1" dirty="0">
                <a:effectLst>
                  <a:outerShdw blurRad="38100" dist="38100" dir="2700000" algn="tl">
                    <a:srgbClr val="000000">
                      <a:alpha val="43137"/>
                    </a:srgbClr>
                  </a:outerShdw>
                </a:effectLst>
              </a:rPr>
              <a:t>What About Client Confidentiality?</a:t>
            </a:r>
            <a:br>
              <a:rPr lang="en-US" sz="4000" dirty="0"/>
            </a:br>
            <a:br>
              <a:rPr lang="en-US" sz="4000" dirty="0"/>
            </a:br>
            <a:endParaRPr lang="en-US" sz="4000" dirty="0"/>
          </a:p>
        </p:txBody>
      </p:sp>
      <p:sp>
        <p:nvSpPr>
          <p:cNvPr id="5" name="Content Placeholder 2"/>
          <p:cNvSpPr>
            <a:spLocks noGrp="1"/>
          </p:cNvSpPr>
          <p:nvPr>
            <p:ph idx="1"/>
          </p:nvPr>
        </p:nvSpPr>
        <p:spPr>
          <a:xfrm>
            <a:off x="674431" y="1654679"/>
            <a:ext cx="9844948" cy="4888871"/>
          </a:xfrm>
        </p:spPr>
        <p:txBody>
          <a:bodyPr vert="horz" lIns="91440" tIns="45720" rIns="91440" bIns="45720" rtlCol="0" anchor="t">
            <a:noAutofit/>
          </a:bodyPr>
          <a:lstStyle/>
          <a:p>
            <a:r>
              <a:rPr lang="en-US" sz="2800" dirty="0"/>
              <a:t>Each participating provider must ensure their individual implementation of TPS procedures adheres to </a:t>
            </a:r>
            <a:r>
              <a:rPr lang="en-US" sz="2800" b="1" dirty="0"/>
              <a:t>42 CFR, part 2</a:t>
            </a:r>
            <a:r>
              <a:rPr lang="en-US" sz="2800" dirty="0"/>
              <a:t>. </a:t>
            </a:r>
          </a:p>
          <a:p>
            <a:r>
              <a:rPr lang="en-US" sz="2800" dirty="0"/>
              <a:t>Direct service staff must not be present while the client completes the survey. </a:t>
            </a:r>
          </a:p>
          <a:p>
            <a:r>
              <a:rPr lang="en-US" sz="2800" dirty="0"/>
              <a:t>A family member, non-clinical staff person, consumer advocate, or volunteer may help the client complete the survey. </a:t>
            </a:r>
          </a:p>
          <a:p>
            <a:r>
              <a:rPr lang="en-US" sz="2800" dirty="0"/>
              <a:t>Staff are not to influence how a client responds or deny a client the opportunity to complete the survey. </a:t>
            </a:r>
          </a:p>
          <a:p>
            <a:pPr marL="461963" lvl="1">
              <a:buFont typeface="Arial" panose="020B0604020202020204" pitchFamily="34" charset="0"/>
              <a:buChar char="•"/>
            </a:pPr>
            <a:endParaRPr lang="en-US" sz="2000" dirty="0"/>
          </a:p>
          <a:p>
            <a:pPr lvl="1"/>
            <a:endParaRPr lang="en-US" sz="2000" dirty="0"/>
          </a:p>
          <a:p>
            <a:pPr lvl="1"/>
            <a:endParaRPr lang="en-US" sz="2000" dirty="0"/>
          </a:p>
          <a:p>
            <a:endParaRPr lang="en-US" sz="2000" dirty="0"/>
          </a:p>
        </p:txBody>
      </p:sp>
      <p:sp>
        <p:nvSpPr>
          <p:cNvPr id="3" name="Slide Number Placeholder 2"/>
          <p:cNvSpPr>
            <a:spLocks noGrp="1"/>
          </p:cNvSpPr>
          <p:nvPr>
            <p:ph type="sldNum" sz="quarter" idx="12"/>
          </p:nvPr>
        </p:nvSpPr>
        <p:spPr/>
        <p:txBody>
          <a:bodyPr/>
          <a:lstStyle/>
          <a:p>
            <a:fld id="{60B2CC6C-CFCE-4F1F-81AD-1BBB92013A12}" type="slidenum">
              <a:rPr lang="en-US" smtClean="0"/>
              <a:t>17</a:t>
            </a:fld>
            <a:endParaRPr lang="en-US"/>
          </a:p>
        </p:txBody>
      </p:sp>
    </p:spTree>
    <p:extLst>
      <p:ext uri="{BB962C8B-B14F-4D97-AF65-F5344CB8AC3E}">
        <p14:creationId xmlns:p14="http://schemas.microsoft.com/office/powerpoint/2010/main" val="2151278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19695"/>
          </a:xfrm>
        </p:spPr>
        <p:txBody>
          <a:bodyPr>
            <a:normAutofit fontScale="90000"/>
          </a:bodyPr>
          <a:lstStyle/>
          <a:p>
            <a:pPr algn="ctr"/>
            <a:r>
              <a:rPr lang="en-US" sz="4000" b="1" dirty="0">
                <a:effectLst>
                  <a:outerShdw blurRad="38100" dist="38100" dir="2700000" algn="tl">
                    <a:srgbClr val="000000">
                      <a:alpha val="43137"/>
                    </a:srgbClr>
                  </a:outerShdw>
                </a:effectLst>
              </a:rPr>
              <a:t>Client Confidentiality – Paper Forms</a:t>
            </a:r>
            <a:endParaRPr lang="en-US" sz="4000" dirty="0"/>
          </a:p>
        </p:txBody>
      </p:sp>
      <p:sp>
        <p:nvSpPr>
          <p:cNvPr id="3" name="Content Placeholder 2"/>
          <p:cNvSpPr>
            <a:spLocks noGrp="1"/>
          </p:cNvSpPr>
          <p:nvPr>
            <p:ph idx="1"/>
          </p:nvPr>
        </p:nvSpPr>
        <p:spPr>
          <a:xfrm>
            <a:off x="677333" y="1471353"/>
            <a:ext cx="9343281" cy="4912822"/>
          </a:xfrm>
        </p:spPr>
        <p:txBody>
          <a:bodyPr>
            <a:normAutofit fontScale="92500" lnSpcReduction="20000"/>
          </a:bodyPr>
          <a:lstStyle/>
          <a:p>
            <a:r>
              <a:rPr lang="en-US" sz="3000" dirty="0"/>
              <a:t>If using paper survey forms, clients are to place completed forms directly into a ballot-type survey form collection box or large envelope. </a:t>
            </a:r>
          </a:p>
          <a:p>
            <a:r>
              <a:rPr lang="en-US" sz="3000" dirty="0"/>
              <a:t>Clients receiving services outside the office during the survey period should fill out a survey form and seal it in an envelope (provided by staff). </a:t>
            </a:r>
          </a:p>
          <a:p>
            <a:r>
              <a:rPr lang="en-US" sz="3000" dirty="0"/>
              <a:t>Staff should deposit the envelope into the survey collection box or large envelope with the other completed forms upon returning to the office. </a:t>
            </a:r>
          </a:p>
          <a:p>
            <a:r>
              <a:rPr lang="en-US" sz="3000" dirty="0"/>
              <a:t>Agency staff should package the completed forms for delivery/shipping to the designated county administrator who is coordinating the survey.</a:t>
            </a:r>
          </a:p>
          <a:p>
            <a:pPr marL="0" indent="0">
              <a:buNone/>
            </a:pPr>
            <a:endParaRPr lang="en-US" sz="2400" dirty="0"/>
          </a:p>
        </p:txBody>
      </p:sp>
      <p:sp>
        <p:nvSpPr>
          <p:cNvPr id="4" name="Slide Number Placeholder 3"/>
          <p:cNvSpPr>
            <a:spLocks noGrp="1"/>
          </p:cNvSpPr>
          <p:nvPr>
            <p:ph type="sldNum" sz="quarter" idx="12"/>
          </p:nvPr>
        </p:nvSpPr>
        <p:spPr/>
        <p:txBody>
          <a:bodyPr/>
          <a:lstStyle/>
          <a:p>
            <a:fld id="{60B2CC6C-CFCE-4F1F-81AD-1BBB92013A12}" type="slidenum">
              <a:rPr lang="en-US" smtClean="0"/>
              <a:t>18</a:t>
            </a:fld>
            <a:endParaRPr lang="en-US"/>
          </a:p>
        </p:txBody>
      </p:sp>
    </p:spTree>
    <p:extLst>
      <p:ext uri="{BB962C8B-B14F-4D97-AF65-F5344CB8AC3E}">
        <p14:creationId xmlns:p14="http://schemas.microsoft.com/office/powerpoint/2010/main" val="4069752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effectLst>
                  <a:outerShdw blurRad="38100" dist="38100" dir="2700000" algn="tl">
                    <a:srgbClr val="000000">
                      <a:alpha val="43137"/>
                    </a:srgbClr>
                  </a:outerShdw>
                </a:effectLst>
              </a:rPr>
              <a:t>Special Note: Client Comments</a:t>
            </a:r>
            <a:endParaRPr lang="en-US" sz="4000" dirty="0"/>
          </a:p>
        </p:txBody>
      </p:sp>
      <p:sp>
        <p:nvSpPr>
          <p:cNvPr id="3" name="Content Placeholder 2"/>
          <p:cNvSpPr>
            <a:spLocks noGrp="1"/>
          </p:cNvSpPr>
          <p:nvPr>
            <p:ph idx="1"/>
          </p:nvPr>
        </p:nvSpPr>
        <p:spPr>
          <a:xfrm>
            <a:off x="677334" y="2160589"/>
            <a:ext cx="8596668" cy="3750017"/>
          </a:xfrm>
        </p:spPr>
        <p:txBody>
          <a:bodyPr>
            <a:normAutofit fontScale="92500" lnSpcReduction="20000"/>
          </a:bodyPr>
          <a:lstStyle/>
          <a:p>
            <a:r>
              <a:rPr lang="en-US" sz="3000" dirty="0"/>
              <a:t>It is the responsibility of the county coordinator to review the client comments prior to sending the forms to UCLA for anything that may need immediate attention.  </a:t>
            </a:r>
          </a:p>
          <a:p>
            <a:pPr lvl="1">
              <a:buFont typeface="Wingdings" panose="05000000000000000000" pitchFamily="2" charset="2"/>
              <a:buChar char="Ø"/>
            </a:pPr>
            <a:r>
              <a:rPr lang="en-US" sz="3000" dirty="0"/>
              <a:t>If sending electronic data to UCLA, please do not include the client comments.</a:t>
            </a:r>
          </a:p>
          <a:p>
            <a:pPr lvl="1">
              <a:buFont typeface="Wingdings" panose="05000000000000000000" pitchFamily="2" charset="2"/>
              <a:buChar char="Ø"/>
            </a:pPr>
            <a:endParaRPr lang="en-US" sz="2800" dirty="0"/>
          </a:p>
          <a:p>
            <a:pPr marL="457200" lvl="1" indent="0">
              <a:buNone/>
            </a:pPr>
            <a:r>
              <a:rPr lang="en-US" sz="2800" dirty="0"/>
              <a:t>                  </a:t>
            </a:r>
          </a:p>
          <a:p>
            <a:pPr marL="457200" lvl="1" indent="0">
              <a:buNone/>
            </a:pPr>
            <a:r>
              <a:rPr lang="en-US" sz="2800" dirty="0"/>
              <a:t>                        </a:t>
            </a:r>
            <a:endParaRPr lang="en-US" dirty="0"/>
          </a:p>
        </p:txBody>
      </p:sp>
      <p:sp>
        <p:nvSpPr>
          <p:cNvPr id="7" name="Slide Number Placeholder 6"/>
          <p:cNvSpPr>
            <a:spLocks noGrp="1"/>
          </p:cNvSpPr>
          <p:nvPr>
            <p:ph type="sldNum" sz="quarter" idx="12"/>
          </p:nvPr>
        </p:nvSpPr>
        <p:spPr/>
        <p:txBody>
          <a:bodyPr/>
          <a:lstStyle/>
          <a:p>
            <a:fld id="{60B2CC6C-CFCE-4F1F-81AD-1BBB92013A12}" type="slidenum">
              <a:rPr lang="en-US" smtClean="0"/>
              <a:t>19</a:t>
            </a:fld>
            <a:endParaRPr lang="en-US"/>
          </a:p>
        </p:txBody>
      </p:sp>
    </p:spTree>
    <p:extLst>
      <p:ext uri="{BB962C8B-B14F-4D97-AF65-F5344CB8AC3E}">
        <p14:creationId xmlns:p14="http://schemas.microsoft.com/office/powerpoint/2010/main" val="1529260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533169" cy="1177636"/>
          </a:xfrm>
        </p:spPr>
        <p:txBody>
          <a:bodyPr>
            <a:noAutofit/>
          </a:bodyPr>
          <a:lstStyle/>
          <a:p>
            <a:pPr algn="ct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Why Are Counties/Providers Administering the TPS?</a:t>
            </a:r>
            <a:endParaRPr lang="en-US" sz="4000" dirty="0"/>
          </a:p>
        </p:txBody>
      </p:sp>
      <p:sp>
        <p:nvSpPr>
          <p:cNvPr id="3" name="Content Placeholder 2"/>
          <p:cNvSpPr>
            <a:spLocks noGrp="1"/>
          </p:cNvSpPr>
          <p:nvPr>
            <p:ph idx="1"/>
          </p:nvPr>
        </p:nvSpPr>
        <p:spPr>
          <a:xfrm>
            <a:off x="677333" y="1745672"/>
            <a:ext cx="9264688" cy="4788131"/>
          </a:xfrm>
        </p:spPr>
        <p:txBody>
          <a:bodyPr>
            <a:normAutofit/>
          </a:bodyPr>
          <a:lstStyle/>
          <a:p>
            <a:endParaRPr lang="en-US" sz="2200" dirty="0"/>
          </a:p>
          <a:p>
            <a:r>
              <a:rPr lang="en-US" sz="2800" dirty="0">
                <a:latin typeface="Arial" panose="020B0604020202020204" pitchFamily="34" charset="0"/>
                <a:cs typeface="Arial" panose="020B0604020202020204" pitchFamily="34" charset="0"/>
              </a:rPr>
              <a:t>Address the data collection needs of the DMC-ODS waiver evaluation required by the Centers for Medicare and Medicaid Services (CMS) </a:t>
            </a:r>
          </a:p>
          <a:p>
            <a:r>
              <a:rPr lang="en-US" sz="2800" dirty="0">
                <a:latin typeface="Arial" panose="020B0604020202020204" pitchFamily="34" charset="0"/>
                <a:cs typeface="Arial" panose="020B0604020202020204" pitchFamily="34" charset="0"/>
              </a:rPr>
              <a:t>Fulfill the county’s External Quality Review Organization (EQRO) requirement of conducting a client satisfaction survey using a validated tool</a:t>
            </a:r>
          </a:p>
          <a:p>
            <a:r>
              <a:rPr lang="en-US" sz="2800" dirty="0">
                <a:latin typeface="Arial" panose="020B0604020202020204" pitchFamily="34" charset="0"/>
                <a:cs typeface="Arial" panose="020B0604020202020204" pitchFamily="34" charset="0"/>
              </a:rPr>
              <a:t>Support DMC-ODS Quality Improvement efforts</a:t>
            </a:r>
          </a:p>
        </p:txBody>
      </p:sp>
      <p:sp>
        <p:nvSpPr>
          <p:cNvPr id="4" name="Slide Number Placeholder 3"/>
          <p:cNvSpPr>
            <a:spLocks noGrp="1"/>
          </p:cNvSpPr>
          <p:nvPr>
            <p:ph type="sldNum" sz="quarter" idx="12"/>
          </p:nvPr>
        </p:nvSpPr>
        <p:spPr/>
        <p:txBody>
          <a:bodyPr/>
          <a:lstStyle/>
          <a:p>
            <a:fld id="{60B2CC6C-CFCE-4F1F-81AD-1BBB92013A12}" type="slidenum">
              <a:rPr lang="en-US" smtClean="0"/>
              <a:t>2</a:t>
            </a:fld>
            <a:endParaRPr lang="en-US"/>
          </a:p>
        </p:txBody>
      </p:sp>
    </p:spTree>
    <p:extLst>
      <p:ext uri="{BB962C8B-B14F-4D97-AF65-F5344CB8AC3E}">
        <p14:creationId xmlns:p14="http://schemas.microsoft.com/office/powerpoint/2010/main" val="336602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234" y="479716"/>
            <a:ext cx="8742239" cy="1320800"/>
          </a:xfrm>
        </p:spPr>
        <p:txBody>
          <a:bodyPr>
            <a:normAutofit fontScale="90000"/>
          </a:bodyPr>
          <a:lstStyle/>
          <a:p>
            <a:pPr algn="ctr"/>
            <a:r>
              <a:rPr lang="en-US" sz="4000" b="1" dirty="0">
                <a:effectLst>
                  <a:outerShdw blurRad="38100" dist="38100" dir="2700000" algn="tl">
                    <a:srgbClr val="000000">
                      <a:alpha val="43137"/>
                    </a:srgbClr>
                  </a:outerShdw>
                </a:effectLst>
              </a:rPr>
              <a:t>How Should the County Submit Paper TPS Forms to UCLA for Scanning?</a:t>
            </a:r>
            <a:endParaRPr lang="en-US" sz="4000" dirty="0"/>
          </a:p>
        </p:txBody>
      </p:sp>
      <p:sp>
        <p:nvSpPr>
          <p:cNvPr id="3" name="Content Placeholder 2"/>
          <p:cNvSpPr>
            <a:spLocks noGrp="1"/>
          </p:cNvSpPr>
          <p:nvPr>
            <p:ph idx="1"/>
          </p:nvPr>
        </p:nvSpPr>
        <p:spPr>
          <a:xfrm>
            <a:off x="715117" y="1930400"/>
            <a:ext cx="10869045" cy="4605971"/>
          </a:xfrm>
        </p:spPr>
        <p:txBody>
          <a:bodyPr vert="horz" lIns="91440" tIns="45720" rIns="91440" bIns="45720" rtlCol="0" anchor="t">
            <a:noAutofit/>
          </a:bodyPr>
          <a:lstStyle/>
          <a:p>
            <a:r>
              <a:rPr lang="en-US" sz="2800" dirty="0"/>
              <a:t>Compile completed survey forms from providers.</a:t>
            </a:r>
          </a:p>
          <a:p>
            <a:r>
              <a:rPr lang="en-US" sz="2800" dirty="0"/>
              <a:t>Complete and email the Shipment Form to UCLA. (UCLA will prepare FedEx shipping labels.)</a:t>
            </a:r>
          </a:p>
          <a:p>
            <a:r>
              <a:rPr lang="en-US" sz="2800" dirty="0"/>
              <a:t>Pack the forms in a box/envelope and complete the Cover Sheet. </a:t>
            </a:r>
          </a:p>
          <a:p>
            <a:pPr lvl="1">
              <a:buFont typeface="Wingdings" panose="05000000000000000000" pitchFamily="2" charset="2"/>
              <a:buChar char="Ø"/>
            </a:pPr>
            <a:r>
              <a:rPr lang="en-US" sz="2800" dirty="0"/>
              <a:t>Be sure to seal/tape boxes well to prevent damage during shipping and to include the Cover Sheet.</a:t>
            </a:r>
          </a:p>
          <a:p>
            <a:r>
              <a:rPr lang="en-US" sz="2800" dirty="0"/>
              <a:t>Send the box(es)/envelope(s) to UCLA using the FedEx shipping label.</a:t>
            </a:r>
            <a:endParaRPr lang="en-US" sz="600" dirty="0"/>
          </a:p>
        </p:txBody>
      </p:sp>
      <p:sp>
        <p:nvSpPr>
          <p:cNvPr id="4" name="Slide Number Placeholder 3"/>
          <p:cNvSpPr>
            <a:spLocks noGrp="1"/>
          </p:cNvSpPr>
          <p:nvPr>
            <p:ph type="sldNum" sz="quarter" idx="12"/>
          </p:nvPr>
        </p:nvSpPr>
        <p:spPr/>
        <p:txBody>
          <a:bodyPr/>
          <a:lstStyle/>
          <a:p>
            <a:fld id="{60B2CC6C-CFCE-4F1F-81AD-1BBB92013A12}" type="slidenum">
              <a:rPr lang="en-US" smtClean="0"/>
              <a:t>20</a:t>
            </a:fld>
            <a:endParaRPr lang="en-US"/>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10510866" y="246107"/>
            <a:ext cx="1447799" cy="1684293"/>
          </a:xfrm>
          <a:prstGeom prst="rect">
            <a:avLst/>
          </a:prstGeom>
        </p:spPr>
      </p:pic>
    </p:spTree>
    <p:extLst>
      <p:ext uri="{BB962C8B-B14F-4D97-AF65-F5344CB8AC3E}">
        <p14:creationId xmlns:p14="http://schemas.microsoft.com/office/powerpoint/2010/main" val="818653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637" y="132459"/>
            <a:ext cx="3443243" cy="1630353"/>
          </a:xfrm>
        </p:spPr>
        <p:txBody>
          <a:bodyPr>
            <a:normAutofit/>
          </a:bodyPr>
          <a:lstStyle/>
          <a:p>
            <a:r>
              <a:rPr lang="en-US" sz="4800" b="1" dirty="0"/>
              <a:t>Shipment </a:t>
            </a:r>
            <a:br>
              <a:rPr lang="en-US" sz="4800" b="1" dirty="0"/>
            </a:br>
            <a:r>
              <a:rPr lang="en-US" sz="4800" b="1" dirty="0"/>
              <a:t>Form</a:t>
            </a:r>
          </a:p>
        </p:txBody>
      </p:sp>
      <p:pic>
        <p:nvPicPr>
          <p:cNvPr id="5" name="Picture 4"/>
          <p:cNvPicPr>
            <a:picLocks noChangeAspect="1"/>
          </p:cNvPicPr>
          <p:nvPr/>
        </p:nvPicPr>
        <p:blipFill>
          <a:blip r:embed="rId3"/>
          <a:stretch>
            <a:fillRect/>
          </a:stretch>
        </p:blipFill>
        <p:spPr>
          <a:xfrm>
            <a:off x="8932332" y="2149078"/>
            <a:ext cx="1753729" cy="1743207"/>
          </a:xfrm>
          <a:prstGeom prst="rect">
            <a:avLst/>
          </a:prstGeom>
        </p:spPr>
      </p:pic>
      <p:pic>
        <p:nvPicPr>
          <p:cNvPr id="6" name="Picture 5"/>
          <p:cNvPicPr>
            <a:picLocks noChangeAspect="1"/>
          </p:cNvPicPr>
          <p:nvPr/>
        </p:nvPicPr>
        <p:blipFill>
          <a:blip r:embed="rId4"/>
          <a:stretch>
            <a:fillRect/>
          </a:stretch>
        </p:blipFill>
        <p:spPr>
          <a:xfrm rot="21227087">
            <a:off x="303545" y="2941029"/>
            <a:ext cx="3416873" cy="1310678"/>
          </a:xfrm>
          <a:prstGeom prst="rect">
            <a:avLst/>
          </a:prstGeom>
        </p:spPr>
      </p:pic>
      <p:sp>
        <p:nvSpPr>
          <p:cNvPr id="3" name="Slide Number Placeholder 2"/>
          <p:cNvSpPr>
            <a:spLocks noGrp="1"/>
          </p:cNvSpPr>
          <p:nvPr>
            <p:ph type="sldNum" sz="quarter" idx="12"/>
          </p:nvPr>
        </p:nvSpPr>
        <p:spPr/>
        <p:txBody>
          <a:bodyPr/>
          <a:lstStyle/>
          <a:p>
            <a:fld id="{60B2CC6C-CFCE-4F1F-81AD-1BBB92013A12}" type="slidenum">
              <a:rPr lang="en-US" smtClean="0"/>
              <a:t>21</a:t>
            </a:fld>
            <a:endParaRPr lang="en-US"/>
          </a:p>
        </p:txBody>
      </p:sp>
      <p:pic>
        <p:nvPicPr>
          <p:cNvPr id="8" name="Content Placeholder 7" descr="A paper survey form with text&#10;&#10;Description automatically generated">
            <a:extLst>
              <a:ext uri="{FF2B5EF4-FFF2-40B4-BE49-F238E27FC236}">
                <a16:creationId xmlns:a16="http://schemas.microsoft.com/office/drawing/2014/main" id="{B0A471B2-00BD-60D4-9A31-C53D7D783769}"/>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466153" y="0"/>
            <a:ext cx="5278644" cy="6858000"/>
          </a:xfrm>
          <a:ln>
            <a:solidFill>
              <a:schemeClr val="tx1"/>
            </a:solidFill>
          </a:ln>
        </p:spPr>
      </p:pic>
    </p:spTree>
    <p:extLst>
      <p:ext uri="{BB962C8B-B14F-4D97-AF65-F5344CB8AC3E}">
        <p14:creationId xmlns:p14="http://schemas.microsoft.com/office/powerpoint/2010/main" val="112060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60" y="313822"/>
            <a:ext cx="3555361" cy="786938"/>
          </a:xfrm>
        </p:spPr>
        <p:txBody>
          <a:bodyPr>
            <a:noAutofit/>
          </a:bodyPr>
          <a:lstStyle/>
          <a:p>
            <a:r>
              <a:rPr lang="en-US" sz="4400" b="1" dirty="0">
                <a:effectLst>
                  <a:outerShdw blurRad="38100" dist="38100" dir="2700000" algn="tl">
                    <a:srgbClr val="000000">
                      <a:alpha val="43137"/>
                    </a:srgbClr>
                  </a:outerShdw>
                </a:effectLst>
              </a:rPr>
              <a:t>Cover Sheet</a:t>
            </a:r>
            <a:endParaRPr lang="en-US" sz="4400" b="1" dirty="0"/>
          </a:p>
        </p:txBody>
      </p:sp>
      <p:pic>
        <p:nvPicPr>
          <p:cNvPr id="6" name="Picture 5"/>
          <p:cNvPicPr>
            <a:picLocks noChangeAspect="1"/>
          </p:cNvPicPr>
          <p:nvPr/>
        </p:nvPicPr>
        <p:blipFill>
          <a:blip r:embed="rId3"/>
          <a:stretch>
            <a:fillRect/>
          </a:stretch>
        </p:blipFill>
        <p:spPr>
          <a:xfrm>
            <a:off x="1050428" y="2061555"/>
            <a:ext cx="1953491" cy="1953491"/>
          </a:xfrm>
          <a:prstGeom prst="rect">
            <a:avLst/>
          </a:prstGeom>
        </p:spPr>
      </p:pic>
      <p:sp>
        <p:nvSpPr>
          <p:cNvPr id="3" name="Slide Number Placeholder 2"/>
          <p:cNvSpPr>
            <a:spLocks noGrp="1"/>
          </p:cNvSpPr>
          <p:nvPr>
            <p:ph type="sldNum" sz="quarter" idx="12"/>
          </p:nvPr>
        </p:nvSpPr>
        <p:spPr/>
        <p:txBody>
          <a:bodyPr/>
          <a:lstStyle/>
          <a:p>
            <a:fld id="{60B2CC6C-CFCE-4F1F-81AD-1BBB92013A12}" type="slidenum">
              <a:rPr lang="en-US" smtClean="0"/>
              <a:t>22</a:t>
            </a:fld>
            <a:endParaRPr lang="en-US"/>
          </a:p>
        </p:txBody>
      </p:sp>
      <p:pic>
        <p:nvPicPr>
          <p:cNvPr id="7" name="Picture 6" descr="A form with text and a red background&#10;&#10;Description automatically generated">
            <a:extLst>
              <a:ext uri="{FF2B5EF4-FFF2-40B4-BE49-F238E27FC236}">
                <a16:creationId xmlns:a16="http://schemas.microsoft.com/office/drawing/2014/main" id="{90A241E7-7AC0-E8CB-D112-3A745D934C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8421" y="0"/>
            <a:ext cx="5274578" cy="6858000"/>
          </a:xfrm>
          <a:prstGeom prst="rect">
            <a:avLst/>
          </a:prstGeom>
          <a:ln>
            <a:solidFill>
              <a:schemeClr val="tx1"/>
            </a:solidFill>
          </a:ln>
        </p:spPr>
      </p:pic>
    </p:spTree>
    <p:extLst>
      <p:ext uri="{BB962C8B-B14F-4D97-AF65-F5344CB8AC3E}">
        <p14:creationId xmlns:p14="http://schemas.microsoft.com/office/powerpoint/2010/main" val="2453535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198186" cy="1320800"/>
          </a:xfrm>
        </p:spPr>
        <p:txBody>
          <a:bodyPr>
            <a:noAutofit/>
          </a:bodyPr>
          <a:lstStyle/>
          <a:p>
            <a:r>
              <a:rPr lang="en-US" b="1" dirty="0">
                <a:effectLst>
                  <a:outerShdw blurRad="38100" dist="38100" dir="2700000" algn="tl">
                    <a:srgbClr val="000000">
                      <a:alpha val="43137"/>
                    </a:srgbClr>
                  </a:outerShdw>
                </a:effectLst>
              </a:rPr>
              <a:t>How Should the County Prepare and Submit Electronic TPS Data Files to UCLA?</a:t>
            </a:r>
            <a:endParaRPr lang="en-US" dirty="0"/>
          </a:p>
        </p:txBody>
      </p:sp>
      <p:sp>
        <p:nvSpPr>
          <p:cNvPr id="3" name="Content Placeholder 2"/>
          <p:cNvSpPr>
            <a:spLocks noGrp="1"/>
          </p:cNvSpPr>
          <p:nvPr>
            <p:ph idx="1"/>
          </p:nvPr>
        </p:nvSpPr>
        <p:spPr>
          <a:xfrm>
            <a:off x="677334" y="1930401"/>
            <a:ext cx="9422630" cy="4678218"/>
          </a:xfrm>
        </p:spPr>
        <p:txBody>
          <a:bodyPr>
            <a:normAutofit/>
          </a:bodyPr>
          <a:lstStyle/>
          <a:p>
            <a:r>
              <a:rPr lang="en-US" sz="2800" dirty="0"/>
              <a:t>Compile completed survey forms from providers. </a:t>
            </a:r>
          </a:p>
          <a:p>
            <a:r>
              <a:rPr lang="en-US" sz="2800" dirty="0"/>
              <a:t>Inform UCLA that your county will be submitting electronic data files rather than paper forms for scanning.</a:t>
            </a:r>
          </a:p>
          <a:p>
            <a:r>
              <a:rPr lang="en-US" sz="2800" dirty="0"/>
              <a:t>Follow the instructions posted on the TPS website for preparing and submitting electronic data.</a:t>
            </a:r>
          </a:p>
          <a:p>
            <a:pPr lvl="1">
              <a:buFont typeface="Wingdings" panose="05000000000000000000" pitchFamily="2" charset="2"/>
              <a:buChar char="Ø"/>
            </a:pPr>
            <a:r>
              <a:rPr lang="en-US" sz="2800" dirty="0"/>
              <a:t>Codebook</a:t>
            </a:r>
          </a:p>
          <a:p>
            <a:pPr lvl="1">
              <a:buFont typeface="Wingdings" panose="05000000000000000000" pitchFamily="2" charset="2"/>
              <a:buChar char="Ø"/>
            </a:pPr>
            <a:r>
              <a:rPr lang="en-US" sz="2800" dirty="0"/>
              <a:t>Uploading files to your county’s folder in UCLA Health Sciences Box</a:t>
            </a:r>
          </a:p>
          <a:p>
            <a:endParaRPr lang="en-US" dirty="0"/>
          </a:p>
        </p:txBody>
      </p:sp>
      <p:sp>
        <p:nvSpPr>
          <p:cNvPr id="4" name="Slide Number Placeholder 3"/>
          <p:cNvSpPr>
            <a:spLocks noGrp="1"/>
          </p:cNvSpPr>
          <p:nvPr>
            <p:ph type="sldNum" sz="quarter" idx="12"/>
          </p:nvPr>
        </p:nvSpPr>
        <p:spPr/>
        <p:txBody>
          <a:bodyPr/>
          <a:lstStyle/>
          <a:p>
            <a:fld id="{60B2CC6C-CFCE-4F1F-81AD-1BBB92013A12}" type="slidenum">
              <a:rPr lang="en-US" smtClean="0"/>
              <a:t>23</a:t>
            </a:fld>
            <a:endParaRPr lang="en-US"/>
          </a:p>
        </p:txBody>
      </p:sp>
    </p:spTree>
    <p:extLst>
      <p:ext uri="{BB962C8B-B14F-4D97-AF65-F5344CB8AC3E}">
        <p14:creationId xmlns:p14="http://schemas.microsoft.com/office/powerpoint/2010/main" val="1385682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What Are the County-Specific TPS </a:t>
            </a:r>
            <a:r>
              <a:rPr lang="en-US" sz="4000" b="1" dirty="0">
                <a:effectLst>
                  <a:outerShdw blurRad="38100" dist="38100" dir="2700000" algn="tl">
                    <a:srgbClr val="000000">
                      <a:alpha val="43137"/>
                    </a:srgbClr>
                  </a:outerShdw>
                </a:effectLst>
              </a:rPr>
              <a:t>Procedures</a:t>
            </a:r>
            <a:r>
              <a:rPr lang="en-US" b="1" dirty="0">
                <a:effectLst>
                  <a:outerShdw blurRad="38100" dist="38100" dir="2700000" algn="tl">
                    <a:srgbClr val="000000">
                      <a:alpha val="43137"/>
                    </a:srgbClr>
                  </a:outerShdw>
                </a:effectLst>
              </a:rPr>
              <a:t>?</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dirty="0"/>
              <a:t>(COUNTY TPS COORDINATORS, </a:t>
            </a:r>
          </a:p>
          <a:p>
            <a:pPr marL="0" indent="0" algn="ctr">
              <a:buNone/>
            </a:pPr>
            <a:r>
              <a:rPr lang="en-US" dirty="0"/>
              <a:t>PLEASE ADD COUNTY-SPECIFIC INSTRUCTIONS FOR YOUR PROVIDERS HERE.)</a:t>
            </a:r>
          </a:p>
        </p:txBody>
      </p:sp>
      <p:sp>
        <p:nvSpPr>
          <p:cNvPr id="4" name="Slide Number Placeholder 3"/>
          <p:cNvSpPr>
            <a:spLocks noGrp="1"/>
          </p:cNvSpPr>
          <p:nvPr>
            <p:ph type="sldNum" sz="quarter" idx="12"/>
          </p:nvPr>
        </p:nvSpPr>
        <p:spPr/>
        <p:txBody>
          <a:bodyPr/>
          <a:lstStyle/>
          <a:p>
            <a:fld id="{60B2CC6C-CFCE-4F1F-81AD-1BBB92013A12}" type="slidenum">
              <a:rPr lang="en-US" smtClean="0"/>
              <a:t>24</a:t>
            </a:fld>
            <a:endParaRPr lang="en-US"/>
          </a:p>
        </p:txBody>
      </p:sp>
    </p:spTree>
    <p:extLst>
      <p:ext uri="{BB962C8B-B14F-4D97-AF65-F5344CB8AC3E}">
        <p14:creationId xmlns:p14="http://schemas.microsoft.com/office/powerpoint/2010/main" val="1287817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904" y="510138"/>
            <a:ext cx="7940759" cy="1351175"/>
          </a:xfrm>
        </p:spPr>
        <p:txBody>
          <a:bodyPr>
            <a:noAutofit/>
          </a:bodyPr>
          <a:lstStyle/>
          <a:p>
            <a:pPr algn="ctr"/>
            <a:r>
              <a:rPr lang="en-US" sz="4000" b="1" dirty="0">
                <a:effectLst>
                  <a:outerShdw blurRad="38100" dist="38100" dir="2700000" algn="tl">
                    <a:srgbClr val="000000">
                      <a:alpha val="43137"/>
                    </a:srgbClr>
                  </a:outerShdw>
                </a:effectLst>
              </a:rPr>
              <a:t>UCLA Will Do TPS Data Analysis and Reporting</a:t>
            </a:r>
            <a:endParaRPr lang="en-US" sz="4000" dirty="0"/>
          </a:p>
        </p:txBody>
      </p:sp>
      <p:sp>
        <p:nvSpPr>
          <p:cNvPr id="3" name="Content Placeholder 2"/>
          <p:cNvSpPr>
            <a:spLocks noGrp="1"/>
          </p:cNvSpPr>
          <p:nvPr>
            <p:ph idx="1"/>
          </p:nvPr>
        </p:nvSpPr>
        <p:spPr>
          <a:xfrm>
            <a:off x="451758" y="2017727"/>
            <a:ext cx="9619167" cy="4637920"/>
          </a:xfrm>
        </p:spPr>
        <p:txBody>
          <a:bodyPr>
            <a:normAutofit lnSpcReduction="10000"/>
          </a:bodyPr>
          <a:lstStyle/>
          <a:p>
            <a:r>
              <a:rPr lang="en-US" sz="2800" dirty="0"/>
              <a:t>UCLA will merge data into one data set for each county, where applicable (e.g., use of online, paper forms).</a:t>
            </a:r>
          </a:p>
          <a:p>
            <a:r>
              <a:rPr lang="en-US" sz="2800" dirty="0"/>
              <a:t>UCLA will analyze the data and prepare county- and program-level summary reports.</a:t>
            </a:r>
          </a:p>
          <a:p>
            <a:pPr marL="1371600" lvl="1" indent="-457200">
              <a:buFont typeface="Wingdings" panose="05000000000000000000" pitchFamily="2" charset="2"/>
              <a:buChar char="Ø"/>
            </a:pPr>
            <a:r>
              <a:rPr lang="en-US" sz="2800" dirty="0"/>
              <a:t>Reports prepared within 3 months after receipt of completed survey forms or electronic data files.</a:t>
            </a:r>
          </a:p>
          <a:p>
            <a:r>
              <a:rPr lang="en-US" sz="2800" dirty="0"/>
              <a:t>UCLA will provide access to TPS raw data files, including comments.</a:t>
            </a:r>
          </a:p>
          <a:p>
            <a:r>
              <a:rPr lang="en-US" sz="2800" dirty="0"/>
              <a:t>Reports and data files will be accessible via the UCLA Health Science Box platform.</a:t>
            </a:r>
          </a:p>
        </p:txBody>
      </p:sp>
      <p:sp>
        <p:nvSpPr>
          <p:cNvPr id="5" name="Slide Number Placeholder 4"/>
          <p:cNvSpPr>
            <a:spLocks noGrp="1"/>
          </p:cNvSpPr>
          <p:nvPr>
            <p:ph type="sldNum" sz="quarter" idx="12"/>
          </p:nvPr>
        </p:nvSpPr>
        <p:spPr/>
        <p:txBody>
          <a:bodyPr/>
          <a:lstStyle/>
          <a:p>
            <a:fld id="{60B2CC6C-CFCE-4F1F-81AD-1BBB92013A12}" type="slidenum">
              <a:rPr lang="en-US" smtClean="0"/>
              <a:t>25</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7195" y="283510"/>
            <a:ext cx="2948115" cy="1656010"/>
          </a:xfrm>
          <a:prstGeom prst="rect">
            <a:avLst/>
          </a:prstGeom>
        </p:spPr>
      </p:pic>
    </p:spTree>
    <p:extLst>
      <p:ext uri="{BB962C8B-B14F-4D97-AF65-F5344CB8AC3E}">
        <p14:creationId xmlns:p14="http://schemas.microsoft.com/office/powerpoint/2010/main" val="1911368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83" y="643816"/>
            <a:ext cx="8596668" cy="1320800"/>
          </a:xfrm>
        </p:spPr>
        <p:txBody>
          <a:bodyPr>
            <a:normAutofit/>
          </a:bodyPr>
          <a:lstStyle/>
          <a:p>
            <a:pPr algn="ctr"/>
            <a:r>
              <a:rPr lang="en-US" sz="4000" b="1" dirty="0">
                <a:effectLst>
                  <a:outerShdw blurRad="38100" dist="38100" dir="2700000" algn="tl">
                    <a:srgbClr val="000000">
                      <a:alpha val="43137"/>
                    </a:srgbClr>
                  </a:outerShdw>
                </a:effectLst>
              </a:rPr>
              <a:t>What is the UCLA </a:t>
            </a: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Health Sciences Box?</a:t>
            </a:r>
            <a:endParaRPr lang="en-US" sz="4000" b="1" dirty="0"/>
          </a:p>
        </p:txBody>
      </p:sp>
      <p:sp>
        <p:nvSpPr>
          <p:cNvPr id="3" name="Content Placeholder 2"/>
          <p:cNvSpPr>
            <a:spLocks noGrp="1"/>
          </p:cNvSpPr>
          <p:nvPr>
            <p:ph idx="1"/>
          </p:nvPr>
        </p:nvSpPr>
        <p:spPr>
          <a:xfrm>
            <a:off x="707583" y="1970892"/>
            <a:ext cx="9792546" cy="4859169"/>
          </a:xfrm>
        </p:spPr>
        <p:txBody>
          <a:bodyPr>
            <a:normAutofit/>
          </a:bodyPr>
          <a:lstStyle/>
          <a:p>
            <a:r>
              <a:rPr lang="en-US" sz="3000" dirty="0"/>
              <a:t>It is a secure, HIPAA-compliant file-sharing platform.</a:t>
            </a:r>
          </a:p>
          <a:p>
            <a:r>
              <a:rPr lang="en-US" sz="3000" dirty="0"/>
              <a:t>Each county will have a separate folder.</a:t>
            </a:r>
          </a:p>
          <a:p>
            <a:r>
              <a:rPr lang="en-US" sz="3000" dirty="0"/>
              <a:t>UCLA will send an invitation to TPS county contacts to set up a free Box account.</a:t>
            </a:r>
          </a:p>
          <a:p>
            <a:r>
              <a:rPr lang="en-US" sz="3000" dirty="0"/>
              <a:t>County folders will contain county- and program-level summary reports and raw data files.</a:t>
            </a:r>
          </a:p>
          <a:p>
            <a:r>
              <a:rPr lang="en-US" sz="3000" dirty="0"/>
              <a:t>Counties should download the files as soon as possible.</a:t>
            </a:r>
          </a:p>
          <a:p>
            <a:endParaRPr lang="en-US" dirty="0"/>
          </a:p>
          <a:p>
            <a:endParaRPr lang="en-US" dirty="0"/>
          </a:p>
        </p:txBody>
      </p:sp>
      <p:pic>
        <p:nvPicPr>
          <p:cNvPr id="4" name="Picture 3"/>
          <p:cNvPicPr>
            <a:picLocks noChangeAspect="1"/>
          </p:cNvPicPr>
          <p:nvPr/>
        </p:nvPicPr>
        <p:blipFill>
          <a:blip r:embed="rId3"/>
          <a:stretch>
            <a:fillRect/>
          </a:stretch>
        </p:blipFill>
        <p:spPr>
          <a:xfrm rot="19782617">
            <a:off x="392299" y="767183"/>
            <a:ext cx="1204274" cy="633214"/>
          </a:xfrm>
          <a:prstGeom prst="rect">
            <a:avLst/>
          </a:prstGeom>
        </p:spPr>
      </p:pic>
      <p:pic>
        <p:nvPicPr>
          <p:cNvPr id="5" name="Picture 4"/>
          <p:cNvPicPr>
            <a:picLocks noChangeAspect="1"/>
          </p:cNvPicPr>
          <p:nvPr/>
        </p:nvPicPr>
        <p:blipFill>
          <a:blip r:embed="rId4"/>
          <a:stretch>
            <a:fillRect/>
          </a:stretch>
        </p:blipFill>
        <p:spPr>
          <a:xfrm rot="3451399">
            <a:off x="8307151" y="561568"/>
            <a:ext cx="1209382" cy="1044443"/>
          </a:xfrm>
          <a:prstGeom prst="rect">
            <a:avLst/>
          </a:prstGeom>
        </p:spPr>
      </p:pic>
      <p:sp>
        <p:nvSpPr>
          <p:cNvPr id="6" name="Slide Number Placeholder 5"/>
          <p:cNvSpPr>
            <a:spLocks noGrp="1"/>
          </p:cNvSpPr>
          <p:nvPr>
            <p:ph type="sldNum" sz="quarter" idx="12"/>
          </p:nvPr>
        </p:nvSpPr>
        <p:spPr/>
        <p:txBody>
          <a:bodyPr/>
          <a:lstStyle/>
          <a:p>
            <a:fld id="{60B2CC6C-CFCE-4F1F-81AD-1BBB92013A12}" type="slidenum">
              <a:rPr lang="en-US" smtClean="0"/>
              <a:t>26</a:t>
            </a:fld>
            <a:endParaRPr lang="en-US"/>
          </a:p>
        </p:txBody>
      </p:sp>
    </p:spTree>
    <p:extLst>
      <p:ext uri="{BB962C8B-B14F-4D97-AF65-F5344CB8AC3E}">
        <p14:creationId xmlns:p14="http://schemas.microsoft.com/office/powerpoint/2010/main" val="3784935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43940"/>
          </a:xfrm>
        </p:spPr>
        <p:txBody>
          <a:bodyPr>
            <a:normAutofit fontScale="90000"/>
          </a:bodyPr>
          <a:lstStyle/>
          <a:p>
            <a:pPr algn="ctr"/>
            <a:r>
              <a:rPr lang="en-US" sz="4000" b="1" dirty="0">
                <a:effectLst>
                  <a:outerShdw blurRad="38100" dist="38100" dir="2700000" algn="tl">
                    <a:srgbClr val="000000">
                      <a:alpha val="43137"/>
                    </a:srgbClr>
                  </a:outerShdw>
                </a:effectLst>
              </a:rPr>
              <a:t>What’s</a:t>
            </a:r>
            <a:r>
              <a:rPr lang="en-US" b="1" dirty="0">
                <a:effectLst>
                  <a:outerShdw blurRad="38100" dist="38100" dir="2700000" algn="tl">
                    <a:srgbClr val="000000">
                      <a:alpha val="43137"/>
                    </a:srgbClr>
                  </a:outerShdw>
                </a:effectLst>
              </a:rPr>
              <a:t> Posted on the TPS Website?</a:t>
            </a:r>
            <a:br>
              <a:rPr lang="en-US" b="1" dirty="0">
                <a:effectLst>
                  <a:outerShdw blurRad="38100" dist="38100" dir="2700000" algn="tl">
                    <a:srgbClr val="000000">
                      <a:alpha val="43137"/>
                    </a:srgbClr>
                  </a:outerShdw>
                </a:effectLst>
              </a:rPr>
            </a:br>
            <a:r>
              <a:rPr lang="en-US" sz="1800" dirty="0">
                <a:hlinkClick r:id="rId3"/>
              </a:rPr>
              <a:t>http://uclaisap.org/dmc-ods-eval/html/client-treatment-perceptions-survey.html</a:t>
            </a:r>
            <a:r>
              <a:rPr lang="en-US" sz="1800" dirty="0"/>
              <a:t> </a:t>
            </a:r>
            <a:br>
              <a:rPr lang="en-US" dirty="0"/>
            </a:b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77333" y="1653540"/>
            <a:ext cx="9819373" cy="5705905"/>
          </a:xfrm>
        </p:spPr>
        <p:txBody>
          <a:bodyPr>
            <a:noAutofit/>
          </a:bodyPr>
          <a:lstStyle/>
          <a:p>
            <a:r>
              <a:rPr lang="en-US" dirty="0"/>
              <a:t>Updates</a:t>
            </a:r>
          </a:p>
          <a:p>
            <a:r>
              <a:rPr lang="en-US" dirty="0"/>
              <a:t>Technical Assistance Request </a:t>
            </a:r>
          </a:p>
          <a:p>
            <a:r>
              <a:rPr lang="en-US" dirty="0"/>
              <a:t>TPS Information Notice</a:t>
            </a:r>
          </a:p>
          <a:p>
            <a:r>
              <a:rPr lang="en-US" dirty="0"/>
              <a:t>FAQ</a:t>
            </a:r>
          </a:p>
          <a:p>
            <a:r>
              <a:rPr lang="en-US" dirty="0"/>
              <a:t>Presentation slides for regional model/counties to adapt for providers in their network</a:t>
            </a:r>
          </a:p>
          <a:p>
            <a:r>
              <a:rPr lang="en-US" dirty="0"/>
              <a:t>Checklist for TPS county administrators/providers</a:t>
            </a:r>
          </a:p>
          <a:p>
            <a:r>
              <a:rPr lang="en-US" dirty="0"/>
              <a:t>TPS flyer templates</a:t>
            </a:r>
          </a:p>
          <a:p>
            <a:r>
              <a:rPr lang="en-US" dirty="0"/>
              <a:t>2023 TPS Instruction Manual </a:t>
            </a:r>
          </a:p>
          <a:p>
            <a:r>
              <a:rPr lang="en-US" dirty="0"/>
              <a:t>Paper Survey Forms (Version 10)</a:t>
            </a:r>
          </a:p>
          <a:p>
            <a:r>
              <a:rPr lang="en-US" dirty="0"/>
              <a:t>Statewide results</a:t>
            </a:r>
          </a:p>
        </p:txBody>
      </p:sp>
      <p:sp>
        <p:nvSpPr>
          <p:cNvPr id="4" name="Slide Number Placeholder 3"/>
          <p:cNvSpPr>
            <a:spLocks noGrp="1"/>
          </p:cNvSpPr>
          <p:nvPr>
            <p:ph type="sldNum" sz="quarter" idx="12"/>
          </p:nvPr>
        </p:nvSpPr>
        <p:spPr/>
        <p:txBody>
          <a:bodyPr/>
          <a:lstStyle/>
          <a:p>
            <a:fld id="{60B2CC6C-CFCE-4F1F-81AD-1BBB92013A12}" type="slidenum">
              <a:rPr lang="en-US" smtClean="0"/>
              <a:t>27</a:t>
            </a:fld>
            <a:endParaRPr lang="en-US"/>
          </a:p>
        </p:txBody>
      </p:sp>
    </p:spTree>
    <p:extLst>
      <p:ext uri="{BB962C8B-B14F-4D97-AF65-F5344CB8AC3E}">
        <p14:creationId xmlns:p14="http://schemas.microsoft.com/office/powerpoint/2010/main" val="167093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3042458"/>
            <a:ext cx="9838267" cy="3449782"/>
          </a:xfrm>
        </p:spPr>
        <p:txBody>
          <a:bodyPr>
            <a:normAutofit fontScale="92500" lnSpcReduction="10000"/>
          </a:bodyPr>
          <a:lstStyle/>
          <a:p>
            <a:r>
              <a:rPr lang="en-US" sz="2800" dirty="0"/>
              <a:t>Be sure to check the TPS web site periodically for updates (refresh the page each time you access): </a:t>
            </a:r>
            <a:r>
              <a:rPr lang="en-US" sz="2800" dirty="0">
                <a:hlinkClick r:id="rId3"/>
              </a:rPr>
              <a:t>https://uclaisap.org/dmc-ods-eval/html/client-treatment-perceptions-survey.html</a:t>
            </a:r>
            <a:r>
              <a:rPr lang="en-US" sz="2800" dirty="0"/>
              <a:t> </a:t>
            </a:r>
          </a:p>
          <a:p>
            <a:r>
              <a:rPr lang="en-US" sz="2800" dirty="0"/>
              <a:t>For questions or feedback, please contact Marylou Gilbert, TPS Director at </a:t>
            </a:r>
            <a:r>
              <a:rPr lang="en-US" sz="2800" dirty="0">
                <a:hlinkClick r:id="rId4"/>
              </a:rPr>
              <a:t>marylougilbert@mednet.ucla.edu</a:t>
            </a:r>
            <a:r>
              <a:rPr lang="en-US" sz="2800" dirty="0"/>
              <a:t> </a:t>
            </a:r>
          </a:p>
          <a:p>
            <a:pPr marL="0" indent="0">
              <a:buNone/>
            </a:pPr>
            <a:r>
              <a:rPr lang="en-US" sz="2800" dirty="0"/>
              <a:t>	and Celine Tsoi and Elise Tran, TPS research assistants at  </a:t>
            </a:r>
            <a:r>
              <a:rPr lang="en-US" sz="2800" dirty="0">
                <a:hlinkClick r:id="rId5"/>
              </a:rPr>
              <a:t>szeyicelinetsoi@mednet.ucla.edu</a:t>
            </a:r>
            <a:r>
              <a:rPr lang="en-US" sz="2800" dirty="0"/>
              <a:t>, </a:t>
            </a:r>
            <a:r>
              <a:rPr lang="en-US" sz="2800" dirty="0">
                <a:hlinkClick r:id="rId6"/>
              </a:rPr>
              <a:t>EliseTran@mednet.ucla.edu</a:t>
            </a:r>
            <a:r>
              <a:rPr lang="en-US" sz="2800" dirty="0"/>
              <a:t> </a:t>
            </a:r>
          </a:p>
          <a:p>
            <a:endParaRPr lang="en-US" sz="2800" dirty="0"/>
          </a:p>
          <a:p>
            <a:endParaRPr lang="en-US" dirty="0"/>
          </a:p>
        </p:txBody>
      </p:sp>
      <p:pic>
        <p:nvPicPr>
          <p:cNvPr id="4" name="Picture 3"/>
          <p:cNvPicPr>
            <a:picLocks noChangeAspect="1"/>
          </p:cNvPicPr>
          <p:nvPr/>
        </p:nvPicPr>
        <p:blipFill>
          <a:blip r:embed="rId7"/>
          <a:stretch>
            <a:fillRect/>
          </a:stretch>
        </p:blipFill>
        <p:spPr>
          <a:xfrm>
            <a:off x="3337368" y="185651"/>
            <a:ext cx="3276600" cy="2407485"/>
          </a:xfrm>
          <a:prstGeom prst="rect">
            <a:avLst/>
          </a:prstGeom>
        </p:spPr>
      </p:pic>
      <p:sp>
        <p:nvSpPr>
          <p:cNvPr id="2" name="Slide Number Placeholder 1"/>
          <p:cNvSpPr>
            <a:spLocks noGrp="1"/>
          </p:cNvSpPr>
          <p:nvPr>
            <p:ph type="sldNum" sz="quarter" idx="12"/>
          </p:nvPr>
        </p:nvSpPr>
        <p:spPr/>
        <p:txBody>
          <a:bodyPr/>
          <a:lstStyle/>
          <a:p>
            <a:fld id="{60B2CC6C-CFCE-4F1F-81AD-1BBB92013A12}" type="slidenum">
              <a:rPr lang="en-US" smtClean="0"/>
              <a:t>28</a:t>
            </a:fld>
            <a:endParaRPr lang="en-US"/>
          </a:p>
        </p:txBody>
      </p:sp>
    </p:spTree>
    <p:extLst>
      <p:ext uri="{BB962C8B-B14F-4D97-AF65-F5344CB8AC3E}">
        <p14:creationId xmlns:p14="http://schemas.microsoft.com/office/powerpoint/2010/main" val="2418207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77677"/>
          </a:xfrm>
        </p:spPr>
        <p:txBody>
          <a:bodyPr>
            <a:normAutofit/>
          </a:bodyPr>
          <a:lstStyle/>
          <a:p>
            <a:pPr algn="ct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Was the TPS Developed?</a:t>
            </a:r>
            <a:endParaRPr lang="en-US" sz="4000" dirty="0"/>
          </a:p>
        </p:txBody>
      </p:sp>
      <p:sp>
        <p:nvSpPr>
          <p:cNvPr id="3" name="Content Placeholder 2"/>
          <p:cNvSpPr>
            <a:spLocks noGrp="1"/>
          </p:cNvSpPr>
          <p:nvPr>
            <p:ph idx="1"/>
          </p:nvPr>
        </p:nvSpPr>
        <p:spPr>
          <a:xfrm>
            <a:off x="502765" y="1829133"/>
            <a:ext cx="9497607" cy="4212229"/>
          </a:xfrm>
        </p:spPr>
        <p:txBody>
          <a:bodyPr>
            <a:noAutofit/>
          </a:bodyPr>
          <a:lstStyle/>
          <a:p>
            <a:r>
              <a:rPr lang="en-US" sz="2800" dirty="0">
                <a:latin typeface="Arial" panose="020B0604020202020204" pitchFamily="34" charset="0"/>
                <a:cs typeface="Arial" panose="020B0604020202020204" pitchFamily="34" charset="0"/>
              </a:rPr>
              <a:t>Adult version was based on San Francisco County’s Treatment Satisfaction Survey </a:t>
            </a:r>
          </a:p>
          <a:p>
            <a:r>
              <a:rPr lang="en-US" sz="2800" dirty="0">
                <a:latin typeface="Arial" panose="020B0604020202020204" pitchFamily="34" charset="0"/>
                <a:cs typeface="Arial" panose="020B0604020202020204" pitchFamily="34" charset="0"/>
              </a:rPr>
              <a:t>Youth version was based on Los Angeles County’s Treatment Perception Survey for Youth</a:t>
            </a:r>
            <a:endParaRPr lang="en-US" sz="20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Input from stakeholders (e.g., county BH administrators, DMC-ODS evaluation Advisory Group, EQRO, DHCS, Youth System of Care Evaluation Team at Azusa Pacific University )</a:t>
            </a:r>
          </a:p>
        </p:txBody>
      </p:sp>
      <p:sp>
        <p:nvSpPr>
          <p:cNvPr id="4" name="Slide Number Placeholder 3"/>
          <p:cNvSpPr>
            <a:spLocks noGrp="1"/>
          </p:cNvSpPr>
          <p:nvPr>
            <p:ph type="sldNum" sz="quarter" idx="12"/>
          </p:nvPr>
        </p:nvSpPr>
        <p:spPr/>
        <p:txBody>
          <a:bodyPr/>
          <a:lstStyle/>
          <a:p>
            <a:fld id="{60B2CC6C-CFCE-4F1F-81AD-1BBB92013A12}" type="slidenum">
              <a:rPr lang="en-US" smtClean="0"/>
              <a:t>3</a:t>
            </a:fld>
            <a:endParaRPr lang="en-US"/>
          </a:p>
        </p:txBody>
      </p:sp>
    </p:spTree>
    <p:extLst>
      <p:ext uri="{BB962C8B-B14F-4D97-AF65-F5344CB8AC3E}">
        <p14:creationId xmlns:p14="http://schemas.microsoft.com/office/powerpoint/2010/main" val="582565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078785" cy="1754498"/>
          </a:xfrm>
        </p:spPr>
        <p:txBody>
          <a:bodyPr>
            <a:noAutofit/>
          </a:bodyPr>
          <a:lstStyle/>
          <a:p>
            <a:pPr algn="ctr"/>
            <a:r>
              <a:rPr lang="en-US" b="1" dirty="0">
                <a:effectLst>
                  <a:outerShdw blurRad="38100" dist="38100" dir="2700000" algn="tl">
                    <a:srgbClr val="000000">
                      <a:alpha val="43137"/>
                    </a:srgbClr>
                  </a:outerShdw>
                </a:effectLst>
              </a:rPr>
              <a:t>When Do Regional Model/Counties Administer the Surveys and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Submit Data to UCLA?</a:t>
            </a:r>
            <a:endParaRPr lang="en-US" dirty="0"/>
          </a:p>
        </p:txBody>
      </p:sp>
      <p:sp>
        <p:nvSpPr>
          <p:cNvPr id="5" name="Content Placeholder 4"/>
          <p:cNvSpPr>
            <a:spLocks noGrp="1"/>
          </p:cNvSpPr>
          <p:nvPr>
            <p:ph idx="1"/>
          </p:nvPr>
        </p:nvSpPr>
        <p:spPr>
          <a:xfrm>
            <a:off x="677333" y="2661629"/>
            <a:ext cx="8849051" cy="3379733"/>
          </a:xfrm>
        </p:spPr>
        <p:txBody>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416596884"/>
              </p:ext>
            </p:extLst>
          </p:nvPr>
        </p:nvGraphicFramePr>
        <p:xfrm>
          <a:off x="678493" y="2661780"/>
          <a:ext cx="8869535" cy="1735095"/>
        </p:xfrm>
        <a:graphic>
          <a:graphicData uri="http://schemas.openxmlformats.org/drawingml/2006/table">
            <a:tbl>
              <a:tblPr firstRow="1" bandRow="1">
                <a:tableStyleId>{5C22544A-7EE6-4342-B048-85BDC9FD1C3A}</a:tableStyleId>
              </a:tblPr>
              <a:tblGrid>
                <a:gridCol w="965952">
                  <a:extLst>
                    <a:ext uri="{9D8B030D-6E8A-4147-A177-3AD203B41FA5}">
                      <a16:colId xmlns:a16="http://schemas.microsoft.com/office/drawing/2014/main" val="2448768384"/>
                    </a:ext>
                  </a:extLst>
                </a:gridCol>
                <a:gridCol w="2381041">
                  <a:extLst>
                    <a:ext uri="{9D8B030D-6E8A-4147-A177-3AD203B41FA5}">
                      <a16:colId xmlns:a16="http://schemas.microsoft.com/office/drawing/2014/main" val="223363215"/>
                    </a:ext>
                  </a:extLst>
                </a:gridCol>
                <a:gridCol w="2593921">
                  <a:extLst>
                    <a:ext uri="{9D8B030D-6E8A-4147-A177-3AD203B41FA5}">
                      <a16:colId xmlns:a16="http://schemas.microsoft.com/office/drawing/2014/main" val="1278857152"/>
                    </a:ext>
                  </a:extLst>
                </a:gridCol>
                <a:gridCol w="2928621">
                  <a:extLst>
                    <a:ext uri="{9D8B030D-6E8A-4147-A177-3AD203B41FA5}">
                      <a16:colId xmlns:a16="http://schemas.microsoft.com/office/drawing/2014/main" val="451434073"/>
                    </a:ext>
                  </a:extLst>
                </a:gridCol>
              </a:tblGrid>
              <a:tr h="1024754">
                <a:tc>
                  <a:txBody>
                    <a:bodyPr/>
                    <a:lstStyle/>
                    <a:p>
                      <a:pPr algn="ctr"/>
                      <a:endParaRPr lang="en-US" dirty="0"/>
                    </a:p>
                    <a:p>
                      <a:pPr lvl="0" algn="ctr">
                        <a:buNone/>
                      </a:pPr>
                      <a:r>
                        <a:rPr lang="en-US" dirty="0"/>
                        <a:t> Year</a:t>
                      </a:r>
                    </a:p>
                  </a:txBody>
                  <a:tcPr/>
                </a:tc>
                <a:tc>
                  <a:txBody>
                    <a:bodyPr/>
                    <a:lstStyle/>
                    <a:p>
                      <a:pPr algn="ctr"/>
                      <a:endParaRPr lang="en-US" dirty="0"/>
                    </a:p>
                    <a:p>
                      <a:pPr lvl="0" algn="ctr">
                        <a:buNone/>
                      </a:pPr>
                      <a:r>
                        <a:rPr lang="en-US" dirty="0"/>
                        <a:t>Survey</a:t>
                      </a:r>
                      <a:r>
                        <a:rPr lang="en-US" baseline="0" dirty="0"/>
                        <a:t> Period Dates</a:t>
                      </a:r>
                      <a:endParaRPr lang="en-US" dirty="0"/>
                    </a:p>
                  </a:txBody>
                  <a:tcPr/>
                </a:tc>
                <a:tc>
                  <a:txBody>
                    <a:bodyPr/>
                    <a:lstStyle/>
                    <a:p>
                      <a:pPr algn="ctr"/>
                      <a:r>
                        <a:rPr lang="en-US" dirty="0"/>
                        <a:t>Deadline Dates</a:t>
                      </a:r>
                      <a:r>
                        <a:rPr lang="en-US" baseline="0" dirty="0"/>
                        <a:t> for Sending Paper Forms to UCLA</a:t>
                      </a:r>
                      <a:endParaRPr lang="en-US" dirty="0"/>
                    </a:p>
                  </a:txBody>
                  <a:tcPr/>
                </a:tc>
                <a:tc>
                  <a:txBody>
                    <a:bodyPr/>
                    <a:lstStyle/>
                    <a:p>
                      <a:pPr algn="ctr"/>
                      <a:r>
                        <a:rPr lang="en-US" dirty="0"/>
                        <a:t>Deadline Dates</a:t>
                      </a:r>
                      <a:r>
                        <a:rPr lang="en-US" baseline="0" dirty="0"/>
                        <a:t> for Submitting Electronic Data Files to UCLA</a:t>
                      </a:r>
                      <a:endParaRPr lang="en-US" dirty="0"/>
                    </a:p>
                  </a:txBody>
                  <a:tcPr/>
                </a:tc>
                <a:extLst>
                  <a:ext uri="{0D108BD9-81ED-4DB2-BD59-A6C34878D82A}">
                    <a16:rowId xmlns:a16="http://schemas.microsoft.com/office/drawing/2014/main" val="3618689955"/>
                  </a:ext>
                </a:extLst>
              </a:tr>
              <a:tr h="710341">
                <a:tc>
                  <a:txBody>
                    <a:bodyPr/>
                    <a:lstStyle/>
                    <a:p>
                      <a:pPr algn="ctr"/>
                      <a:endParaRPr lang="en-US" dirty="0"/>
                    </a:p>
                    <a:p>
                      <a:pPr lvl="0" algn="ctr">
                        <a:buNone/>
                      </a:pPr>
                      <a:r>
                        <a:rPr lang="en-US" dirty="0"/>
                        <a:t>2023</a:t>
                      </a:r>
                    </a:p>
                  </a:txBody>
                  <a:tcPr/>
                </a:tc>
                <a:tc>
                  <a:txBody>
                    <a:bodyPr/>
                    <a:lstStyle/>
                    <a:p>
                      <a:pPr algn="ctr"/>
                      <a:endParaRPr lang="en-US" sz="1800" dirty="0"/>
                    </a:p>
                    <a:p>
                      <a:pPr lvl="0" algn="ctr">
                        <a:buNone/>
                      </a:pPr>
                      <a:r>
                        <a:rPr lang="en-US" sz="1800" dirty="0"/>
                        <a:t>October 16-20 </a:t>
                      </a:r>
                      <a:endParaRPr lang="en-US" dirty="0"/>
                    </a:p>
                  </a:txBody>
                  <a:tcPr/>
                </a:tc>
                <a:tc>
                  <a:txBody>
                    <a:bodyPr/>
                    <a:lstStyle/>
                    <a:p>
                      <a:pPr algn="ctr"/>
                      <a:endParaRPr lang="en-US" sz="1800" dirty="0"/>
                    </a:p>
                    <a:p>
                      <a:pPr lvl="0" algn="ctr">
                        <a:buNone/>
                      </a:pPr>
                      <a:r>
                        <a:rPr lang="en-US" sz="1800" dirty="0"/>
                        <a:t>November 10</a:t>
                      </a:r>
                      <a:endParaRPr lang="en-US" dirty="0"/>
                    </a:p>
                  </a:txBody>
                  <a:tcPr/>
                </a:tc>
                <a:tc>
                  <a:txBody>
                    <a:bodyPr/>
                    <a:lstStyle/>
                    <a:p>
                      <a:pPr algn="ctr"/>
                      <a:endParaRPr lang="en-US" dirty="0"/>
                    </a:p>
                    <a:p>
                      <a:pPr lvl="0" algn="ctr">
                        <a:buNone/>
                      </a:pPr>
                      <a:r>
                        <a:rPr lang="en-US"/>
                        <a:t>December</a:t>
                      </a:r>
                      <a:r>
                        <a:rPr lang="en-US" baseline="0"/>
                        <a:t> 8</a:t>
                      </a:r>
                      <a:endParaRPr lang="en-US" dirty="0"/>
                    </a:p>
                  </a:txBody>
                  <a:tcPr/>
                </a:tc>
                <a:extLst>
                  <a:ext uri="{0D108BD9-81ED-4DB2-BD59-A6C34878D82A}">
                    <a16:rowId xmlns:a16="http://schemas.microsoft.com/office/drawing/2014/main" val="3365132884"/>
                  </a:ext>
                </a:extLst>
              </a:tr>
            </a:tbl>
          </a:graphicData>
        </a:graphic>
      </p:graphicFrame>
      <p:pic>
        <p:nvPicPr>
          <p:cNvPr id="7" name="Content Placeholder 5"/>
          <p:cNvPicPr>
            <a:picLocks noChangeAspect="1"/>
          </p:cNvPicPr>
          <p:nvPr/>
        </p:nvPicPr>
        <p:blipFill>
          <a:blip r:embed="rId3"/>
          <a:stretch>
            <a:fillRect/>
          </a:stretch>
        </p:blipFill>
        <p:spPr>
          <a:xfrm>
            <a:off x="4168053" y="4505644"/>
            <a:ext cx="1780613" cy="1542011"/>
          </a:xfrm>
          <a:prstGeom prst="rect">
            <a:avLst/>
          </a:prstGeom>
        </p:spPr>
      </p:pic>
      <p:sp>
        <p:nvSpPr>
          <p:cNvPr id="3" name="Slide Number Placeholder 2"/>
          <p:cNvSpPr>
            <a:spLocks noGrp="1"/>
          </p:cNvSpPr>
          <p:nvPr>
            <p:ph type="sldNum" sz="quarter" idx="12"/>
          </p:nvPr>
        </p:nvSpPr>
        <p:spPr/>
        <p:txBody>
          <a:bodyPr/>
          <a:lstStyle/>
          <a:p>
            <a:fld id="{60B2CC6C-CFCE-4F1F-81AD-1BBB92013A12}" type="slidenum">
              <a:rPr lang="en-US" smtClean="0"/>
              <a:t>4</a:t>
            </a:fld>
            <a:endParaRPr lang="en-US"/>
          </a:p>
        </p:txBody>
      </p:sp>
    </p:spTree>
    <p:extLst>
      <p:ext uri="{BB962C8B-B14F-4D97-AF65-F5344CB8AC3E}">
        <p14:creationId xmlns:p14="http://schemas.microsoft.com/office/powerpoint/2010/main" val="587114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95158"/>
            <a:ext cx="8596668" cy="877677"/>
          </a:xfrm>
        </p:spPr>
        <p:txBody>
          <a:bodyPr>
            <a:normAutofit/>
          </a:bodyPr>
          <a:lstStyle/>
          <a:p>
            <a:pPr algn="ctr"/>
            <a:r>
              <a:rPr lang="en-US" sz="4000" b="1" dirty="0">
                <a:effectLst>
                  <a:outerShdw blurRad="38100" dist="38100" dir="2700000" algn="tl">
                    <a:srgbClr val="000000">
                      <a:alpha val="43137"/>
                    </a:srgbClr>
                  </a:outerShdw>
                </a:effectLst>
              </a:rPr>
              <a:t>Who Should be Surveyed?</a:t>
            </a:r>
            <a:endParaRPr lang="en-US" sz="4000" dirty="0"/>
          </a:p>
        </p:txBody>
      </p:sp>
      <p:sp>
        <p:nvSpPr>
          <p:cNvPr id="3" name="Content Placeholder 2"/>
          <p:cNvSpPr>
            <a:spLocks noGrp="1"/>
          </p:cNvSpPr>
          <p:nvPr>
            <p:ph idx="1"/>
          </p:nvPr>
        </p:nvSpPr>
        <p:spPr>
          <a:xfrm>
            <a:off x="326127" y="1272836"/>
            <a:ext cx="8170039" cy="5133652"/>
          </a:xfrm>
        </p:spPr>
        <p:txBody>
          <a:bodyPr vert="horz" lIns="91440" tIns="45720" rIns="91440" bIns="45720" rtlCol="0" anchor="t">
            <a:noAutofit/>
          </a:bodyPr>
          <a:lstStyle/>
          <a:p>
            <a:r>
              <a:rPr lang="en-US" sz="2400" dirty="0"/>
              <a:t>Youth (12 -17 years old) and adult (18 years old and older) clients who receive services in person, by phone or video </a:t>
            </a:r>
            <a:r>
              <a:rPr lang="en-US" sz="2400" u="sng" dirty="0"/>
              <a:t>during the survey period</a:t>
            </a:r>
          </a:p>
          <a:p>
            <a:pPr lvl="1"/>
            <a:r>
              <a:rPr lang="en-US" sz="2200" dirty="0"/>
              <a:t>Treatment settings: </a:t>
            </a:r>
            <a:r>
              <a:rPr lang="en-US" sz="2400" dirty="0"/>
              <a:t>OP/IOP, Residential, OTP/NTP, Detox/WM (standalone), partial hospitalization</a:t>
            </a:r>
          </a:p>
          <a:p>
            <a:pPr lvl="1"/>
            <a:r>
              <a:rPr lang="en-US" sz="2400" dirty="0"/>
              <a:t>Includes clients receiving face-to-face services outside the office (e.g., field-based settings)</a:t>
            </a:r>
            <a:r>
              <a:rPr lang="en-US" sz="2800" dirty="0"/>
              <a:t> </a:t>
            </a:r>
          </a:p>
          <a:p>
            <a:pPr lvl="1"/>
            <a:r>
              <a:rPr lang="en-US" sz="2400" dirty="0"/>
              <a:t>Clients need complete the survey once (per facility/provider) during the survey period.</a:t>
            </a:r>
          </a:p>
          <a:p>
            <a:pPr lvl="1"/>
            <a:r>
              <a:rPr lang="en-US" sz="2400" dirty="0"/>
              <a:t>Whether the client participates in the survey or not, it will in no way adversely affect the services they receive. </a:t>
            </a:r>
          </a:p>
          <a:p>
            <a:pPr lvl="1"/>
            <a:endParaRPr lang="en-US" sz="2400" dirty="0"/>
          </a:p>
        </p:txBody>
      </p:sp>
      <p:sp>
        <p:nvSpPr>
          <p:cNvPr id="4" name="Slide Number Placeholder 3"/>
          <p:cNvSpPr>
            <a:spLocks noGrp="1"/>
          </p:cNvSpPr>
          <p:nvPr>
            <p:ph type="sldNum" sz="quarter" idx="12"/>
          </p:nvPr>
        </p:nvSpPr>
        <p:spPr/>
        <p:txBody>
          <a:bodyPr/>
          <a:lstStyle/>
          <a:p>
            <a:fld id="{60B2CC6C-CFCE-4F1F-81AD-1BBB92013A12}" type="slidenum">
              <a:rPr lang="en-US" smtClean="0"/>
              <a:t>5</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6167" y="2465691"/>
            <a:ext cx="3497660" cy="2382815"/>
          </a:xfrm>
          <a:prstGeom prst="rect">
            <a:avLst/>
          </a:prstGeom>
        </p:spPr>
      </p:pic>
    </p:spTree>
    <p:extLst>
      <p:ext uri="{BB962C8B-B14F-4D97-AF65-F5344CB8AC3E}">
        <p14:creationId xmlns:p14="http://schemas.microsoft.com/office/powerpoint/2010/main" val="2024548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111135"/>
          </a:xfrm>
        </p:spPr>
        <p:txBody>
          <a:bodyPr>
            <a:normAutofit/>
          </a:bodyPr>
          <a:lstStyle/>
          <a:p>
            <a:pPr algn="ctr"/>
            <a:r>
              <a:rPr lang="en-US" sz="4000" b="1" dirty="0">
                <a:effectLst>
                  <a:outerShdw blurRad="38100" dist="38100" dir="2700000" algn="tl">
                    <a:srgbClr val="000000">
                      <a:alpha val="43137"/>
                    </a:srgbClr>
                  </a:outerShdw>
                </a:effectLst>
              </a:rPr>
              <a:t>Who Should </a:t>
            </a:r>
            <a:r>
              <a:rPr lang="en-US" sz="4000" b="1" u="sng" dirty="0">
                <a:effectLst>
                  <a:outerShdw blurRad="38100" dist="38100" dir="2700000" algn="tl">
                    <a:srgbClr val="000000">
                      <a:alpha val="43137"/>
                    </a:srgbClr>
                  </a:outerShdw>
                </a:effectLst>
              </a:rPr>
              <a:t>Not</a:t>
            </a:r>
            <a:r>
              <a:rPr lang="en-US" sz="4000" b="1" dirty="0">
                <a:effectLst>
                  <a:outerShdw blurRad="38100" dist="38100" dir="2700000" algn="tl">
                    <a:srgbClr val="000000">
                      <a:alpha val="43137"/>
                    </a:srgbClr>
                  </a:outerShdw>
                </a:effectLst>
              </a:rPr>
              <a:t> be Surveyed?</a:t>
            </a:r>
            <a:endParaRPr lang="en-US" sz="4000" b="1" dirty="0"/>
          </a:p>
        </p:txBody>
      </p:sp>
      <p:sp>
        <p:nvSpPr>
          <p:cNvPr id="3" name="Content Placeholder 2"/>
          <p:cNvSpPr>
            <a:spLocks noGrp="1"/>
          </p:cNvSpPr>
          <p:nvPr>
            <p:ph idx="1"/>
          </p:nvPr>
        </p:nvSpPr>
        <p:spPr>
          <a:xfrm>
            <a:off x="677334" y="2236818"/>
            <a:ext cx="9106746" cy="3804544"/>
          </a:xfrm>
        </p:spPr>
        <p:txBody>
          <a:bodyPr vert="horz" lIns="91440" tIns="45720" rIns="91440" bIns="45720" rtlCol="0" anchor="t">
            <a:normAutofit/>
          </a:bodyPr>
          <a:lstStyle/>
          <a:p>
            <a:r>
              <a:rPr lang="en-US" sz="3200" dirty="0"/>
              <a:t>Clients who are </a:t>
            </a:r>
            <a:r>
              <a:rPr lang="en-US" sz="3200" u="sng" dirty="0"/>
              <a:t>not</a:t>
            </a:r>
            <a:r>
              <a:rPr lang="en-US" sz="3200" dirty="0"/>
              <a:t> receiving services during the survey period</a:t>
            </a:r>
          </a:p>
          <a:p>
            <a:pPr marL="0" indent="0">
              <a:buNone/>
            </a:pPr>
            <a:endParaRPr lang="en-US" sz="3200" dirty="0"/>
          </a:p>
          <a:p>
            <a:r>
              <a:rPr lang="en-US" sz="3200" dirty="0"/>
              <a:t>Clients in immediate crisis (e.g., emergency situations)</a:t>
            </a:r>
          </a:p>
          <a:p>
            <a:endParaRPr lang="en-US" sz="2800"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60B2CC6C-CFCE-4F1F-81AD-1BBB92013A12}" type="slidenum">
              <a:rPr lang="en-US" smtClean="0"/>
              <a:t>6</a:t>
            </a:fld>
            <a:endParaRPr lang="en-US"/>
          </a:p>
        </p:txBody>
      </p:sp>
    </p:spTree>
    <p:extLst>
      <p:ext uri="{BB962C8B-B14F-4D97-AF65-F5344CB8AC3E}">
        <p14:creationId xmlns:p14="http://schemas.microsoft.com/office/powerpoint/2010/main" val="1819653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436439" cy="1320800"/>
          </a:xfrm>
        </p:spPr>
        <p:txBody>
          <a:bodyPr>
            <a:normAutofit/>
          </a:bodyPr>
          <a:lstStyle/>
          <a:p>
            <a:pPr algn="ctr"/>
            <a:r>
              <a:rPr lang="en-US" sz="4000" b="1" dirty="0">
                <a:effectLst>
                  <a:outerShdw blurRad="38100" dist="38100" dir="2700000" algn="tl">
                    <a:srgbClr val="000000">
                      <a:alpha val="43137"/>
                    </a:srgbClr>
                  </a:outerShdw>
                </a:effectLst>
              </a:rPr>
              <a:t>2023 TPS Data Collection Options for Adults and Youth</a:t>
            </a:r>
            <a:endParaRPr lang="en-US" sz="4000" dirty="0"/>
          </a:p>
        </p:txBody>
      </p:sp>
      <p:sp>
        <p:nvSpPr>
          <p:cNvPr id="3" name="Content Placeholder 2"/>
          <p:cNvSpPr>
            <a:spLocks noGrp="1"/>
          </p:cNvSpPr>
          <p:nvPr>
            <p:ph idx="1"/>
          </p:nvPr>
        </p:nvSpPr>
        <p:spPr>
          <a:xfrm>
            <a:off x="677334" y="2365348"/>
            <a:ext cx="8596668" cy="3676013"/>
          </a:xfrm>
        </p:spPr>
        <p:txBody>
          <a:bodyPr vert="horz" lIns="91440" tIns="45720" rIns="91440" bIns="45720" rtlCol="0" anchor="t">
            <a:normAutofit lnSpcReduction="10000"/>
          </a:bodyPr>
          <a:lstStyle/>
          <a:p>
            <a:pPr marL="460375" indent="-460375"/>
            <a:r>
              <a:rPr lang="en-US" sz="3200" b="1" dirty="0"/>
              <a:t>Online</a:t>
            </a:r>
            <a:r>
              <a:rPr lang="en-US" sz="3200" dirty="0"/>
              <a:t> </a:t>
            </a:r>
            <a:r>
              <a:rPr lang="en-US" sz="3200" b="1" dirty="0"/>
              <a:t>survey</a:t>
            </a:r>
            <a:r>
              <a:rPr lang="en-US" sz="3200" dirty="0"/>
              <a:t> (customized provider links, QR codes) – available in English and 12 threshold languages</a:t>
            </a:r>
          </a:p>
          <a:p>
            <a:pPr marL="460375" indent="-460375"/>
            <a:endParaRPr lang="en-US" sz="800" dirty="0"/>
          </a:p>
          <a:p>
            <a:pPr marL="460375" indent="-460375"/>
            <a:r>
              <a:rPr lang="en-US" sz="3200" b="1" dirty="0"/>
              <a:t>Paper survey </a:t>
            </a:r>
            <a:r>
              <a:rPr lang="en-US" sz="3200" dirty="0"/>
              <a:t>forms (version 10) – also available in English and 12 threshold languages, and in 1-page and 2-page (large font) versions</a:t>
            </a:r>
          </a:p>
          <a:p>
            <a:pPr marL="460375" indent="-460375"/>
            <a:endParaRPr lang="en-US" sz="800" dirty="0"/>
          </a:p>
          <a:p>
            <a:pPr marL="0" lvl="1" indent="0">
              <a:buNone/>
            </a:pPr>
            <a:endParaRPr lang="en-US" sz="3500" dirty="0"/>
          </a:p>
          <a:p>
            <a:endParaRPr lang="en-US" sz="2800" dirty="0"/>
          </a:p>
          <a:p>
            <a:endParaRPr lang="en-US" sz="2800"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60B2CC6C-CFCE-4F1F-81AD-1BBB92013A12}" type="slidenum">
              <a:rPr lang="en-US" smtClean="0"/>
              <a:t>7</a:t>
            </a:fld>
            <a:endParaRPr lang="en-US"/>
          </a:p>
        </p:txBody>
      </p:sp>
    </p:spTree>
    <p:extLst>
      <p:ext uri="{BB962C8B-B14F-4D97-AF65-F5344CB8AC3E}">
        <p14:creationId xmlns:p14="http://schemas.microsoft.com/office/powerpoint/2010/main" val="4189554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effectLst>
                  <a:outerShdw blurRad="38100" dist="38100" dir="2700000" algn="tl">
                    <a:srgbClr val="000000">
                      <a:alpha val="43137"/>
                    </a:srgbClr>
                  </a:outerShdw>
                </a:effectLst>
              </a:rPr>
              <a:t>Sample Provider Spreadsheet</a:t>
            </a:r>
          </a:p>
        </p:txBody>
      </p:sp>
      <p:sp>
        <p:nvSpPr>
          <p:cNvPr id="4" name="Slide Number Placeholder 3"/>
          <p:cNvSpPr>
            <a:spLocks noGrp="1"/>
          </p:cNvSpPr>
          <p:nvPr>
            <p:ph type="sldNum" sz="quarter" idx="12"/>
          </p:nvPr>
        </p:nvSpPr>
        <p:spPr/>
        <p:txBody>
          <a:bodyPr/>
          <a:lstStyle/>
          <a:p>
            <a:fld id="{60B2CC6C-CFCE-4F1F-81AD-1BBB92013A12}" type="slidenum">
              <a:rPr lang="en-US" smtClean="0"/>
              <a:t>8</a:t>
            </a:fld>
            <a:endParaRPr lang="en-US"/>
          </a:p>
        </p:txBody>
      </p:sp>
      <p:pic>
        <p:nvPicPr>
          <p:cNvPr id="14" name="Picture 14" descr="Table&#10;&#10;Description automatically generated">
            <a:extLst>
              <a:ext uri="{FF2B5EF4-FFF2-40B4-BE49-F238E27FC236}">
                <a16:creationId xmlns:a16="http://schemas.microsoft.com/office/drawing/2014/main" id="{940BC84E-64CE-4993-815A-2DDC46968FCF}"/>
              </a:ext>
            </a:extLst>
          </p:cNvPr>
          <p:cNvPicPr>
            <a:picLocks noGrp="1" noChangeAspect="1"/>
          </p:cNvPicPr>
          <p:nvPr>
            <p:ph idx="1"/>
          </p:nvPr>
        </p:nvPicPr>
        <p:blipFill rotWithShape="1">
          <a:blip r:embed="rId3"/>
          <a:srcRect l="264" r="300"/>
          <a:stretch/>
        </p:blipFill>
        <p:spPr>
          <a:xfrm>
            <a:off x="1497418" y="1954661"/>
            <a:ext cx="9197163" cy="2972940"/>
          </a:xfrm>
        </p:spPr>
      </p:pic>
    </p:spTree>
    <p:extLst>
      <p:ext uri="{BB962C8B-B14F-4D97-AF65-F5344CB8AC3E}">
        <p14:creationId xmlns:p14="http://schemas.microsoft.com/office/powerpoint/2010/main" val="3283513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169469" cy="1320800"/>
          </a:xfrm>
        </p:spPr>
        <p:txBody>
          <a:bodyPr>
            <a:normAutofit fontScale="90000"/>
          </a:bodyPr>
          <a:lstStyle/>
          <a:p>
            <a:pPr algn="ctr"/>
            <a:r>
              <a:rPr lang="en-US" sz="4400" b="1" dirty="0">
                <a:effectLst>
                  <a:outerShdw blurRad="38100" dist="38100" dir="2700000" algn="tl">
                    <a:srgbClr val="000000">
                      <a:alpha val="43137"/>
                    </a:srgbClr>
                  </a:outerShdw>
                </a:effectLst>
              </a:rPr>
              <a:t>What is Important to Know About the Online Survey?</a:t>
            </a:r>
            <a:br>
              <a:rPr lang="en-US" dirty="0"/>
            </a:br>
            <a:endParaRPr lang="en-US" dirty="0"/>
          </a:p>
        </p:txBody>
      </p:sp>
      <p:sp>
        <p:nvSpPr>
          <p:cNvPr id="3" name="Content Placeholder 2"/>
          <p:cNvSpPr>
            <a:spLocks noGrp="1"/>
          </p:cNvSpPr>
          <p:nvPr>
            <p:ph idx="1"/>
          </p:nvPr>
        </p:nvSpPr>
        <p:spPr>
          <a:xfrm>
            <a:off x="677334" y="2100853"/>
            <a:ext cx="9449646" cy="4305634"/>
          </a:xfrm>
        </p:spPr>
        <p:txBody>
          <a:bodyPr>
            <a:normAutofit/>
          </a:bodyPr>
          <a:lstStyle/>
          <a:p>
            <a:pPr lvl="0"/>
            <a:r>
              <a:rPr lang="en-US" sz="2400" dirty="0"/>
              <a:t>Secure and anonymous (no client identifiers collected)</a:t>
            </a:r>
          </a:p>
          <a:p>
            <a:pPr lvl="0"/>
            <a:r>
              <a:rPr lang="en-US" sz="2400" dirty="0"/>
              <a:t>Adult and Youth versions</a:t>
            </a:r>
          </a:p>
          <a:p>
            <a:pPr lvl="0"/>
            <a:r>
              <a:rPr lang="en-US" sz="2400" dirty="0"/>
              <a:t>Available in English and 12 threshold languages (Spanish, Arabic, Eastern and Western Armenian, Cambodian, Chinese, Farsi, Hmong, Korean, Tagalog, Russian, and Vietnamese)</a:t>
            </a:r>
          </a:p>
          <a:p>
            <a:pPr lvl="0"/>
            <a:r>
              <a:rPr lang="en-US" sz="2400" dirty="0"/>
              <a:t>Data collected using the online surveys are sent directly to UCLA.</a:t>
            </a:r>
          </a:p>
          <a:p>
            <a:pPr lvl="0"/>
            <a:r>
              <a:rPr lang="en-US" sz="2400" dirty="0"/>
              <a:t>Daily counts (cumulative) will be sent to the county coordinator during the survey period. </a:t>
            </a:r>
          </a:p>
        </p:txBody>
      </p:sp>
      <p:sp>
        <p:nvSpPr>
          <p:cNvPr id="4" name="Slide Number Placeholder 3"/>
          <p:cNvSpPr>
            <a:spLocks noGrp="1"/>
          </p:cNvSpPr>
          <p:nvPr>
            <p:ph type="sldNum" sz="quarter" idx="12"/>
          </p:nvPr>
        </p:nvSpPr>
        <p:spPr/>
        <p:txBody>
          <a:bodyPr/>
          <a:lstStyle/>
          <a:p>
            <a:fld id="{60B2CC6C-CFCE-4F1F-81AD-1BBB92013A12}" type="slidenum">
              <a:rPr lang="en-US" smtClean="0"/>
              <a:t>9</a:t>
            </a:fld>
            <a:endParaRPr lang="en-US"/>
          </a:p>
        </p:txBody>
      </p:sp>
    </p:spTree>
    <p:extLst>
      <p:ext uri="{BB962C8B-B14F-4D97-AF65-F5344CB8AC3E}">
        <p14:creationId xmlns:p14="http://schemas.microsoft.com/office/powerpoint/2010/main" val="366706277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25564</TotalTime>
  <Words>2897</Words>
  <Application>Microsoft Office PowerPoint</Application>
  <PresentationFormat>Widescreen</PresentationFormat>
  <Paragraphs>242</Paragraphs>
  <Slides>28</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Trebuchet MS</vt:lpstr>
      <vt:lpstr>Wingdings</vt:lpstr>
      <vt:lpstr>Wingdings 3</vt:lpstr>
      <vt:lpstr>Facet</vt:lpstr>
      <vt:lpstr>Treatment Perceptions Survey (TPS)  DMC-ODS  Survey Period:  October 16-20, 2023</vt:lpstr>
      <vt:lpstr>Why Are Counties/Providers Administering the TPS?</vt:lpstr>
      <vt:lpstr>How Was the TPS Developed?</vt:lpstr>
      <vt:lpstr>When Do Regional Model/Counties Administer the Surveys and  Submit Data to UCLA?</vt:lpstr>
      <vt:lpstr>Who Should be Surveyed?</vt:lpstr>
      <vt:lpstr>Who Should Not be Surveyed?</vt:lpstr>
      <vt:lpstr>2023 TPS Data Collection Options for Adults and Youth</vt:lpstr>
      <vt:lpstr>Sample Provider Spreadsheet</vt:lpstr>
      <vt:lpstr>What is Important to Know About the Online Survey? </vt:lpstr>
      <vt:lpstr>How Are the Online Surveys Accessed?</vt:lpstr>
      <vt:lpstr>TPS Paper Survey Forms (V10) </vt:lpstr>
      <vt:lpstr>PowerPoint Presentation</vt:lpstr>
      <vt:lpstr>PowerPoint Presentation</vt:lpstr>
      <vt:lpstr>What Information Should Be Pre-filled?</vt:lpstr>
      <vt:lpstr>How Should the Forms be Printed?</vt:lpstr>
      <vt:lpstr>How Should the Paper Survey  Forms Be Administered?</vt:lpstr>
      <vt:lpstr>  What About Client Confidentiality?  </vt:lpstr>
      <vt:lpstr>Client Confidentiality – Paper Forms</vt:lpstr>
      <vt:lpstr>Special Note: Client Comments</vt:lpstr>
      <vt:lpstr>How Should the County Submit Paper TPS Forms to UCLA for Scanning?</vt:lpstr>
      <vt:lpstr>Shipment  Form</vt:lpstr>
      <vt:lpstr>Cover Sheet</vt:lpstr>
      <vt:lpstr>How Should the County Prepare and Submit Electronic TPS Data Files to UCLA?</vt:lpstr>
      <vt:lpstr>What Are the County-Specific TPS Procedures?</vt:lpstr>
      <vt:lpstr>UCLA Will Do TPS Data Analysis and Reporting</vt:lpstr>
      <vt:lpstr>What is the UCLA  Health Sciences Box?</vt:lpstr>
      <vt:lpstr>What’s Posted on the TPS Website? http://uclaisap.org/dmc-ods-eval/html/client-treatment-perceptions-survey.html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Kendall A. Darfler</dc:creator>
  <cp:lastModifiedBy>Marylou Gilbert</cp:lastModifiedBy>
  <cp:revision>399</cp:revision>
  <cp:lastPrinted>2019-03-18T17:52:38Z</cp:lastPrinted>
  <dcterms:created xsi:type="dcterms:W3CDTF">2018-04-05T19:19:07Z</dcterms:created>
  <dcterms:modified xsi:type="dcterms:W3CDTF">2023-08-17T20:40:23Z</dcterms:modified>
</cp:coreProperties>
</file>