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90" r:id="rId3"/>
    <p:sldId id="268" r:id="rId4"/>
    <p:sldId id="257" r:id="rId5"/>
    <p:sldId id="269" r:id="rId6"/>
    <p:sldId id="270" r:id="rId7"/>
    <p:sldId id="271" r:id="rId8"/>
    <p:sldId id="272" r:id="rId9"/>
    <p:sldId id="273" r:id="rId10"/>
    <p:sldId id="289"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E Freese" initials="TEF" lastIdx="2" clrIdx="0">
    <p:extLst>
      <p:ext uri="{19B8F6BF-5375-455C-9EA6-DF929625EA0E}">
        <p15:presenceInfo xmlns:p15="http://schemas.microsoft.com/office/powerpoint/2012/main" userId="S-1-5-21-2582073952-398779973-3559944249-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67A6E"/>
    <a:srgbClr val="A0887D"/>
    <a:srgbClr val="9B7C8A"/>
    <a:srgbClr val="000000"/>
    <a:srgbClr val="05639D"/>
    <a:srgbClr val="2E2E2E"/>
    <a:srgbClr val="00B0F0"/>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00" autoAdjust="0"/>
    <p:restoredTop sz="75102" autoAdjust="0"/>
  </p:normalViewPr>
  <p:slideViewPr>
    <p:cSldViewPr snapToGrid="0">
      <p:cViewPr varScale="1">
        <p:scale>
          <a:sx n="86" d="100"/>
          <a:sy n="86" d="100"/>
        </p:scale>
        <p:origin x="1812" y="9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1" d="100"/>
          <a:sy n="81" d="100"/>
        </p:scale>
        <p:origin x="292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ce A Hartje" userId="06b36550-c492-4a48-9408-3e9eb6eef4e3" providerId="ADAL" clId="{44C68889-7049-BD48-A9B5-BD1B821171F1}"/>
    <pc:docChg chg="undo custSel addSld delSld modSld">
      <pc:chgData name="Joyce A Hartje" userId="06b36550-c492-4a48-9408-3e9eb6eef4e3" providerId="ADAL" clId="{44C68889-7049-BD48-A9B5-BD1B821171F1}" dt="2019-04-08T06:28:12.635" v="593" actId="2710"/>
      <pc:docMkLst>
        <pc:docMk/>
      </pc:docMkLst>
      <pc:sldChg chg="addSp modSp">
        <pc:chgData name="Joyce A Hartje" userId="06b36550-c492-4a48-9408-3e9eb6eef4e3" providerId="ADAL" clId="{44C68889-7049-BD48-A9B5-BD1B821171F1}" dt="2019-04-08T06:14:21.515" v="440" actId="14100"/>
        <pc:sldMkLst>
          <pc:docMk/>
          <pc:sldMk cId="3538102593" sldId="257"/>
        </pc:sldMkLst>
        <pc:spChg chg="add mod">
          <ac:chgData name="Joyce A Hartje" userId="06b36550-c492-4a48-9408-3e9eb6eef4e3" providerId="ADAL" clId="{44C68889-7049-BD48-A9B5-BD1B821171F1}" dt="2019-04-08T06:14:21.515" v="440" actId="14100"/>
          <ac:spMkLst>
            <pc:docMk/>
            <pc:sldMk cId="3538102593" sldId="257"/>
            <ac:spMk id="6" creationId="{C6626FC1-7CB1-6C4D-8B5D-A55192C5B660}"/>
          </ac:spMkLst>
        </pc:spChg>
      </pc:sldChg>
      <pc:sldChg chg="addSp modSp">
        <pc:chgData name="Joyce A Hartje" userId="06b36550-c492-4a48-9408-3e9eb6eef4e3" providerId="ADAL" clId="{44C68889-7049-BD48-A9B5-BD1B821171F1}" dt="2019-04-08T05:42:46.469" v="26" actId="20577"/>
        <pc:sldMkLst>
          <pc:docMk/>
          <pc:sldMk cId="1236292163" sldId="267"/>
        </pc:sldMkLst>
        <pc:spChg chg="add mod">
          <ac:chgData name="Joyce A Hartje" userId="06b36550-c492-4a48-9408-3e9eb6eef4e3" providerId="ADAL" clId="{44C68889-7049-BD48-A9B5-BD1B821171F1}" dt="2019-04-08T05:42:46.469" v="26" actId="20577"/>
          <ac:spMkLst>
            <pc:docMk/>
            <pc:sldMk cId="1236292163" sldId="267"/>
            <ac:spMk id="3" creationId="{A606342B-23C6-1D48-8AF7-8E6C90D6F56E}"/>
          </ac:spMkLst>
        </pc:spChg>
        <pc:picChg chg="mod">
          <ac:chgData name="Joyce A Hartje" userId="06b36550-c492-4a48-9408-3e9eb6eef4e3" providerId="ADAL" clId="{44C68889-7049-BD48-A9B5-BD1B821171F1}" dt="2019-04-08T05:42:26.361" v="18" actId="1076"/>
          <ac:picMkLst>
            <pc:docMk/>
            <pc:sldMk cId="1236292163" sldId="267"/>
            <ac:picMk id="2" creationId="{00000000-0000-0000-0000-000000000000}"/>
          </ac:picMkLst>
        </pc:picChg>
      </pc:sldChg>
      <pc:sldChg chg="addSp delSp modSp">
        <pc:chgData name="Joyce A Hartje" userId="06b36550-c492-4a48-9408-3e9eb6eef4e3" providerId="ADAL" clId="{44C68889-7049-BD48-A9B5-BD1B821171F1}" dt="2019-04-08T06:00:34.378" v="180"/>
        <pc:sldMkLst>
          <pc:docMk/>
          <pc:sldMk cId="3704140158" sldId="268"/>
        </pc:sldMkLst>
        <pc:spChg chg="add del mod">
          <ac:chgData name="Joyce A Hartje" userId="06b36550-c492-4a48-9408-3e9eb6eef4e3" providerId="ADAL" clId="{44C68889-7049-BD48-A9B5-BD1B821171F1}" dt="2019-04-08T05:52:01.037" v="49"/>
          <ac:spMkLst>
            <pc:docMk/>
            <pc:sldMk cId="3704140158" sldId="268"/>
            <ac:spMk id="3" creationId="{075D80EE-8F71-E74A-BD5D-9AE00F377A11}"/>
          </ac:spMkLst>
        </pc:spChg>
        <pc:spChg chg="mod">
          <ac:chgData name="Joyce A Hartje" userId="06b36550-c492-4a48-9408-3e9eb6eef4e3" providerId="ADAL" clId="{44C68889-7049-BD48-A9B5-BD1B821171F1}" dt="2019-04-08T05:58:12.988" v="89" actId="113"/>
          <ac:spMkLst>
            <pc:docMk/>
            <pc:sldMk cId="3704140158" sldId="268"/>
            <ac:spMk id="5" creationId="{00000000-0000-0000-0000-000000000000}"/>
          </ac:spMkLst>
        </pc:spChg>
        <pc:spChg chg="add mod">
          <ac:chgData name="Joyce A Hartje" userId="06b36550-c492-4a48-9408-3e9eb6eef4e3" providerId="ADAL" clId="{44C68889-7049-BD48-A9B5-BD1B821171F1}" dt="2019-04-08T06:00:17.985" v="177" actId="20577"/>
          <ac:spMkLst>
            <pc:docMk/>
            <pc:sldMk cId="3704140158" sldId="268"/>
            <ac:spMk id="7" creationId="{986AF4CE-7112-964E-8B5B-093FD17696D4}"/>
          </ac:spMkLst>
        </pc:spChg>
        <pc:spChg chg="add del mod">
          <ac:chgData name="Joyce A Hartje" userId="06b36550-c492-4a48-9408-3e9eb6eef4e3" providerId="ADAL" clId="{44C68889-7049-BD48-A9B5-BD1B821171F1}" dt="2019-04-08T06:00:34.378" v="180"/>
          <ac:spMkLst>
            <pc:docMk/>
            <pc:sldMk cId="3704140158" sldId="268"/>
            <ac:spMk id="8" creationId="{AFACFAA5-9AC7-F04C-8FB8-A44B37AC060C}"/>
          </ac:spMkLst>
        </pc:spChg>
        <pc:spChg chg="mod">
          <ac:chgData name="Joyce A Hartje" userId="06b36550-c492-4a48-9408-3e9eb6eef4e3" providerId="ADAL" clId="{44C68889-7049-BD48-A9B5-BD1B821171F1}" dt="2019-04-08T05:58:34.538" v="90" actId="1035"/>
          <ac:spMkLst>
            <pc:docMk/>
            <pc:sldMk cId="3704140158" sldId="268"/>
            <ac:spMk id="23554" creationId="{00000000-0000-0000-0000-000000000000}"/>
          </ac:spMkLst>
        </pc:spChg>
        <pc:spChg chg="mod">
          <ac:chgData name="Joyce A Hartje" userId="06b36550-c492-4a48-9408-3e9eb6eef4e3" providerId="ADAL" clId="{44C68889-7049-BD48-A9B5-BD1B821171F1}" dt="2019-04-08T05:56:42.631" v="68" actId="1076"/>
          <ac:spMkLst>
            <pc:docMk/>
            <pc:sldMk cId="3704140158" sldId="268"/>
            <ac:spMk id="23555" creationId="{00000000-0000-0000-0000-000000000000}"/>
          </ac:spMkLst>
        </pc:spChg>
        <pc:picChg chg="del mod">
          <ac:chgData name="Joyce A Hartje" userId="06b36550-c492-4a48-9408-3e9eb6eef4e3" providerId="ADAL" clId="{44C68889-7049-BD48-A9B5-BD1B821171F1}" dt="2019-04-08T05:52:05.632" v="50" actId="478"/>
          <ac:picMkLst>
            <pc:docMk/>
            <pc:sldMk cId="3704140158" sldId="268"/>
            <ac:picMk id="2" creationId="{00000000-0000-0000-0000-000000000000}"/>
          </ac:picMkLst>
        </pc:picChg>
        <pc:picChg chg="add mod">
          <ac:chgData name="Joyce A Hartje" userId="06b36550-c492-4a48-9408-3e9eb6eef4e3" providerId="ADAL" clId="{44C68889-7049-BD48-A9B5-BD1B821171F1}" dt="2019-04-08T05:57:07.635" v="73" actId="1038"/>
          <ac:picMkLst>
            <pc:docMk/>
            <pc:sldMk cId="3704140158" sldId="268"/>
            <ac:picMk id="6" creationId="{AB5BF7F2-77AD-8444-8E2C-79D8F7C839C8}"/>
          </ac:picMkLst>
        </pc:picChg>
      </pc:sldChg>
      <pc:sldChg chg="addSp delSp modSp">
        <pc:chgData name="Joyce A Hartje" userId="06b36550-c492-4a48-9408-3e9eb6eef4e3" providerId="ADAL" clId="{44C68889-7049-BD48-A9B5-BD1B821171F1}" dt="2019-04-08T06:20:41.218" v="582" actId="1076"/>
        <pc:sldMkLst>
          <pc:docMk/>
          <pc:sldMk cId="1824218332" sldId="269"/>
        </pc:sldMkLst>
        <pc:spChg chg="add del mod">
          <ac:chgData name="Joyce A Hartje" userId="06b36550-c492-4a48-9408-3e9eb6eef4e3" providerId="ADAL" clId="{44C68889-7049-BD48-A9B5-BD1B821171F1}" dt="2019-04-08T06:17:09.794" v="443" actId="931"/>
          <ac:spMkLst>
            <pc:docMk/>
            <pc:sldMk cId="1824218332" sldId="269"/>
            <ac:spMk id="5" creationId="{3770E2B7-4267-C54B-B71E-1B9454646718}"/>
          </ac:spMkLst>
        </pc:spChg>
        <pc:spChg chg="add mod">
          <ac:chgData name="Joyce A Hartje" userId="06b36550-c492-4a48-9408-3e9eb6eef4e3" providerId="ADAL" clId="{44C68889-7049-BD48-A9B5-BD1B821171F1}" dt="2019-04-08T06:20:41.218" v="582" actId="1076"/>
          <ac:spMkLst>
            <pc:docMk/>
            <pc:sldMk cId="1824218332" sldId="269"/>
            <ac:spMk id="8" creationId="{AD8111CF-CA8C-1949-B1F6-0B7C45F357C5}"/>
          </ac:spMkLst>
        </pc:spChg>
        <pc:picChg chg="del">
          <ac:chgData name="Joyce A Hartje" userId="06b36550-c492-4a48-9408-3e9eb6eef4e3" providerId="ADAL" clId="{44C68889-7049-BD48-A9B5-BD1B821171F1}" dt="2019-04-08T06:16:46.781" v="442" actId="478"/>
          <ac:picMkLst>
            <pc:docMk/>
            <pc:sldMk cId="1824218332" sldId="269"/>
            <ac:picMk id="4" creationId="{00000000-0000-0000-0000-000000000000}"/>
          </ac:picMkLst>
        </pc:picChg>
        <pc:picChg chg="add mod">
          <ac:chgData name="Joyce A Hartje" userId="06b36550-c492-4a48-9408-3e9eb6eef4e3" providerId="ADAL" clId="{44C68889-7049-BD48-A9B5-BD1B821171F1}" dt="2019-04-08T06:17:40.039" v="456" actId="1036"/>
          <ac:picMkLst>
            <pc:docMk/>
            <pc:sldMk cId="1824218332" sldId="269"/>
            <ac:picMk id="7" creationId="{D7D7C875-1B61-134E-A470-EF6E37903099}"/>
          </ac:picMkLst>
        </pc:picChg>
      </pc:sldChg>
      <pc:sldChg chg="modSp">
        <pc:chgData name="Joyce A Hartje" userId="06b36550-c492-4a48-9408-3e9eb6eef4e3" providerId="ADAL" clId="{44C68889-7049-BD48-A9B5-BD1B821171F1}" dt="2019-04-08T06:28:12.635" v="593" actId="2710"/>
        <pc:sldMkLst>
          <pc:docMk/>
          <pc:sldMk cId="2084669867" sldId="270"/>
        </pc:sldMkLst>
        <pc:spChg chg="mod">
          <ac:chgData name="Joyce A Hartje" userId="06b36550-c492-4a48-9408-3e9eb6eef4e3" providerId="ADAL" clId="{44C68889-7049-BD48-A9B5-BD1B821171F1}" dt="2019-04-08T06:28:12.635" v="593" actId="2710"/>
          <ac:spMkLst>
            <pc:docMk/>
            <pc:sldMk cId="2084669867" sldId="270"/>
            <ac:spMk id="3" creationId="{00000000-0000-0000-0000-000000000000}"/>
          </ac:spMkLst>
        </pc:spChg>
      </pc:sldChg>
      <pc:sldChg chg="addSp modSp del">
        <pc:chgData name="Joyce A Hartje" userId="06b36550-c492-4a48-9408-3e9eb6eef4e3" providerId="ADAL" clId="{44C68889-7049-BD48-A9B5-BD1B821171F1}" dt="2019-04-08T06:26:08.009" v="592" actId="2696"/>
        <pc:sldMkLst>
          <pc:docMk/>
          <pc:sldMk cId="2926254000" sldId="274"/>
        </pc:sldMkLst>
        <pc:spChg chg="add mod">
          <ac:chgData name="Joyce A Hartje" userId="06b36550-c492-4a48-9408-3e9eb6eef4e3" providerId="ADAL" clId="{44C68889-7049-BD48-A9B5-BD1B821171F1}" dt="2019-04-07T04:09:17.641" v="2" actId="113"/>
          <ac:spMkLst>
            <pc:docMk/>
            <pc:sldMk cId="2926254000" sldId="274"/>
            <ac:spMk id="4" creationId="{A6FB1EF6-A3B2-5C42-9782-96202DC25B39}"/>
          </ac:spMkLst>
        </pc:spChg>
      </pc:sldChg>
      <pc:sldChg chg="del">
        <pc:chgData name="Joyce A Hartje" userId="06b36550-c492-4a48-9408-3e9eb6eef4e3" providerId="ADAL" clId="{44C68889-7049-BD48-A9B5-BD1B821171F1}" dt="2019-04-08T06:23:36.845" v="583" actId="2696"/>
        <pc:sldMkLst>
          <pc:docMk/>
          <pc:sldMk cId="610203724" sldId="288"/>
        </pc:sldMkLst>
      </pc:sldChg>
      <pc:sldChg chg="addSp modSp">
        <pc:chgData name="Joyce A Hartje" userId="06b36550-c492-4a48-9408-3e9eb6eef4e3" providerId="ADAL" clId="{44C68889-7049-BD48-A9B5-BD1B821171F1}" dt="2019-04-08T06:24:24.431" v="591" actId="1076"/>
        <pc:sldMkLst>
          <pc:docMk/>
          <pc:sldMk cId="4243381810" sldId="289"/>
        </pc:sldMkLst>
        <pc:spChg chg="add mod">
          <ac:chgData name="Joyce A Hartje" userId="06b36550-c492-4a48-9408-3e9eb6eef4e3" providerId="ADAL" clId="{44C68889-7049-BD48-A9B5-BD1B821171F1}" dt="2019-04-07T04:10:27.897" v="5" actId="113"/>
          <ac:spMkLst>
            <pc:docMk/>
            <pc:sldMk cId="4243381810" sldId="289"/>
            <ac:spMk id="4" creationId="{4F8ED746-2B97-B941-902B-138A0BB541D3}"/>
          </ac:spMkLst>
        </pc:spChg>
        <pc:spChg chg="add mod">
          <ac:chgData name="Joyce A Hartje" userId="06b36550-c492-4a48-9408-3e9eb6eef4e3" providerId="ADAL" clId="{44C68889-7049-BD48-A9B5-BD1B821171F1}" dt="2019-04-08T06:24:06.620" v="586" actId="5793"/>
          <ac:spMkLst>
            <pc:docMk/>
            <pc:sldMk cId="4243381810" sldId="289"/>
            <ac:spMk id="5" creationId="{7D8FC07E-7226-3A49-9C18-A52266465DD3}"/>
          </ac:spMkLst>
        </pc:spChg>
        <pc:picChg chg="mod">
          <ac:chgData name="Joyce A Hartje" userId="06b36550-c492-4a48-9408-3e9eb6eef4e3" providerId="ADAL" clId="{44C68889-7049-BD48-A9B5-BD1B821171F1}" dt="2019-04-08T06:24:24.431" v="591" actId="1076"/>
          <ac:picMkLst>
            <pc:docMk/>
            <pc:sldMk cId="4243381810" sldId="289"/>
            <ac:picMk id="14" creationId="{00000000-0000-0000-0000-000000000000}"/>
          </ac:picMkLst>
        </pc:picChg>
      </pc:sldChg>
      <pc:sldChg chg="addSp delSp modSp add">
        <pc:chgData name="Joyce A Hartje" userId="06b36550-c492-4a48-9408-3e9eb6eef4e3" providerId="ADAL" clId="{44C68889-7049-BD48-A9B5-BD1B821171F1}" dt="2019-04-08T05:46:54.688" v="44" actId="1076"/>
        <pc:sldMkLst>
          <pc:docMk/>
          <pc:sldMk cId="2383815467" sldId="290"/>
        </pc:sldMkLst>
        <pc:spChg chg="del">
          <ac:chgData name="Joyce A Hartje" userId="06b36550-c492-4a48-9408-3e9eb6eef4e3" providerId="ADAL" clId="{44C68889-7049-BD48-A9B5-BD1B821171F1}" dt="2019-04-08T05:46:18.007" v="41" actId="478"/>
          <ac:spMkLst>
            <pc:docMk/>
            <pc:sldMk cId="2383815467" sldId="290"/>
            <ac:spMk id="3" creationId="{A606342B-23C6-1D48-8AF7-8E6C90D6F56E}"/>
          </ac:spMkLst>
        </pc:spChg>
        <pc:spChg chg="mod">
          <ac:chgData name="Joyce A Hartje" userId="06b36550-c492-4a48-9408-3e9eb6eef4e3" providerId="ADAL" clId="{44C68889-7049-BD48-A9B5-BD1B821171F1}" dt="2019-04-08T05:46:54.688" v="44" actId="1076"/>
          <ac:spMkLst>
            <pc:docMk/>
            <pc:sldMk cId="2383815467" sldId="290"/>
            <ac:spMk id="4" creationId="{00000000-0000-0000-0000-000000000000}"/>
          </ac:spMkLst>
        </pc:spChg>
        <pc:spChg chg="add mod">
          <ac:chgData name="Joyce A Hartje" userId="06b36550-c492-4a48-9408-3e9eb6eef4e3" providerId="ADAL" clId="{44C68889-7049-BD48-A9B5-BD1B821171F1}" dt="2019-04-08T05:46:02.112" v="40" actId="167"/>
          <ac:spMkLst>
            <pc:docMk/>
            <pc:sldMk cId="2383815467" sldId="290"/>
            <ac:spMk id="6" creationId="{3E031D11-8F51-4743-8FDC-EB11B9D35D0C}"/>
          </ac:spMkLst>
        </pc:spChg>
      </pc:sldChg>
    </pc:docChg>
  </pc:docChgLst>
  <pc:docChgLst>
    <pc:chgData name="Joyce A Hartje" userId="S::joycel@unr.edu::06b36550-c492-4a48-9408-3e9eb6eef4e3" providerId="AD" clId="Web-{FB527B79-D4F4-19EF-CB74-3F5534E6F967}"/>
    <pc:docChg chg="addSld delSld modSld">
      <pc:chgData name="Joyce A Hartje" userId="S::joycel@unr.edu::06b36550-c492-4a48-9408-3e9eb6eef4e3" providerId="AD" clId="Web-{FB527B79-D4F4-19EF-CB74-3F5534E6F967}" dt="2019-04-04T05:51:39.525" v="101"/>
      <pc:docMkLst>
        <pc:docMk/>
      </pc:docMkLst>
      <pc:sldChg chg="addSp delSp modSp mod setBg">
        <pc:chgData name="Joyce A Hartje" userId="S::joycel@unr.edu::06b36550-c492-4a48-9408-3e9eb6eef4e3" providerId="AD" clId="Web-{FB527B79-D4F4-19EF-CB74-3F5534E6F967}" dt="2019-04-04T05:45:19.022" v="87" actId="1076"/>
        <pc:sldMkLst>
          <pc:docMk/>
          <pc:sldMk cId="3548384767" sldId="287"/>
        </pc:sldMkLst>
        <pc:spChg chg="mod ord">
          <ac:chgData name="Joyce A Hartje" userId="S::joycel@unr.edu::06b36550-c492-4a48-9408-3e9eb6eef4e3" providerId="AD" clId="Web-{FB527B79-D4F4-19EF-CB74-3F5534E6F967}" dt="2019-04-04T05:42:51.568" v="83"/>
          <ac:spMkLst>
            <pc:docMk/>
            <pc:sldMk cId="3548384767" sldId="287"/>
            <ac:spMk id="2" creationId="{00000000-0000-0000-0000-000000000000}"/>
          </ac:spMkLst>
        </pc:spChg>
        <pc:spChg chg="mod">
          <ac:chgData name="Joyce A Hartje" userId="S::joycel@unr.edu::06b36550-c492-4a48-9408-3e9eb6eef4e3" providerId="AD" clId="Web-{FB527B79-D4F4-19EF-CB74-3F5534E6F967}" dt="2019-04-04T05:42:51.568" v="83"/>
          <ac:spMkLst>
            <pc:docMk/>
            <pc:sldMk cId="3548384767" sldId="287"/>
            <ac:spMk id="3" creationId="{00000000-0000-0000-0000-000000000000}"/>
          </ac:spMkLst>
        </pc:spChg>
        <pc:spChg chg="del mod">
          <ac:chgData name="Joyce A Hartje" userId="S::joycel@unr.edu::06b36550-c492-4a48-9408-3e9eb6eef4e3" providerId="AD" clId="Web-{FB527B79-D4F4-19EF-CB74-3F5534E6F967}" dt="2019-04-04T05:30:26.062" v="9"/>
          <ac:spMkLst>
            <pc:docMk/>
            <pc:sldMk cId="3548384767" sldId="287"/>
            <ac:spMk id="15" creationId="{00000000-0000-0000-0000-000000000000}"/>
          </ac:spMkLst>
        </pc:spChg>
        <pc:spChg chg="add del">
          <ac:chgData name="Joyce A Hartje" userId="S::joycel@unr.edu::06b36550-c492-4a48-9408-3e9eb6eef4e3" providerId="AD" clId="Web-{FB527B79-D4F4-19EF-CB74-3F5534E6F967}" dt="2019-04-04T05:38:09.128" v="54"/>
          <ac:spMkLst>
            <pc:docMk/>
            <pc:sldMk cId="3548384767" sldId="287"/>
            <ac:spMk id="16" creationId="{F56F5174-31D9-4DBB-AAB7-A1FD7BDB1352}"/>
          </ac:spMkLst>
        </pc:spChg>
        <pc:spChg chg="add del">
          <ac:chgData name="Joyce A Hartje" userId="S::joycel@unr.edu::06b36550-c492-4a48-9408-3e9eb6eef4e3" providerId="AD" clId="Web-{FB527B79-D4F4-19EF-CB74-3F5534E6F967}" dt="2019-04-04T05:42:51.568" v="83"/>
          <ac:spMkLst>
            <pc:docMk/>
            <pc:sldMk cId="3548384767" sldId="287"/>
            <ac:spMk id="18" creationId="{C607803A-4E99-444E-94F7-8785CDDF5849}"/>
          </ac:spMkLst>
        </pc:spChg>
        <pc:spChg chg="add del">
          <ac:chgData name="Joyce A Hartje" userId="S::joycel@unr.edu::06b36550-c492-4a48-9408-3e9eb6eef4e3" providerId="AD" clId="Web-{FB527B79-D4F4-19EF-CB74-3F5534E6F967}" dt="2019-04-04T05:32:00.469" v="12"/>
          <ac:spMkLst>
            <pc:docMk/>
            <pc:sldMk cId="3548384767" sldId="287"/>
            <ac:spMk id="19" creationId="{4038CB10-1F5C-4D54-9DF7-12586DE5B007}"/>
          </ac:spMkLst>
        </pc:spChg>
        <pc:spChg chg="add del">
          <ac:chgData name="Joyce A Hartje" userId="S::joycel@unr.edu::06b36550-c492-4a48-9408-3e9eb6eef4e3" providerId="AD" clId="Web-{FB527B79-D4F4-19EF-CB74-3F5534E6F967}" dt="2019-04-04T05:42:51.568" v="83"/>
          <ac:spMkLst>
            <pc:docMk/>
            <pc:sldMk cId="3548384767" sldId="287"/>
            <ac:spMk id="20" creationId="{2989BE6A-C309-418E-8ADD-1616A980570D}"/>
          </ac:spMkLst>
        </pc:spChg>
        <pc:spChg chg="add del">
          <ac:chgData name="Joyce A Hartje" userId="S::joycel@unr.edu::06b36550-c492-4a48-9408-3e9eb6eef4e3" providerId="AD" clId="Web-{FB527B79-D4F4-19EF-CB74-3F5534E6F967}" dt="2019-04-04T05:32:00.469" v="12"/>
          <ac:spMkLst>
            <pc:docMk/>
            <pc:sldMk cId="3548384767" sldId="287"/>
            <ac:spMk id="21" creationId="{73ED6512-6858-4552-B699-9A97FE9A4EA2}"/>
          </ac:spMkLst>
        </pc:spChg>
        <pc:spChg chg="add del">
          <ac:chgData name="Joyce A Hartje" userId="S::joycel@unr.edu::06b36550-c492-4a48-9408-3e9eb6eef4e3" providerId="AD" clId="Web-{FB527B79-D4F4-19EF-CB74-3F5534E6F967}" dt="2019-04-04T05:38:09.128" v="54"/>
          <ac:spMkLst>
            <pc:docMk/>
            <pc:sldMk cId="3548384767" sldId="287"/>
            <ac:spMk id="23" creationId="{F9A95BEE-6BB1-4A28-A8E6-A34B2E42EF87}"/>
          </ac:spMkLst>
        </pc:spChg>
        <pc:spChg chg="add del">
          <ac:chgData name="Joyce A Hartje" userId="S::joycel@unr.edu::06b36550-c492-4a48-9408-3e9eb6eef4e3" providerId="AD" clId="Web-{FB527B79-D4F4-19EF-CB74-3F5534E6F967}" dt="2019-04-04T05:34:21.783" v="32"/>
          <ac:spMkLst>
            <pc:docMk/>
            <pc:sldMk cId="3548384767" sldId="287"/>
            <ac:spMk id="25" creationId="{4038CB10-1F5C-4D54-9DF7-12586DE5B007}"/>
          </ac:spMkLst>
        </pc:spChg>
        <pc:spChg chg="add del">
          <ac:chgData name="Joyce A Hartje" userId="S::joycel@unr.edu::06b36550-c492-4a48-9408-3e9eb6eef4e3" providerId="AD" clId="Web-{FB527B79-D4F4-19EF-CB74-3F5534E6F967}" dt="2019-04-04T05:34:21.783" v="32"/>
          <ac:spMkLst>
            <pc:docMk/>
            <pc:sldMk cId="3548384767" sldId="287"/>
            <ac:spMk id="26" creationId="{73ED6512-6858-4552-B699-9A97FE9A4EA2}"/>
          </ac:spMkLst>
        </pc:spChg>
        <pc:spChg chg="add del">
          <ac:chgData name="Joyce A Hartje" userId="S::joycel@unr.edu::06b36550-c492-4a48-9408-3e9eb6eef4e3" providerId="AD" clId="Web-{FB527B79-D4F4-19EF-CB74-3F5534E6F967}" dt="2019-04-04T05:35:23.377" v="35"/>
          <ac:spMkLst>
            <pc:docMk/>
            <pc:sldMk cId="3548384767" sldId="287"/>
            <ac:spMk id="27" creationId="{E4F9F79B-A093-478E-96B5-EE02BC93A858}"/>
          </ac:spMkLst>
        </pc:spChg>
        <pc:spChg chg="add del">
          <ac:chgData name="Joyce A Hartje" userId="S::joycel@unr.edu::06b36550-c492-4a48-9408-3e9eb6eef4e3" providerId="AD" clId="Web-{FB527B79-D4F4-19EF-CB74-3F5534E6F967}" dt="2019-04-04T05:32:31.126" v="20"/>
          <ac:spMkLst>
            <pc:docMk/>
            <pc:sldMk cId="3548384767" sldId="287"/>
            <ac:spMk id="30" creationId="{569C1A01-6FB5-43CE-ADCC-936728ACAC0D}"/>
          </ac:spMkLst>
        </pc:spChg>
        <pc:spChg chg="add del">
          <ac:chgData name="Joyce A Hartje" userId="S::joycel@unr.edu::06b36550-c492-4a48-9408-3e9eb6eef4e3" providerId="AD" clId="Web-{FB527B79-D4F4-19EF-CB74-3F5534E6F967}" dt="2019-04-04T05:34:20.095" v="28"/>
          <ac:spMkLst>
            <pc:docMk/>
            <pc:sldMk cId="3548384767" sldId="287"/>
            <ac:spMk id="31" creationId="{569C1A01-6FB5-43CE-ADCC-936728ACAC0D}"/>
          </ac:spMkLst>
        </pc:spChg>
        <pc:spChg chg="add del">
          <ac:chgData name="Joyce A Hartje" userId="S::joycel@unr.edu::06b36550-c492-4a48-9408-3e9eb6eef4e3" providerId="AD" clId="Web-{FB527B79-D4F4-19EF-CB74-3F5534E6F967}" dt="2019-04-04T05:35:23.377" v="35"/>
          <ac:spMkLst>
            <pc:docMk/>
            <pc:sldMk cId="3548384767" sldId="287"/>
            <ac:spMk id="32" creationId="{F7194F93-1F71-4A70-9DF1-28F183771111}"/>
          </ac:spMkLst>
        </pc:spChg>
        <pc:spChg chg="add del">
          <ac:chgData name="Joyce A Hartje" userId="S::joycel@unr.edu::06b36550-c492-4a48-9408-3e9eb6eef4e3" providerId="AD" clId="Web-{FB527B79-D4F4-19EF-CB74-3F5534E6F967}" dt="2019-04-04T05:35:23.377" v="35"/>
          <ac:spMkLst>
            <pc:docMk/>
            <pc:sldMk cId="3548384767" sldId="287"/>
            <ac:spMk id="34" creationId="{9BBC0C84-DC2A-43AE-9576-0A44295E8B9C}"/>
          </ac:spMkLst>
        </pc:spChg>
        <pc:spChg chg="add del">
          <ac:chgData name="Joyce A Hartje" userId="S::joycel@unr.edu::06b36550-c492-4a48-9408-3e9eb6eef4e3" providerId="AD" clId="Web-{FB527B79-D4F4-19EF-CB74-3F5534E6F967}" dt="2019-04-04T05:38:06.456" v="53"/>
          <ac:spMkLst>
            <pc:docMk/>
            <pc:sldMk cId="3548384767" sldId="287"/>
            <ac:spMk id="36" creationId="{569C1A01-6FB5-43CE-ADCC-936728ACAC0D}"/>
          </ac:spMkLst>
        </pc:spChg>
        <pc:spChg chg="add del">
          <ac:chgData name="Joyce A Hartje" userId="S::joycel@unr.edu::06b36550-c492-4a48-9408-3e9eb6eef4e3" providerId="AD" clId="Web-{FB527B79-D4F4-19EF-CB74-3F5534E6F967}" dt="2019-04-04T05:37:57.831" v="49"/>
          <ac:spMkLst>
            <pc:docMk/>
            <pc:sldMk cId="3548384767" sldId="287"/>
            <ac:spMk id="39" creationId="{569C1A01-6FB5-43CE-ADCC-936728ACAC0D}"/>
          </ac:spMkLst>
        </pc:spChg>
        <pc:spChg chg="add del">
          <ac:chgData name="Joyce A Hartje" userId="S::joycel@unr.edu::06b36550-c492-4a48-9408-3e9eb6eef4e3" providerId="AD" clId="Web-{FB527B79-D4F4-19EF-CB74-3F5534E6F967}" dt="2019-04-04T05:37:29.675" v="43"/>
          <ac:spMkLst>
            <pc:docMk/>
            <pc:sldMk cId="3548384767" sldId="287"/>
            <ac:spMk id="41" creationId="{E4F9F79B-A093-478E-96B5-EE02BC93A858}"/>
          </ac:spMkLst>
        </pc:spChg>
        <pc:spChg chg="add del">
          <ac:chgData name="Joyce A Hartje" userId="S::joycel@unr.edu::06b36550-c492-4a48-9408-3e9eb6eef4e3" providerId="AD" clId="Web-{FB527B79-D4F4-19EF-CB74-3F5534E6F967}" dt="2019-04-04T05:37:29.675" v="43"/>
          <ac:spMkLst>
            <pc:docMk/>
            <pc:sldMk cId="3548384767" sldId="287"/>
            <ac:spMk id="45" creationId="{F7194F93-1F71-4A70-9DF1-28F183771111}"/>
          </ac:spMkLst>
        </pc:spChg>
        <pc:spChg chg="add del">
          <ac:chgData name="Joyce A Hartje" userId="S::joycel@unr.edu::06b36550-c492-4a48-9408-3e9eb6eef4e3" providerId="AD" clId="Web-{FB527B79-D4F4-19EF-CB74-3F5534E6F967}" dt="2019-04-04T05:37:29.675" v="43"/>
          <ac:spMkLst>
            <pc:docMk/>
            <pc:sldMk cId="3548384767" sldId="287"/>
            <ac:spMk id="47" creationId="{9BBC0C84-DC2A-43AE-9576-0A44295E8B9C}"/>
          </ac:spMkLst>
        </pc:spChg>
        <pc:picChg chg="add del mod ord modCrop">
          <ac:chgData name="Joyce A Hartje" userId="S::joycel@unr.edu::06b36550-c492-4a48-9408-3e9eb6eef4e3" providerId="AD" clId="Web-{FB527B79-D4F4-19EF-CB74-3F5534E6F967}" dt="2019-04-04T05:45:19.022" v="87" actId="1076"/>
          <ac:picMkLst>
            <pc:docMk/>
            <pc:sldMk cId="3548384767" sldId="287"/>
            <ac:picMk id="14" creationId="{00000000-0000-0000-0000-000000000000}"/>
          </ac:picMkLst>
        </pc:picChg>
        <pc:picChg chg="add del">
          <ac:chgData name="Joyce A Hartje" userId="S::joycel@unr.edu::06b36550-c492-4a48-9408-3e9eb6eef4e3" providerId="AD" clId="Web-{FB527B79-D4F4-19EF-CB74-3F5534E6F967}" dt="2019-04-04T05:38:09.128" v="54"/>
          <ac:picMkLst>
            <pc:docMk/>
            <pc:sldMk cId="3548384767" sldId="287"/>
            <ac:picMk id="17" creationId="{AE113210-7872-481A-ADE6-3A05CCAF5EB2}"/>
          </ac:picMkLst>
        </pc:picChg>
        <pc:picChg chg="add del">
          <ac:chgData name="Joyce A Hartje" userId="S::joycel@unr.edu::06b36550-c492-4a48-9408-3e9eb6eef4e3" providerId="AD" clId="Web-{FB527B79-D4F4-19EF-CB74-3F5534E6F967}" dt="2019-04-04T05:32:31.126" v="20"/>
          <ac:picMkLst>
            <pc:docMk/>
            <pc:sldMk cId="3548384767" sldId="287"/>
            <ac:picMk id="28" creationId="{EE09A529-E47C-4634-BB98-0A9526C372B4}"/>
          </ac:picMkLst>
        </pc:picChg>
        <pc:picChg chg="add del">
          <ac:chgData name="Joyce A Hartje" userId="S::joycel@unr.edu::06b36550-c492-4a48-9408-3e9eb6eef4e3" providerId="AD" clId="Web-{FB527B79-D4F4-19EF-CB74-3F5534E6F967}" dt="2019-04-04T05:34:20.095" v="28"/>
          <ac:picMkLst>
            <pc:docMk/>
            <pc:sldMk cId="3548384767" sldId="287"/>
            <ac:picMk id="29" creationId="{EE09A529-E47C-4634-BB98-0A9526C372B4}"/>
          </ac:picMkLst>
        </pc:picChg>
        <pc:picChg chg="add del">
          <ac:chgData name="Joyce A Hartje" userId="S::joycel@unr.edu::06b36550-c492-4a48-9408-3e9eb6eef4e3" providerId="AD" clId="Web-{FB527B79-D4F4-19EF-CB74-3F5534E6F967}" dt="2019-04-04T05:38:06.456" v="53"/>
          <ac:picMkLst>
            <pc:docMk/>
            <pc:sldMk cId="3548384767" sldId="287"/>
            <ac:picMk id="35" creationId="{EE09A529-E47C-4634-BB98-0A9526C372B4}"/>
          </ac:picMkLst>
        </pc:picChg>
        <pc:picChg chg="add del">
          <ac:chgData name="Joyce A Hartje" userId="S::joycel@unr.edu::06b36550-c492-4a48-9408-3e9eb6eef4e3" providerId="AD" clId="Web-{FB527B79-D4F4-19EF-CB74-3F5534E6F967}" dt="2019-04-04T05:37:57.831" v="49"/>
          <ac:picMkLst>
            <pc:docMk/>
            <pc:sldMk cId="3548384767" sldId="287"/>
            <ac:picMk id="38" creationId="{EE09A529-E47C-4634-BB98-0A9526C372B4}"/>
          </ac:picMkLst>
        </pc:picChg>
        <pc:cxnChg chg="add del">
          <ac:chgData name="Joyce A Hartje" userId="S::joycel@unr.edu::06b36550-c492-4a48-9408-3e9eb6eef4e3" providerId="AD" clId="Web-{FB527B79-D4F4-19EF-CB74-3F5534E6F967}" dt="2019-04-04T05:35:23.377" v="35"/>
          <ac:cxnSpMkLst>
            <pc:docMk/>
            <pc:sldMk cId="3548384767" sldId="287"/>
            <ac:cxnSpMk id="33" creationId="{D4C22394-EBC2-4FAF-A555-6C02D589EED7}"/>
          </ac:cxnSpMkLst>
        </pc:cxnChg>
        <pc:cxnChg chg="add del">
          <ac:chgData name="Joyce A Hartje" userId="S::joycel@unr.edu::06b36550-c492-4a48-9408-3e9eb6eef4e3" providerId="AD" clId="Web-{FB527B79-D4F4-19EF-CB74-3F5534E6F967}" dt="2019-04-04T05:37:29.675" v="43"/>
          <ac:cxnSpMkLst>
            <pc:docMk/>
            <pc:sldMk cId="3548384767" sldId="287"/>
            <ac:cxnSpMk id="43" creationId="{D4C22394-EBC2-4FAF-A555-6C02D589EED7}"/>
          </ac:cxnSpMkLst>
        </pc:cxnChg>
      </pc:sldChg>
      <pc:sldChg chg="addSp delSp modSp add mod replId setBg">
        <pc:chgData name="Joyce A Hartje" userId="S::joycel@unr.edu::06b36550-c492-4a48-9408-3e9eb6eef4e3" providerId="AD" clId="Web-{FB527B79-D4F4-19EF-CB74-3F5534E6F967}" dt="2019-04-04T05:51:39.525" v="101"/>
        <pc:sldMkLst>
          <pc:docMk/>
          <pc:sldMk cId="4243381810" sldId="289"/>
        </pc:sldMkLst>
        <pc:spChg chg="mod">
          <ac:chgData name="Joyce A Hartje" userId="S::joycel@unr.edu::06b36550-c492-4a48-9408-3e9eb6eef4e3" providerId="AD" clId="Web-{FB527B79-D4F4-19EF-CB74-3F5534E6F967}" dt="2019-04-04T05:51:39.525" v="101"/>
          <ac:spMkLst>
            <pc:docMk/>
            <pc:sldMk cId="4243381810" sldId="289"/>
            <ac:spMk id="2" creationId="{00000000-0000-0000-0000-000000000000}"/>
          </ac:spMkLst>
        </pc:spChg>
        <pc:spChg chg="mod">
          <ac:chgData name="Joyce A Hartje" userId="S::joycel@unr.edu::06b36550-c492-4a48-9408-3e9eb6eef4e3" providerId="AD" clId="Web-{FB527B79-D4F4-19EF-CB74-3F5534E6F967}" dt="2019-04-04T05:51:39.525" v="101"/>
          <ac:spMkLst>
            <pc:docMk/>
            <pc:sldMk cId="4243381810" sldId="289"/>
            <ac:spMk id="3" creationId="{00000000-0000-0000-0000-000000000000}"/>
          </ac:spMkLst>
        </pc:spChg>
        <pc:spChg chg="add del">
          <ac:chgData name="Joyce A Hartje" userId="S::joycel@unr.edu::06b36550-c492-4a48-9408-3e9eb6eef4e3" providerId="AD" clId="Web-{FB527B79-D4F4-19EF-CB74-3F5534E6F967}" dt="2019-04-04T05:50:12.727" v="98"/>
          <ac:spMkLst>
            <pc:docMk/>
            <pc:sldMk cId="4243381810" sldId="289"/>
            <ac:spMk id="19" creationId="{C607803A-4E99-444E-94F7-8785CDDF5849}"/>
          </ac:spMkLst>
        </pc:spChg>
        <pc:spChg chg="add del">
          <ac:chgData name="Joyce A Hartje" userId="S::joycel@unr.edu::06b36550-c492-4a48-9408-3e9eb6eef4e3" providerId="AD" clId="Web-{FB527B79-D4F4-19EF-CB74-3F5534E6F967}" dt="2019-04-04T05:50:12.727" v="98"/>
          <ac:spMkLst>
            <pc:docMk/>
            <pc:sldMk cId="4243381810" sldId="289"/>
            <ac:spMk id="21" creationId="{2989BE6A-C309-418E-8ADD-1616A980570D}"/>
          </ac:spMkLst>
        </pc:spChg>
        <pc:picChg chg="mod ord modCrop">
          <ac:chgData name="Joyce A Hartje" userId="S::joycel@unr.edu::06b36550-c492-4a48-9408-3e9eb6eef4e3" providerId="AD" clId="Web-{FB527B79-D4F4-19EF-CB74-3F5534E6F967}" dt="2019-04-04T05:51:39.525" v="101"/>
          <ac:picMkLst>
            <pc:docMk/>
            <pc:sldMk cId="4243381810" sldId="289"/>
            <ac:picMk id="1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42282-6108-4609-ACC6-521E0D864D05}" type="datetimeFigureOut">
              <a:rPr lang="en-US" smtClean="0"/>
              <a:t>5/13/2019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49405-835F-45EE-A7A3-7FE6226122E3}" type="slidenum">
              <a:rPr lang="en-US" smtClean="0"/>
              <a:t>‹#›</a:t>
            </a:fld>
            <a:endParaRPr lang="en-US"/>
          </a:p>
        </p:txBody>
      </p:sp>
    </p:spTree>
    <p:extLst>
      <p:ext uri="{BB962C8B-B14F-4D97-AF65-F5344CB8AC3E}">
        <p14:creationId xmlns:p14="http://schemas.microsoft.com/office/powerpoint/2010/main" val="3352473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psattc.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williamwhitepapers.co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meo.com/29851983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tore.samhsa.gov/system/files/pep12-recdef.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williamwhitepapers.com/" TargetMode="External"/><Relationship Id="rId4" Type="http://schemas.openxmlformats.org/officeDocument/2006/relationships/hyperlink" Target="https://www.sciencedaily.com/releases/2016/06/160608142950.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psattc.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amhsa.gov/sites/default/files/programs_campaigns/brss_tacs/peers-supporting-recovery-substance-use-disorders-2017.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oi.org/10.1016/j.jsat.2009.06.00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amhsa.gov/sites/default/files/programs_campaigns/brss_tacs/value-of-peers-2017.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739775" y="4064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xfrm>
            <a:off x="618100" y="3492121"/>
            <a:ext cx="5758278" cy="55017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600"/>
              </a:spcAft>
            </a:pPr>
            <a:r>
              <a:rPr lang="en-US" sz="1050" dirty="0"/>
              <a:t>This is the fifth </a:t>
            </a:r>
            <a:r>
              <a:rPr lang="en-US" sz="1050" baseline="0" dirty="0"/>
              <a:t>part in a 5-part Curriculum Infusion Package (CIP) on Opioid Use Disorders (OUD) developed in 2019 by the Pacific Southwest Addiction Technology Transfer Center (PSATTC). The main developers were Beth Rutkowski, MPH, and Nancy Roget, MS, with additional guidance and editing support provided by Drs. Thomas E. Freese and Michael Shafer. </a:t>
            </a:r>
            <a:endParaRPr lang="en-US" sz="1050" baseline="0" dirty="0" smtClean="0"/>
          </a:p>
          <a:p>
            <a:pPr>
              <a:spcAft>
                <a:spcPts val="600"/>
              </a:spcAft>
            </a:pPr>
            <a:endParaRPr lang="en-US" sz="1050" baseline="0" dirty="0"/>
          </a:p>
          <a:p>
            <a:pPr>
              <a:spcAft>
                <a:spcPts val="600"/>
              </a:spcAft>
            </a:pPr>
            <a:r>
              <a:rPr lang="en-US" sz="1050" baseline="0" dirty="0"/>
              <a:t>The OUD CIP was developed for college and university faculty to infuse brief, science-based OUD-specific content into existing substance use disorder-related course syllabi (e.g., foundations of addiction, screening and assessment, etc.). Instructors can select the specific content to infuse throughout the duration of the course, depending on specific needs of the learners. Each slide contains notes for the instructor to provide guidance, as wel</a:t>
            </a:r>
            <a:r>
              <a:rPr lang="en-US" sz="1050" dirty="0"/>
              <a:t>l as r</a:t>
            </a:r>
            <a:r>
              <a:rPr lang="en-US" sz="1050" baseline="0" dirty="0"/>
              <a:t>eferences when possible</a:t>
            </a:r>
            <a:r>
              <a:rPr lang="en-US" sz="1050" baseline="0" dirty="0" smtClean="0"/>
              <a:t>.</a:t>
            </a:r>
          </a:p>
          <a:p>
            <a:pPr>
              <a:spcAft>
                <a:spcPts val="600"/>
              </a:spcAft>
            </a:pPr>
            <a:endParaRPr lang="en-US" sz="1050" baseline="0" dirty="0"/>
          </a:p>
          <a:p>
            <a:pPr>
              <a:spcAft>
                <a:spcPts val="600"/>
              </a:spcAft>
            </a:pPr>
            <a:r>
              <a:rPr lang="en-US" sz="1050" baseline="0" dirty="0"/>
              <a:t>Part 5 provides a brief overview of recovery supports and treatment recommendations for people with opioid use disorders. </a:t>
            </a:r>
            <a:r>
              <a:rPr lang="en-US" sz="1050" dirty="0"/>
              <a:t>If you require further information on this topic, please do not hesitate to contact the Pacific Southwest ATTC </a:t>
            </a:r>
            <a:r>
              <a:rPr lang="en-US" sz="1050" dirty="0" smtClean="0"/>
              <a:t>(</a:t>
            </a:r>
            <a:r>
              <a:rPr lang="en-US" sz="1050" baseline="0" dirty="0" smtClean="0">
                <a:hlinkClick r:id="rId3"/>
              </a:rPr>
              <a:t>http://www.psattc.org</a:t>
            </a:r>
            <a:r>
              <a:rPr lang="en-US" sz="1050" dirty="0" smtClean="0"/>
              <a:t>). </a:t>
            </a:r>
            <a:r>
              <a:rPr lang="en-US" sz="1050" dirty="0"/>
              <a:t>You are free to use these slides and pictures, but please give credit to the PSATTC when using them by keeping the logo on each slide and referencing the Pacific Southwest ATTC at the beginning of your presentation</a:t>
            </a:r>
            <a:r>
              <a:rPr lang="en-US" sz="1050" dirty="0" smtClean="0"/>
              <a:t>.</a:t>
            </a:r>
          </a:p>
          <a:p>
            <a:pPr>
              <a:spcAft>
                <a:spcPts val="600"/>
              </a:spcAft>
            </a:pPr>
            <a:endParaRPr lang="en-US" sz="1050" dirty="0"/>
          </a:p>
          <a:p>
            <a:pPr>
              <a:spcAft>
                <a:spcPts val="600"/>
              </a:spcAft>
            </a:pPr>
            <a:r>
              <a:rPr lang="en-US" sz="1050" dirty="0"/>
              <a:t>The PSATTC (HHS Region 9) is part of the SAMHSA-funded ATTC network that offers training and technical assistance (TA) services through a partnership with UCLA Integrated Substance</a:t>
            </a:r>
            <a:r>
              <a:rPr lang="en-US" sz="1050" baseline="0" dirty="0"/>
              <a:t> Abuse Programs, </a:t>
            </a:r>
            <a:r>
              <a:rPr lang="en-US" sz="1050" dirty="0"/>
              <a:t>Arizona State University School of Social Work</a:t>
            </a:r>
            <a:r>
              <a:rPr lang="en-US" sz="1050" baseline="0" dirty="0"/>
              <a:t> </a:t>
            </a:r>
            <a:r>
              <a:rPr lang="en-US" sz="1050" dirty="0"/>
              <a:t>, and University of Nevada-Reno Center for the Application of Substance Abuse Technologies. HHS</a:t>
            </a:r>
            <a:r>
              <a:rPr lang="en-US" sz="1050" baseline="0" dirty="0"/>
              <a:t> Region 9 is comprised of Arizona, California, Hawaii, Nevada, and the six U.S.-affiliated Pacific Jurisdictions (American Samoa, Commonwealth of the Northern Mariana Islands, Federated States of Micronesia, Guam, Republic of the Marshall Islands, and Republic of Palau). </a:t>
            </a:r>
            <a:r>
              <a:rPr lang="en-US" sz="1050" dirty="0"/>
              <a:t>For additional information, please access its website at </a:t>
            </a:r>
            <a:r>
              <a:rPr lang="en-US" sz="1050" baseline="0" dirty="0" smtClean="0">
                <a:hlinkClick r:id="rId3"/>
              </a:rPr>
              <a:t>http://www.psattc.org</a:t>
            </a:r>
            <a:r>
              <a:rPr lang="en-US" sz="1050" dirty="0" smtClean="0"/>
              <a:t>. </a:t>
            </a:r>
            <a:r>
              <a:rPr lang="en-US" sz="1050" dirty="0"/>
              <a:t>Additional resources are available to enhance/support the information provided in this presentation</a:t>
            </a:r>
            <a:r>
              <a:rPr lang="en-US" sz="1050" dirty="0" smtClean="0"/>
              <a:t>.</a:t>
            </a:r>
          </a:p>
          <a:p>
            <a:pPr>
              <a:spcAft>
                <a:spcPts val="600"/>
              </a:spcAft>
            </a:pPr>
            <a:endParaRPr lang="en-US" sz="1050" dirty="0"/>
          </a:p>
          <a:p>
            <a:r>
              <a:rPr lang="en-US" sz="1050" kern="1200" dirty="0">
                <a:solidFill>
                  <a:schemeClr val="tx1"/>
                </a:solidFill>
                <a:effectLst/>
              </a:rPr>
              <a:t>SAMHSA adopted this definition of recovery in 2012 which includes recovery from substance use and mental disorders. There are many definitions of recovery but this is the one that will be used for this presentation. Copies of SAMHSA’s working definition for recovery can be found and a brochure downloaded at https://store.samhsa.gov/shin/content/PEP12-RECDEF/PEP12-RECDEF.pdf. This working definition of recovery went through numerous iterations with national, regional, and local stakeholders. Further information about recovery definitions can be reviewed at William White’s website, </a:t>
            </a:r>
            <a:r>
              <a:rPr lang="en-US" sz="1050" dirty="0" smtClean="0">
                <a:hlinkClick r:id="rId4"/>
              </a:rPr>
              <a:t>http://www.williamwhitepapers.com/</a:t>
            </a:r>
            <a:r>
              <a:rPr lang="en-US" sz="1050" kern="1200" dirty="0" smtClean="0">
                <a:solidFill>
                  <a:schemeClr val="tx1"/>
                </a:solidFill>
                <a:effectLst/>
              </a:rPr>
              <a:t> </a:t>
            </a:r>
            <a:r>
              <a:rPr lang="en-US" sz="1050" kern="1200" dirty="0">
                <a:solidFill>
                  <a:schemeClr val="tx1"/>
                </a:solidFill>
                <a:effectLst/>
              </a:rPr>
              <a:t>or in articles and white papers, some of which are listed below (full citations are in the References document): Center for Substance Abuse Treatment, 2009; Clark, 2008; Kaplan,</a:t>
            </a:r>
            <a:r>
              <a:rPr lang="en-US" sz="1050" kern="1200" baseline="0" dirty="0">
                <a:solidFill>
                  <a:schemeClr val="tx1"/>
                </a:solidFill>
                <a:effectLst/>
              </a:rPr>
              <a:t> </a:t>
            </a:r>
            <a:r>
              <a:rPr lang="en-US" sz="1050" kern="1200" dirty="0">
                <a:solidFill>
                  <a:schemeClr val="tx1"/>
                </a:solidFill>
                <a:effectLst/>
              </a:rPr>
              <a:t>2008; </a:t>
            </a:r>
            <a:r>
              <a:rPr lang="en-US" sz="1050" kern="1200" dirty="0" err="1">
                <a:solidFill>
                  <a:schemeClr val="tx1"/>
                </a:solidFill>
                <a:effectLst/>
              </a:rPr>
              <a:t>Laudet</a:t>
            </a:r>
            <a:r>
              <a:rPr lang="en-US" sz="1050" kern="1200" dirty="0">
                <a:solidFill>
                  <a:schemeClr val="tx1"/>
                </a:solidFill>
                <a:effectLst/>
              </a:rPr>
              <a:t> &amp; Humphreys, 2013; White, 2007</a:t>
            </a:r>
            <a:r>
              <a:rPr lang="en-US" sz="1050" kern="1200" dirty="0" smtClean="0">
                <a:solidFill>
                  <a:schemeClr val="tx1"/>
                </a:solidFill>
                <a:effectLst/>
              </a:rPr>
              <a:t>.</a:t>
            </a:r>
          </a:p>
          <a:p>
            <a:endParaRPr lang="en-US" sz="1050" kern="1200" dirty="0" smtClean="0">
              <a:solidFill>
                <a:schemeClr val="tx1"/>
              </a:solidFill>
              <a:effectLst/>
            </a:endParaRPr>
          </a:p>
          <a:p>
            <a:r>
              <a:rPr lang="en-US" sz="1050" kern="1200" dirty="0" smtClean="0">
                <a:solidFill>
                  <a:schemeClr val="tx1"/>
                </a:solidFill>
                <a:effectLst/>
              </a:rPr>
              <a:t>IMAGE CREDIT:</a:t>
            </a:r>
          </a:p>
          <a:p>
            <a:r>
              <a:rPr lang="en-US" sz="1050" kern="1200" dirty="0" err="1" smtClean="0">
                <a:solidFill>
                  <a:schemeClr val="tx1"/>
                </a:solidFill>
                <a:effectLst/>
              </a:rPr>
              <a:t>Shutterstock</a:t>
            </a:r>
            <a:r>
              <a:rPr lang="en-US" sz="1050" kern="1200" baseline="0" dirty="0" smtClean="0">
                <a:solidFill>
                  <a:schemeClr val="tx1"/>
                </a:solidFill>
                <a:effectLst/>
              </a:rPr>
              <a:t> (purchased image).</a:t>
            </a:r>
            <a:endParaRPr lang="en-US" sz="1050" kern="1200" dirty="0">
              <a:solidFill>
                <a:schemeClr val="tx1"/>
              </a:solidFill>
              <a:effectLst/>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1CD363-5197-4EE2-973B-AD22F366FAC3}" type="slidenum">
              <a:rPr lang="en-US" smtClean="0"/>
              <a:pPr fontAlgn="base">
                <a:spcBef>
                  <a:spcPct val="0"/>
                </a:spcBef>
                <a:spcAft>
                  <a:spcPct val="0"/>
                </a:spcAft>
                <a:defRPr/>
              </a:pPr>
              <a:t>1</a:t>
            </a:fld>
            <a:endParaRPr lang="en-US"/>
          </a:p>
        </p:txBody>
      </p:sp>
    </p:spTree>
    <p:extLst>
      <p:ext uri="{BB962C8B-B14F-4D97-AF65-F5344CB8AC3E}">
        <p14:creationId xmlns:p14="http://schemas.microsoft.com/office/powerpoint/2010/main" val="2954690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a:t>
            </a:r>
            <a:r>
              <a:rPr lang="en-US" baseline="0" dirty="0"/>
              <a:t> 5 of the OUD CIP concludes with a brief discussion of nine key messages for opioid use disorder treatment, with resources for continued learning.</a:t>
            </a:r>
            <a:endParaRPr lang="en-US" dirty="0"/>
          </a:p>
        </p:txBody>
      </p:sp>
      <p:sp>
        <p:nvSpPr>
          <p:cNvPr id="4" name="Slide Number Placeholder 3"/>
          <p:cNvSpPr>
            <a:spLocks noGrp="1"/>
          </p:cNvSpPr>
          <p:nvPr>
            <p:ph type="sldNum" sz="quarter" idx="10"/>
          </p:nvPr>
        </p:nvSpPr>
        <p:spPr/>
        <p:txBody>
          <a:bodyPr/>
          <a:lstStyle/>
          <a:p>
            <a:fld id="{48B12DE7-5E75-4354-9AB3-A5523F5811A1}" type="slidenum">
              <a:rPr lang="en-US" smtClean="0"/>
              <a:t>10</a:t>
            </a:fld>
            <a:endParaRPr lang="en-US"/>
          </a:p>
        </p:txBody>
      </p:sp>
    </p:spTree>
    <p:extLst>
      <p:ext uri="{BB962C8B-B14F-4D97-AF65-F5344CB8AC3E}">
        <p14:creationId xmlns:p14="http://schemas.microsoft.com/office/powerpoint/2010/main" val="209183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critical to keep in mind that treatment works. This video was filmed at Marin City Health and Wellness (California) and shows how substance use disorders can be treated in primary care. The message is essential – Treatment Works!</a:t>
            </a:r>
          </a:p>
          <a:p>
            <a:endParaRPr lang="en-US" baseline="0" dirty="0"/>
          </a:p>
          <a:p>
            <a:r>
              <a:rPr lang="en-US" dirty="0"/>
              <a:t>This video,</a:t>
            </a:r>
            <a:r>
              <a:rPr lang="en-US" baseline="0" dirty="0"/>
              <a:t> entitled “Treating Addiction in Primary Care: Marin City Health and Wellness.” Once the video is finished playing, engage students in a discussion of what they think about what they just saw and heard.</a:t>
            </a:r>
          </a:p>
          <a:p>
            <a:endParaRPr lang="en-US" baseline="0" dirty="0"/>
          </a:p>
          <a:p>
            <a:r>
              <a:rPr lang="en-US" baseline="0" dirty="0"/>
              <a:t>Video Duration: 5:58. </a:t>
            </a:r>
          </a:p>
          <a:p>
            <a:r>
              <a:rPr lang="en-US" baseline="0" dirty="0" smtClean="0"/>
              <a:t>SOURCE: </a:t>
            </a:r>
            <a:r>
              <a:rPr lang="en-US" baseline="0" dirty="0"/>
              <a:t>Center for Care Innovations. Available for download from: </a:t>
            </a:r>
            <a:r>
              <a:rPr lang="en-US" dirty="0" smtClean="0">
                <a:hlinkClick r:id="rId3"/>
              </a:rPr>
              <a:t>https://vimeo.com/298519839</a:t>
            </a:r>
            <a:r>
              <a:rPr lang="en-US" baseline="0" dirty="0" smtClean="0"/>
              <a:t>. </a:t>
            </a:r>
            <a:endParaRPr lang="en-US" baseline="0" dirty="0"/>
          </a:p>
          <a:p>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11</a:t>
            </a:fld>
            <a:endParaRPr lang="en-US"/>
          </a:p>
        </p:txBody>
      </p:sp>
    </p:spTree>
    <p:extLst>
      <p:ext uri="{BB962C8B-B14F-4D97-AF65-F5344CB8AC3E}">
        <p14:creationId xmlns:p14="http://schemas.microsoft.com/office/powerpoint/2010/main" val="340757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2018,</a:t>
            </a:r>
            <a:r>
              <a:rPr lang="en-US" baseline="0" dirty="0"/>
              <a:t> SAMHSA published a Treatment Improvement Protocol (TIP) entitled, “Medications for Opioid Use Disorder: For Healthcare and Addiction Professionals, Policymakers, Patients, and Families.” Included in TIP 63 is a section on key messages related to treatments for OUD. This slide, and the eight slides that follow, detail those key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a:t>
            </a:r>
            <a:r>
              <a:rPr lang="en-US" i="1" dirty="0"/>
              <a:t>Medications for Opioid Use Disorder. Treatment Improvement Protocol (TIP) Series 63</a:t>
            </a:r>
            <a:r>
              <a:rPr lang="en-US" dirty="0"/>
              <a:t>, Full Document. HHS Publication No. (SMA) 18- 5063FULLDOC. Rockville, MD: Substance Abuse and Mental Health Services Administration, 2018. </a:t>
            </a:r>
          </a:p>
          <a:p>
            <a:pPr marL="0" indent="0"/>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12</a:t>
            </a:fld>
            <a:endParaRPr lang="en-US"/>
          </a:p>
        </p:txBody>
      </p:sp>
    </p:spTree>
    <p:extLst>
      <p:ext uri="{BB962C8B-B14F-4D97-AF65-F5344CB8AC3E}">
        <p14:creationId xmlns:p14="http://schemas.microsoft.com/office/powerpoint/2010/main" val="119886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key</a:t>
            </a:r>
            <a:r>
              <a:rPr lang="en-US" baseline="0" dirty="0" smtClean="0"/>
              <a:t> message #2 with students.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a:t>
            </a:r>
            <a:r>
              <a:rPr lang="en-US" i="1" dirty="0"/>
              <a:t>Medications for Opioid Use Disorder. Treatment Improvement Protocol (TIP) Series 63</a:t>
            </a:r>
            <a:r>
              <a:rPr lang="en-US" dirty="0"/>
              <a:t>, Full Document. HHS Publication No. (SMA) 18- 5063FULLDOC. Rockville, MD: Substance Abuse and Mental Health Services Administration, 2018. </a:t>
            </a:r>
          </a:p>
          <a:p>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13</a:t>
            </a:fld>
            <a:endParaRPr lang="en-US"/>
          </a:p>
        </p:txBody>
      </p:sp>
    </p:spTree>
    <p:extLst>
      <p:ext uri="{BB962C8B-B14F-4D97-AF65-F5344CB8AC3E}">
        <p14:creationId xmlns:p14="http://schemas.microsoft.com/office/powerpoint/2010/main" val="1475561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key message</a:t>
            </a:r>
            <a:r>
              <a:rPr lang="en-US" baseline="0" dirty="0" smtClean="0"/>
              <a:t> </a:t>
            </a:r>
            <a:r>
              <a:rPr lang="en-US" baseline="0" dirty="0"/>
              <a:t>#</a:t>
            </a:r>
            <a:r>
              <a:rPr lang="en-US" baseline="0" dirty="0" smtClean="0"/>
              <a:t>3 with students.</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a:t>
            </a:r>
            <a:r>
              <a:rPr lang="en-US" i="1" dirty="0"/>
              <a:t>Medications for Opioid Use Disorder. Treatment Improvement Protocol (TIP) Series 63</a:t>
            </a:r>
            <a:r>
              <a:rPr lang="en-US" dirty="0"/>
              <a:t>, Full Document. HHS Publication No. (SMA) 18- 5063FULLDOC. Rockville, MD: Substance Abuse and Mental Health Services Administration, 2018. </a:t>
            </a:r>
          </a:p>
          <a:p>
            <a:pPr marL="0" indent="0"/>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14</a:t>
            </a:fld>
            <a:endParaRPr lang="en-US"/>
          </a:p>
        </p:txBody>
      </p:sp>
    </p:spTree>
    <p:extLst>
      <p:ext uri="{BB962C8B-B14F-4D97-AF65-F5344CB8AC3E}">
        <p14:creationId xmlns:p14="http://schemas.microsoft.com/office/powerpoint/2010/main" val="2933345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key message </a:t>
            </a:r>
            <a:r>
              <a:rPr lang="en-US" dirty="0" smtClean="0"/>
              <a:t>#4 with students.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a:t>
            </a:r>
            <a:r>
              <a:rPr lang="en-US" i="1" dirty="0"/>
              <a:t>Medications for Opioid Use Disorder. Treatment Improvement Protocol (TIP) Series 63</a:t>
            </a:r>
            <a:r>
              <a:rPr lang="en-US" dirty="0"/>
              <a:t>, Full Document. HHS Publication No. (SMA) 18- 5063FULLDOC. Rockville, MD: Substance Abuse and Mental Health Services Administration, 2018. </a:t>
            </a:r>
          </a:p>
          <a:p>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15</a:t>
            </a:fld>
            <a:endParaRPr lang="en-US"/>
          </a:p>
        </p:txBody>
      </p:sp>
    </p:spTree>
    <p:extLst>
      <p:ext uri="{BB962C8B-B14F-4D97-AF65-F5344CB8AC3E}">
        <p14:creationId xmlns:p14="http://schemas.microsoft.com/office/powerpoint/2010/main" val="280860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key message #5</a:t>
            </a:r>
            <a:r>
              <a:rPr lang="en-US" baseline="0" dirty="0" smtClean="0"/>
              <a:t> with students.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a:t>
            </a:r>
            <a:r>
              <a:rPr lang="en-US" i="1" dirty="0"/>
              <a:t>Medications for Opioid Use Disorder. Treatment Improvement Protocol (TIP) Series 63</a:t>
            </a:r>
            <a:r>
              <a:rPr lang="en-US" dirty="0"/>
              <a:t>, Full Document. HHS Publication No. (SMA) 18- 5063FULLDOC. Rockville, MD: Substance Abuse and Mental Health Services Administration, 2018. </a:t>
            </a:r>
          </a:p>
          <a:p>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16</a:t>
            </a:fld>
            <a:endParaRPr lang="en-US"/>
          </a:p>
        </p:txBody>
      </p:sp>
    </p:spTree>
    <p:extLst>
      <p:ext uri="{BB962C8B-B14F-4D97-AF65-F5344CB8AC3E}">
        <p14:creationId xmlns:p14="http://schemas.microsoft.com/office/powerpoint/2010/main" val="82927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key message #6 with students.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a:t>
            </a:r>
            <a:r>
              <a:rPr lang="en-US" i="1" dirty="0"/>
              <a:t>Medications for Opioid Use Disorder. Treatment Improvement Protocol (TIP) Series 63</a:t>
            </a:r>
            <a:r>
              <a:rPr lang="en-US" dirty="0"/>
              <a:t>, Full Document. HHS Publication No. (SMA) 18- 5063FULLDOC. Rockville, MD: Substance Abuse and Mental Health Services Administration, 2018. </a:t>
            </a:r>
          </a:p>
          <a:p>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17</a:t>
            </a:fld>
            <a:endParaRPr lang="en-US"/>
          </a:p>
        </p:txBody>
      </p:sp>
    </p:spTree>
    <p:extLst>
      <p:ext uri="{BB962C8B-B14F-4D97-AF65-F5344CB8AC3E}">
        <p14:creationId xmlns:p14="http://schemas.microsoft.com/office/powerpoint/2010/main" val="2972164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key message #7 with students.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a:t>
            </a:r>
            <a:r>
              <a:rPr lang="en-US" i="1" dirty="0"/>
              <a:t>Medications for Opioid Use Disorder. Treatment Improvement Protocol (TIP) Series 63</a:t>
            </a:r>
            <a:r>
              <a:rPr lang="en-US" dirty="0"/>
              <a:t>, Full Document. HHS Publication No. (SMA) 18- 5063FULLDOC. Rockville, MD: Substance Abuse and Mental Health Services Administration, 2018. </a:t>
            </a:r>
          </a:p>
          <a:p>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18</a:t>
            </a:fld>
            <a:endParaRPr lang="en-US"/>
          </a:p>
        </p:txBody>
      </p:sp>
    </p:spTree>
    <p:extLst>
      <p:ext uri="{BB962C8B-B14F-4D97-AF65-F5344CB8AC3E}">
        <p14:creationId xmlns:p14="http://schemas.microsoft.com/office/powerpoint/2010/main" val="4041253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key message #8 with students.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a:t>
            </a:r>
            <a:r>
              <a:rPr lang="en-US" i="1" dirty="0"/>
              <a:t>Medications for Opioid Use Disorder. Treatment Improvement Protocol (TIP) Series 63</a:t>
            </a:r>
            <a:r>
              <a:rPr lang="en-US" dirty="0"/>
              <a:t>, Full Document. HHS Publication No. (SMA) 18- 5063FULLDOC. Rockville, MD: Substance Abuse and Mental Health Services Administration, 2018. </a:t>
            </a:r>
          </a:p>
          <a:p>
            <a:pPr marL="0" indent="0"/>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19</a:t>
            </a:fld>
            <a:endParaRPr lang="en-US"/>
          </a:p>
        </p:txBody>
      </p:sp>
    </p:spTree>
    <p:extLst>
      <p:ext uri="{BB962C8B-B14F-4D97-AF65-F5344CB8AC3E}">
        <p14:creationId xmlns:p14="http://schemas.microsoft.com/office/powerpoint/2010/main" val="1167219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SAMHSA published a document called the </a:t>
            </a:r>
            <a:r>
              <a:rPr lang="en-US" i="1" dirty="0"/>
              <a:t>10 Guiding Principles of Recovery</a:t>
            </a:r>
            <a:r>
              <a:rPr lang="en-US" dirty="0"/>
              <a:t>. This document is informed by research and peers ‘lived experience’. Review this document with students and use the guide to provide additional information about each of the principles. The guiding principles help promote systems to change their service delivery systems to be more ‘recovery-friendly’ and adopt a Recovery Oriented Systems Of Care (ROSC) approach.</a:t>
            </a:r>
          </a:p>
          <a:p>
            <a:endParaRPr lang="en-US" dirty="0"/>
          </a:p>
          <a:p>
            <a:r>
              <a:rPr lang="en-US" dirty="0"/>
              <a:t>The </a:t>
            </a:r>
            <a:r>
              <a:rPr lang="en-US" i="1" dirty="0"/>
              <a:t>10 Guiding Principles </a:t>
            </a:r>
            <a:r>
              <a:rPr lang="en-US" dirty="0"/>
              <a:t>can be found at:</a:t>
            </a:r>
            <a:r>
              <a:rPr lang="en-US" i="1" dirty="0"/>
              <a:t> </a:t>
            </a:r>
            <a:endParaRPr lang="en-US" i="1" dirty="0">
              <a:hlinkClick r:id="rId3"/>
            </a:endParaRPr>
          </a:p>
          <a:p>
            <a:r>
              <a:rPr lang="en-US" i="1" dirty="0">
                <a:hlinkClick r:id="rId3"/>
              </a:rPr>
              <a:t>https://store.samhsa</a:t>
            </a:r>
            <a:r>
              <a:rPr lang="en-US" dirty="0">
                <a:hlinkClick r:id="rId3"/>
              </a:rPr>
              <a:t>.gov/system/files/pep12-recdef.pdf</a:t>
            </a:r>
            <a:r>
              <a:rPr lang="en-US" dirty="0"/>
              <a:t> </a:t>
            </a:r>
          </a:p>
          <a:p>
            <a:endParaRPr lang="en-US" dirty="0"/>
          </a:p>
          <a:p>
            <a:r>
              <a:rPr lang="en-US" dirty="0" smtClean="0"/>
              <a:t>A special issue </a:t>
            </a:r>
            <a:r>
              <a:rPr lang="en-US" dirty="0"/>
              <a:t>of Recovery and ROSC </a:t>
            </a:r>
            <a:r>
              <a:rPr lang="en-US" dirty="0" smtClean="0"/>
              <a:t>was</a:t>
            </a:r>
            <a:r>
              <a:rPr lang="en-US" baseline="0" dirty="0" smtClean="0"/>
              <a:t> published </a:t>
            </a:r>
            <a:r>
              <a:rPr lang="en-US" dirty="0" smtClean="0"/>
              <a:t>in the </a:t>
            </a:r>
            <a:r>
              <a:rPr lang="en-US" i="1" dirty="0" smtClean="0"/>
              <a:t>Journal </a:t>
            </a:r>
            <a:r>
              <a:rPr lang="en-US" i="1" dirty="0"/>
              <a:t>of Addictions Nursing </a:t>
            </a:r>
            <a:r>
              <a:rPr lang="en-US" i="0" dirty="0" smtClean="0"/>
              <a:t>in</a:t>
            </a:r>
            <a:r>
              <a:rPr lang="en-US" i="0" baseline="0" dirty="0" smtClean="0"/>
              <a:t> </a:t>
            </a:r>
            <a:r>
              <a:rPr lang="en-US" dirty="0" smtClean="0"/>
              <a:t>2016 (Volume</a:t>
            </a:r>
            <a:r>
              <a:rPr lang="en-US" baseline="0" dirty="0" smtClean="0"/>
              <a:t> 27, Issue 2</a:t>
            </a:r>
            <a:r>
              <a:rPr lang="en-US" dirty="0" smtClean="0"/>
              <a:t>) that </a:t>
            </a:r>
            <a:r>
              <a:rPr lang="en-US" dirty="0"/>
              <a:t>includes nine articles on ROSC. These articles and special edition of the journal are previewed at this link </a:t>
            </a:r>
            <a:r>
              <a:rPr lang="en-US" dirty="0">
                <a:hlinkClick r:id="rId4"/>
              </a:rPr>
              <a:t>https://</a:t>
            </a:r>
            <a:r>
              <a:rPr lang="en-US" dirty="0" smtClean="0">
                <a:hlinkClick r:id="rId4"/>
              </a:rPr>
              <a:t>www.sciencedaily.com/releases/2016/06/160608142950.htm</a:t>
            </a:r>
            <a:r>
              <a:rPr lang="en-US" dirty="0" smtClean="0"/>
              <a:t>.</a:t>
            </a:r>
            <a:endParaRPr lang="en-US" dirty="0"/>
          </a:p>
          <a:p>
            <a:endParaRPr lang="en-US" dirty="0"/>
          </a:p>
          <a:p>
            <a:r>
              <a:rPr lang="en-US" dirty="0"/>
              <a:t>For additional information about ROSC you can access </a:t>
            </a:r>
            <a:r>
              <a:rPr lang="en-US" dirty="0">
                <a:hlinkClick r:id="rId5"/>
              </a:rPr>
              <a:t>http://www.williamwhitepapers.com</a:t>
            </a:r>
            <a:r>
              <a:rPr lang="en-US" dirty="0" smtClean="0">
                <a:hlinkClick r:id="rId5"/>
              </a:rPr>
              <a:t>/</a:t>
            </a:r>
            <a:r>
              <a:rPr lang="en-US" dirty="0" smtClean="0"/>
              <a:t>. </a:t>
            </a:r>
            <a:endParaRPr lang="en-US" dirty="0" smtClean="0"/>
          </a:p>
          <a:p>
            <a:endParaRPr lang="en-US" dirty="0" smtClean="0"/>
          </a:p>
          <a:p>
            <a:r>
              <a:rPr lang="en-US" dirty="0" smtClean="0"/>
              <a:t>IMAGE CREDIT:</a:t>
            </a:r>
            <a:br>
              <a:rPr lang="en-US" dirty="0" smtClean="0"/>
            </a:br>
            <a:r>
              <a:rPr lang="en-US" dirty="0" err="1" smtClean="0"/>
              <a:t>Shutterstock</a:t>
            </a:r>
            <a:r>
              <a:rPr lang="en-US" dirty="0" smtClean="0"/>
              <a:t> (purchased image).</a:t>
            </a:r>
            <a:endParaRPr lang="en-US" dirty="0"/>
          </a:p>
        </p:txBody>
      </p:sp>
      <p:sp>
        <p:nvSpPr>
          <p:cNvPr id="4" name="Slide Number Placeholder 3"/>
          <p:cNvSpPr>
            <a:spLocks noGrp="1"/>
          </p:cNvSpPr>
          <p:nvPr>
            <p:ph type="sldNum" sz="quarter" idx="10"/>
          </p:nvPr>
        </p:nvSpPr>
        <p:spPr/>
        <p:txBody>
          <a:bodyPr/>
          <a:lstStyle/>
          <a:p>
            <a:fld id="{B41F2865-09D8-478F-9D7C-9E9E889C9928}"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740252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key message #9 with students.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Substance Abuse and Mental Health Services Administration. </a:t>
            </a:r>
            <a:r>
              <a:rPr lang="en-US" i="1" dirty="0"/>
              <a:t>Medications for Opioid Use Disorder. Treatment Improvement Protocol (TIP) Series 63</a:t>
            </a:r>
            <a:r>
              <a:rPr lang="en-US" dirty="0"/>
              <a:t>, Full Document. HHS Publication No. (SMA) 18- 5063FULLDOC. Rockville, MD: Substance Abuse and Mental Health Services Administration, 2018. </a:t>
            </a:r>
          </a:p>
          <a:p>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20</a:t>
            </a:fld>
            <a:endParaRPr lang="en-US"/>
          </a:p>
        </p:txBody>
      </p:sp>
    </p:spTree>
    <p:extLst>
      <p:ext uri="{BB962C8B-B14F-4D97-AF65-F5344CB8AC3E}">
        <p14:creationId xmlns:p14="http://schemas.microsoft.com/office/powerpoint/2010/main" val="1947635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7673" y="4400550"/>
            <a:ext cx="5582654" cy="3600450"/>
          </a:xfrm>
        </p:spPr>
        <p:txBody>
          <a:bodyPr/>
          <a:lstStyle/>
          <a:p>
            <a:pPr>
              <a:spcAft>
                <a:spcPts val="600"/>
              </a:spcAft>
            </a:pPr>
            <a:r>
              <a:rPr lang="en-US" sz="1100" dirty="0"/>
              <a:t>This slide concludes the 5-part OUD</a:t>
            </a:r>
            <a:r>
              <a:rPr lang="en-US" sz="1100" baseline="0" dirty="0"/>
              <a:t> CIP and c</a:t>
            </a:r>
            <a:r>
              <a:rPr lang="en-US" sz="1100" dirty="0"/>
              <a:t>ontains</a:t>
            </a:r>
            <a:r>
              <a:rPr lang="en-US" sz="1100" baseline="0" dirty="0"/>
              <a:t> links to additional resources for continued learning. Students are encouraged to explore the scope of the opioid problem in more detail. </a:t>
            </a:r>
            <a:endParaRPr lang="en-US" sz="1100" baseline="0" dirty="0" smtClean="0"/>
          </a:p>
          <a:p>
            <a:pPr>
              <a:spcAft>
                <a:spcPts val="600"/>
              </a:spcAft>
            </a:pPr>
            <a:endParaRPr lang="en-US" sz="1100" baseline="0" dirty="0"/>
          </a:p>
          <a:p>
            <a:pPr>
              <a:spcAft>
                <a:spcPts val="600"/>
              </a:spcAft>
            </a:pPr>
            <a:r>
              <a:rPr lang="en-US" sz="1100" baseline="0" dirty="0"/>
              <a:t>In 2018, the ATTC Network Coordinating Office created a series of three ATTC Educational Packages for Opioid Use Disorders. One is geared towards peer support workers, a second is geared towards counselors and psychologists, and a third is geared towards social workers. Accessible PDFs are available on the ATTC website (http://www.attcnetwork.org</a:t>
            </a:r>
            <a:r>
              <a:rPr lang="en-US" sz="1100" baseline="0" dirty="0" smtClean="0"/>
              <a:t>).</a:t>
            </a:r>
          </a:p>
          <a:p>
            <a:pPr>
              <a:spcAft>
                <a:spcPts val="600"/>
              </a:spcAft>
            </a:pPr>
            <a:endParaRPr lang="en-US" sz="1100" baseline="0" dirty="0"/>
          </a:p>
          <a:p>
            <a:r>
              <a:rPr lang="en-US" sz="1100" baseline="0" dirty="0"/>
              <a:t>Additional components of the PSATTC’s OUD CIP include the following: </a:t>
            </a:r>
          </a:p>
          <a:p>
            <a:pPr marL="60325"/>
            <a:r>
              <a:rPr lang="en-US" sz="1100" baseline="0" dirty="0"/>
              <a:t>Part 1: Mechanism of Action of Opioids and the Impact on the User’s Brain and Body</a:t>
            </a:r>
          </a:p>
          <a:p>
            <a:pPr marL="60325"/>
            <a:r>
              <a:rPr lang="en-US" sz="1100" baseline="0" dirty="0"/>
              <a:t>Part 2: Review of the FDA-approved Medications for the Treatment of Opioid Use Disorders</a:t>
            </a:r>
          </a:p>
          <a:p>
            <a:pPr marL="60325"/>
            <a:r>
              <a:rPr lang="en-US" sz="1100" baseline="0" dirty="0"/>
              <a:t>Part 3: Prevention of Opioid Overdose</a:t>
            </a:r>
          </a:p>
          <a:p>
            <a:pPr marL="60325"/>
            <a:r>
              <a:rPr lang="en-US" sz="1100" baseline="0" dirty="0"/>
              <a:t>Part 4: Stigma and Substance Use Disorders (SUDs)</a:t>
            </a:r>
          </a:p>
          <a:p>
            <a:endParaRPr lang="en-US" sz="1100" baseline="0" dirty="0"/>
          </a:p>
          <a:p>
            <a:r>
              <a:rPr lang="en-US" sz="1100" baseline="0" dirty="0"/>
              <a:t>The full CIP is available for viewing and downloading from </a:t>
            </a:r>
            <a:r>
              <a:rPr lang="en-US" sz="1100" baseline="0" dirty="0">
                <a:hlinkClick r:id="rId3"/>
              </a:rPr>
              <a:t>http://www.psattc.org</a:t>
            </a:r>
            <a:r>
              <a:rPr lang="en-US" sz="1100" baseline="0" dirty="0"/>
              <a:t>.</a:t>
            </a:r>
            <a:r>
              <a:rPr lang="en-US" sz="1100" dirty="0"/>
              <a:t> </a:t>
            </a:r>
            <a:endParaRPr lang="en-US" sz="1100" dirty="0" smtClean="0"/>
          </a:p>
          <a:p>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200" dirty="0" smtClean="0">
                <a:solidFill>
                  <a:schemeClr val="tx1"/>
                </a:solidFill>
                <a:effectLst/>
                <a:latin typeface="+mn-lt"/>
                <a:ea typeface="+mn-ea"/>
                <a:cs typeface="+mn-cs"/>
              </a:rPr>
              <a:t>This product was created by the Pacific Southwest Addiction Technology Transfer Center (PSATTC) under a cooperative agreement (5UR1TI080211) from the Substance Abuse and Mental Health Services Administration (SAMHSA). The opinions expressed are the views of the presentation developers and do not reflect the official position of the Department of Health and Human Services (DHHS), SAMHSA or CSAT. No official support or endorsement of DHHS, SAMHSA, or CSAT for the opinions described in this program is intended or should be inferred.</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B49405-835F-45EE-A7A3-7FE6226122E3}" type="slidenum">
              <a:rPr lang="en-US" smtClean="0"/>
              <a:t>21</a:t>
            </a:fld>
            <a:endParaRPr lang="en-US"/>
          </a:p>
        </p:txBody>
      </p:sp>
    </p:spTree>
    <p:extLst>
      <p:ext uri="{BB962C8B-B14F-4D97-AF65-F5344CB8AC3E}">
        <p14:creationId xmlns:p14="http://schemas.microsoft.com/office/powerpoint/2010/main" val="373182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790"/>
            <a:ext cx="5486400" cy="3518210"/>
          </a:xfrm>
        </p:spPr>
        <p:txBody>
          <a:bodyPr/>
          <a:lstStyle/>
          <a:p>
            <a:r>
              <a:rPr lang="en-US" dirty="0"/>
              <a:t>A helpful infographic that defines peer recovery support services and peer recovery coaching is available from SAMHSA. Use this link to access the infographic</a:t>
            </a:r>
          </a:p>
          <a:p>
            <a:pPr>
              <a:spcAft>
                <a:spcPts val="600"/>
              </a:spcAft>
            </a:pPr>
            <a:r>
              <a:rPr lang="en-US" dirty="0">
                <a:hlinkClick r:id="rId3"/>
              </a:rPr>
              <a:t>https://</a:t>
            </a:r>
            <a:r>
              <a:rPr lang="en-US" dirty="0" smtClean="0">
                <a:hlinkClick r:id="rId3"/>
              </a:rPr>
              <a:t>www.samhsa.gov/sites/default/files/programs_campaigns/brss_tacs/peers-supporting-recovery-substance-use-disorders-2017.pdf</a:t>
            </a:r>
            <a:r>
              <a:rPr lang="en-US" dirty="0" smtClean="0"/>
              <a:t>.</a:t>
            </a:r>
          </a:p>
          <a:p>
            <a:pPr>
              <a:spcAft>
                <a:spcPts val="600"/>
              </a:spcAft>
            </a:pPr>
            <a:endParaRPr lang="en-US" dirty="0"/>
          </a:p>
          <a:p>
            <a:r>
              <a:rPr lang="en-US" dirty="0"/>
              <a:t>This infographic refers to the systematic review by </a:t>
            </a:r>
            <a:r>
              <a:rPr lang="en-US" dirty="0" err="1"/>
              <a:t>Bassuk</a:t>
            </a:r>
            <a:r>
              <a:rPr lang="en-US" dirty="0"/>
              <a:t> and colleagues (2017) that there is now a substantial amount of evidence that demonstrates the efficacy of peer support services.</a:t>
            </a:r>
          </a:p>
          <a:p>
            <a:endParaRPr lang="en-US" dirty="0"/>
          </a:p>
          <a:p>
            <a:r>
              <a:rPr lang="en-US" dirty="0"/>
              <a:t>REFERENCE:</a:t>
            </a:r>
          </a:p>
          <a:p>
            <a:pPr marL="0" indent="0"/>
            <a:r>
              <a:rPr lang="en-US" dirty="0" err="1"/>
              <a:t>Bassuk</a:t>
            </a:r>
            <a:r>
              <a:rPr lang="en-US" dirty="0"/>
              <a:t>, E. L., Hanson, J., Greene, R. N., Richard, M., &amp; </a:t>
            </a:r>
            <a:r>
              <a:rPr lang="en-US" dirty="0" err="1"/>
              <a:t>Laudet</a:t>
            </a:r>
            <a:r>
              <a:rPr lang="en-US" dirty="0"/>
              <a:t>, A. (2016). Peer-delivered recovery support services for addiction in the United States: A systematic review. </a:t>
            </a:r>
            <a:r>
              <a:rPr lang="en-US" i="1" dirty="0"/>
              <a:t>Journal of Substance Abuse Treatment, 63</a:t>
            </a:r>
            <a:r>
              <a:rPr lang="en-US" dirty="0"/>
              <a:t>, 1-9. </a:t>
            </a:r>
            <a:r>
              <a:rPr lang="en-US" dirty="0" smtClean="0"/>
              <a:t>doi:10.1016/j.jsat.2016.01.003</a:t>
            </a:r>
          </a:p>
          <a:p>
            <a:pPr marL="0" indent="0"/>
            <a:endParaRPr lang="en-US" dirty="0" smtClean="0"/>
          </a:p>
          <a:p>
            <a:pPr marL="0" indent="0"/>
            <a:r>
              <a:rPr lang="en-US" dirty="0" smtClean="0"/>
              <a:t>IMAGE CREDIT:</a:t>
            </a:r>
            <a:br>
              <a:rPr lang="en-US" dirty="0" smtClean="0"/>
            </a:br>
            <a:r>
              <a:rPr lang="en-US" dirty="0" err="1" smtClean="0"/>
              <a:t>Shutterstock</a:t>
            </a:r>
            <a:r>
              <a:rPr lang="en-US" baseline="0" dirty="0" smtClean="0"/>
              <a:t> (purchased image).</a:t>
            </a:r>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3</a:t>
            </a:fld>
            <a:endParaRPr lang="en-US"/>
          </a:p>
        </p:txBody>
      </p:sp>
    </p:spTree>
    <p:extLst>
      <p:ext uri="{BB962C8B-B14F-4D97-AF65-F5344CB8AC3E}">
        <p14:creationId xmlns:p14="http://schemas.microsoft.com/office/powerpoint/2010/main" val="303177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9547" y="4388518"/>
            <a:ext cx="5678905" cy="3600450"/>
          </a:xfrm>
        </p:spPr>
        <p:txBody>
          <a:bodyPr/>
          <a:lstStyle/>
          <a:p>
            <a:pPr>
              <a:spcAft>
                <a:spcPts val="600"/>
              </a:spcAft>
            </a:pPr>
            <a:r>
              <a:rPr lang="en-US" dirty="0"/>
              <a:t>Recovery capital is a term used to describe the resources individuals possess that will assist them in establishing and maintaining recovery from SUDs. The definition by </a:t>
            </a:r>
            <a:r>
              <a:rPr lang="en-US" dirty="0" err="1"/>
              <a:t>Granfield</a:t>
            </a:r>
            <a:r>
              <a:rPr lang="en-US" dirty="0"/>
              <a:t> and Cloud below is helpful when explaining the term ‘recovery capital</a:t>
            </a:r>
            <a:r>
              <a:rPr lang="en-US" dirty="0" smtClean="0"/>
              <a:t>’.</a:t>
            </a:r>
          </a:p>
          <a:p>
            <a:pPr>
              <a:spcAft>
                <a:spcPts val="600"/>
              </a:spcAft>
            </a:pPr>
            <a:endParaRPr lang="en-US" dirty="0"/>
          </a:p>
          <a:p>
            <a:pPr>
              <a:spcAft>
                <a:spcPts val="600"/>
              </a:spcAft>
            </a:pPr>
            <a:r>
              <a:rPr lang="en-US" dirty="0"/>
              <a:t>“.... the breadth and depth of internal and external resources that can be drawn upon to initiate and sustain recovery from AOD [alcohol and other drug] problems”.  Typically, higher resources indicate more support for recovery. However, individuals with years of experiencing SUD-related problems can deplete their resources and can have little recovery capital when entering </a:t>
            </a:r>
            <a:r>
              <a:rPr lang="en-US" dirty="0" smtClean="0"/>
              <a:t>recovery.</a:t>
            </a:r>
          </a:p>
          <a:p>
            <a:pPr>
              <a:spcAft>
                <a:spcPts val="600"/>
              </a:spcAft>
            </a:pPr>
            <a:endParaRPr lang="en-US" dirty="0"/>
          </a:p>
          <a:p>
            <a:r>
              <a:rPr lang="en-US" dirty="0"/>
              <a:t>The next two slides describe the types of recovery capital and provide a matrix of low/high recovery capital and low/high problem severity.</a:t>
            </a:r>
          </a:p>
          <a:p>
            <a:endParaRPr lang="en-US" dirty="0"/>
          </a:p>
          <a:p>
            <a:r>
              <a:rPr lang="en-US" dirty="0" smtClean="0"/>
              <a:t>REFERENCES:</a:t>
            </a:r>
            <a:endParaRPr lang="en-US" dirty="0"/>
          </a:p>
          <a:p>
            <a:pPr marL="0" indent="0"/>
            <a:r>
              <a:rPr lang="en-US" dirty="0"/>
              <a:t>Best, D., &amp; </a:t>
            </a:r>
            <a:r>
              <a:rPr lang="en-US" dirty="0" err="1"/>
              <a:t>Laudet</a:t>
            </a:r>
            <a:r>
              <a:rPr lang="en-US" dirty="0"/>
              <a:t>, A. 2010 The Potential of Recovery Capital. RSA Projects. Royal Society for the Arts. RSA: London. Retrieved </a:t>
            </a:r>
            <a:r>
              <a:rPr lang="en-US" u="sng" dirty="0"/>
              <a:t>https://</a:t>
            </a:r>
            <a:r>
              <a:rPr lang="en-US" u="sng" dirty="0" smtClean="0"/>
              <a:t>www.thersa.org/globalassets/pdfs/blogs/a4-recovery-capital-230710-v5.pdf</a:t>
            </a:r>
            <a:r>
              <a:rPr lang="en-US" dirty="0" smtClean="0"/>
              <a:t>.</a:t>
            </a:r>
            <a:endParaRPr lang="en-US" dirty="0"/>
          </a:p>
          <a:p>
            <a:pPr marL="0" indent="0"/>
            <a:endParaRPr lang="en-US" dirty="0" smtClean="0"/>
          </a:p>
          <a:p>
            <a:pPr marL="0" indent="0"/>
            <a:r>
              <a:rPr lang="en-US" dirty="0" err="1" smtClean="0"/>
              <a:t>Granfield</a:t>
            </a:r>
            <a:r>
              <a:rPr lang="en-US" dirty="0"/>
              <a:t>, R. &amp; Cloud, W. (1999) Coming clean: Overcoming addiction without treatment. New York: New York University Press.</a:t>
            </a:r>
          </a:p>
          <a:p>
            <a:pPr marL="0" indent="0"/>
            <a:endParaRPr lang="en-US" dirty="0" smtClean="0"/>
          </a:p>
          <a:p>
            <a:pPr marL="0" indent="0"/>
            <a:r>
              <a:rPr lang="en-US" dirty="0" smtClean="0"/>
              <a:t>IMAGE CREDIT:</a:t>
            </a:r>
            <a:br>
              <a:rPr lang="en-US" dirty="0" smtClean="0"/>
            </a:br>
            <a:r>
              <a:rPr lang="en-US" dirty="0" err="1" smtClean="0"/>
              <a:t>Shutterstock</a:t>
            </a:r>
            <a:r>
              <a:rPr lang="en-US" baseline="0" dirty="0" smtClean="0"/>
              <a:t> (purchased image).</a:t>
            </a:r>
            <a:endParaRPr lang="en-US" dirty="0"/>
          </a:p>
        </p:txBody>
      </p:sp>
      <p:sp>
        <p:nvSpPr>
          <p:cNvPr id="4" name="Slide Number Placeholder 3"/>
          <p:cNvSpPr>
            <a:spLocks noGrp="1"/>
          </p:cNvSpPr>
          <p:nvPr>
            <p:ph type="sldNum" sz="quarter" idx="10"/>
          </p:nvPr>
        </p:nvSpPr>
        <p:spPr/>
        <p:txBody>
          <a:bodyPr/>
          <a:lstStyle/>
          <a:p>
            <a:fld id="{8F836AB2-5BA4-42A9-864C-CAEB99C1789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17860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26673"/>
            <a:ext cx="5486400" cy="3936381"/>
          </a:xfrm>
        </p:spPr>
        <p:txBody>
          <a:bodyPr/>
          <a:lstStyle/>
          <a:p>
            <a:r>
              <a:rPr lang="en-US" dirty="0"/>
              <a:t>Several different definitions exist for the term </a:t>
            </a:r>
            <a:r>
              <a:rPr lang="en-US" i="1" dirty="0"/>
              <a:t>recovery capital</a:t>
            </a:r>
            <a:r>
              <a:rPr lang="en-US" dirty="0"/>
              <a:t>. For example, a recent article by Hennessey (2017) defined Recovery Capital as… ‘a lens that could help identify distinct areas of assets that could be enhanced and barriers to be addressed in individuals’ recovery processes’. Using this definition, the key components of recovery capital include social, physical, human, and cultural capital. So, what are the resources that are available to individuals when they initiate recovery? Do they have: family or friends that support their recovery (social); do they have a place to live or a car, or a savings/checking account (physical); job or career skills or enrolled in school or learning a trade, a plan or a commitment to improving their health (human capital); and values, beliefs, and attitudes that link them to their communities (cultural)? It is important that peer support specialists and/or behavioral health professionals assess an individual’s recovery capital to determine what their assets are and where additional capital is needed. The next slides provides a way of looking at recovery capital and problem severity.</a:t>
            </a:r>
          </a:p>
          <a:p>
            <a:endParaRPr lang="en-US" dirty="0"/>
          </a:p>
          <a:p>
            <a:r>
              <a:rPr lang="en-US" dirty="0" smtClean="0"/>
              <a:t>REFERENCES:</a:t>
            </a:r>
            <a:endParaRPr lang="en-US" dirty="0"/>
          </a:p>
          <a:p>
            <a:pPr marL="228600" indent="-228600"/>
            <a:r>
              <a:rPr lang="en-US" dirty="0" smtClean="0"/>
              <a:t>Cloud, W., &amp; </a:t>
            </a:r>
            <a:r>
              <a:rPr lang="en-US" dirty="0" err="1" smtClean="0"/>
              <a:t>Granfield</a:t>
            </a:r>
            <a:r>
              <a:rPr lang="en-US" dirty="0" smtClean="0"/>
              <a:t>, R. (2008) Conceptualizing recovery capital: Expansion of a theoretical concept. </a:t>
            </a:r>
            <a:r>
              <a:rPr lang="en-US" i="1" dirty="0" smtClean="0"/>
              <a:t>Substance Use and Misuse, 43</a:t>
            </a:r>
            <a:r>
              <a:rPr lang="en-US" i="0" dirty="0" smtClean="0"/>
              <a:t>(12-13), 1971-1986</a:t>
            </a:r>
            <a:r>
              <a:rPr lang="en-US" dirty="0" smtClean="0"/>
              <a:t>. </a:t>
            </a:r>
            <a:endParaRPr lang="en-US" dirty="0"/>
          </a:p>
          <a:p>
            <a:pPr marL="228600" indent="-228600"/>
            <a:endParaRPr lang="en-US" dirty="0" smtClean="0"/>
          </a:p>
          <a:p>
            <a:pPr marL="228600" indent="-228600"/>
            <a:r>
              <a:rPr lang="en-US" dirty="0" smtClean="0"/>
              <a:t>Hennessey</a:t>
            </a:r>
            <a:r>
              <a:rPr lang="en-US" dirty="0"/>
              <a:t>, E. (2017). Recovery capital: a systematic review of the literature. </a:t>
            </a:r>
            <a:r>
              <a:rPr lang="en-US" i="1" dirty="0"/>
              <a:t>Addiction Research &amp; Theory, 25</a:t>
            </a:r>
            <a:r>
              <a:rPr lang="en-US" dirty="0"/>
              <a:t>(5), 349–360. https://doi.org/10.1080/16066359.2017.1297990</a:t>
            </a:r>
          </a:p>
        </p:txBody>
      </p:sp>
      <p:sp>
        <p:nvSpPr>
          <p:cNvPr id="4" name="Slide Number Placeholder 3"/>
          <p:cNvSpPr>
            <a:spLocks noGrp="1"/>
          </p:cNvSpPr>
          <p:nvPr>
            <p:ph type="sldNum" sz="quarter" idx="10"/>
          </p:nvPr>
        </p:nvSpPr>
        <p:spPr/>
        <p:txBody>
          <a:bodyPr/>
          <a:lstStyle/>
          <a:p>
            <a:fld id="{8F836AB2-5BA4-42A9-864C-CAEB99C17898}"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12642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79495"/>
            <a:ext cx="5486400" cy="4305718"/>
          </a:xfrm>
        </p:spPr>
        <p:txBody>
          <a:bodyPr/>
          <a:lstStyle/>
          <a:p>
            <a:r>
              <a:rPr lang="en-US" sz="1100" dirty="0" smtClean="0"/>
              <a:t>You can use </a:t>
            </a:r>
            <a:r>
              <a:rPr lang="en-US" sz="1100" dirty="0"/>
              <a:t>this slide to make the following points:</a:t>
            </a:r>
          </a:p>
          <a:p>
            <a:pPr marL="285750" indent="-171450">
              <a:buFont typeface="Arial" panose="020B0604020202020204" pitchFamily="34" charset="0"/>
              <a:buChar char="•"/>
            </a:pPr>
            <a:r>
              <a:rPr lang="en-US" sz="1100" dirty="0"/>
              <a:t>Any increase in recovery capital can be a springboard to making positive changes and enhance recovery (e.g., getting a job, re-uniting with family member, starting school, finding a safe place to live, etc.).</a:t>
            </a:r>
          </a:p>
          <a:p>
            <a:pPr marL="285750" indent="-171450">
              <a:buFont typeface="Arial" panose="020B0604020202020204" pitchFamily="34" charset="0"/>
              <a:buChar char="•"/>
            </a:pPr>
            <a:r>
              <a:rPr lang="en-US" sz="1100" dirty="0"/>
              <a:t>Recovery capital can be assessed and used to help determine level of care for treatment (e.g., individuals with higher recovery capital and lower problem severity may require less intensive treatment services)</a:t>
            </a:r>
          </a:p>
          <a:p>
            <a:pPr marL="285750" indent="-171450">
              <a:buFont typeface="Arial" panose="020B0604020202020204" pitchFamily="34" charset="0"/>
              <a:buChar char="•"/>
            </a:pPr>
            <a:r>
              <a:rPr lang="en-US" sz="1100" dirty="0"/>
              <a:t>Raising recovery capital can improve quality of life</a:t>
            </a:r>
          </a:p>
          <a:p>
            <a:endParaRPr lang="en-US" sz="1100" dirty="0"/>
          </a:p>
          <a:p>
            <a:r>
              <a:rPr lang="en-US" sz="1100" dirty="0"/>
              <a:t>The Housing First Program is an example of focusing on recovery capital first before addressing behavioral health issues.</a:t>
            </a:r>
          </a:p>
          <a:p>
            <a:endParaRPr lang="en-US" sz="1100" dirty="0"/>
          </a:p>
          <a:p>
            <a:r>
              <a:rPr lang="en-US" sz="1100" dirty="0"/>
              <a:t>REFERENCES:</a:t>
            </a:r>
          </a:p>
          <a:p>
            <a:pPr marL="0" indent="0"/>
            <a:r>
              <a:rPr lang="en-US" sz="1100" dirty="0"/>
              <a:t>Cloud, W., &amp; </a:t>
            </a:r>
            <a:r>
              <a:rPr lang="en-US" sz="1100" dirty="0" err="1"/>
              <a:t>Granfield</a:t>
            </a:r>
            <a:r>
              <a:rPr lang="en-US" sz="1100" dirty="0"/>
              <a:t>, R. (2008) Conceptualizing recovery capital: Expansion of a theoretical concept. </a:t>
            </a:r>
            <a:r>
              <a:rPr lang="en-US" sz="1100" i="1" dirty="0"/>
              <a:t>Substance Use and Misuse</a:t>
            </a:r>
            <a:r>
              <a:rPr lang="en-US" sz="1100" dirty="0"/>
              <a:t>.</a:t>
            </a:r>
          </a:p>
          <a:p>
            <a:pPr marL="0" indent="0"/>
            <a:endParaRPr lang="en-US" sz="1100" dirty="0" smtClean="0"/>
          </a:p>
          <a:p>
            <a:pPr marL="0" indent="0"/>
            <a:r>
              <a:rPr lang="en-US" sz="1100" dirty="0" err="1" smtClean="0"/>
              <a:t>Laudet</a:t>
            </a:r>
            <a:r>
              <a:rPr lang="en-US" sz="1100" dirty="0"/>
              <a:t>, A.B., Morgen, K., White, W.L. (2006). The role of social supports, spirituality, religiousness, life meaning and affiliation with 12-Step fellowships in quality of life satisfaction among individuals in recovery from alcohol and drug problems. </a:t>
            </a:r>
            <a:r>
              <a:rPr lang="en-US" sz="1100" i="1" dirty="0"/>
              <a:t>Alcoholism Treatment Quarterly</a:t>
            </a:r>
            <a:r>
              <a:rPr lang="en-US" sz="1100" dirty="0"/>
              <a:t>, </a:t>
            </a:r>
            <a:r>
              <a:rPr lang="en-US" sz="1100" i="1" dirty="0"/>
              <a:t>24</a:t>
            </a:r>
            <a:r>
              <a:rPr lang="en-US" sz="1100" dirty="0"/>
              <a:t>(1-2):33-73. doi:10.1300/J020v24n01_04.</a:t>
            </a:r>
          </a:p>
          <a:p>
            <a:pPr marL="0" indent="0"/>
            <a:endParaRPr lang="en-US" sz="1100" dirty="0" smtClean="0"/>
          </a:p>
          <a:p>
            <a:pPr marL="0" indent="0"/>
            <a:r>
              <a:rPr lang="en-US" sz="1100" dirty="0" err="1" smtClean="0"/>
              <a:t>Tsemberis</a:t>
            </a:r>
            <a:r>
              <a:rPr lang="en-US" sz="1100" dirty="0"/>
              <a:t>, S. &amp; </a:t>
            </a:r>
            <a:r>
              <a:rPr lang="en-US" sz="1100" dirty="0" err="1"/>
              <a:t>Stefancic</a:t>
            </a:r>
            <a:r>
              <a:rPr lang="en-US" sz="1100" dirty="0"/>
              <a:t>, A. (2007). Housing first for long-term shelter dwellers with psychiatric disabilities in a suburban county: A four-year study of housing access and retention. </a:t>
            </a:r>
          </a:p>
          <a:p>
            <a:pPr marL="0" indent="0"/>
            <a:endParaRPr lang="en-US" sz="1100" dirty="0" smtClean="0"/>
          </a:p>
          <a:p>
            <a:pPr marL="0" indent="0"/>
            <a:r>
              <a:rPr lang="en-US" sz="1100" dirty="0" smtClean="0"/>
              <a:t>White</a:t>
            </a:r>
            <a:r>
              <a:rPr lang="en-US" sz="1100" dirty="0"/>
              <a:t>, W. &amp; Cloud, W. (2008). Recovery capital: A primer for addictions professionals. </a:t>
            </a:r>
            <a:r>
              <a:rPr lang="en-US" sz="1100" i="1" dirty="0"/>
              <a:t>Counselor, </a:t>
            </a:r>
            <a:r>
              <a:rPr lang="en-US" sz="1100" dirty="0"/>
              <a:t>9(5), 22-27. </a:t>
            </a:r>
            <a:endParaRPr lang="en-US" sz="1100" dirty="0" smtClean="0"/>
          </a:p>
          <a:p>
            <a:pPr marL="0" indent="0"/>
            <a:endParaRPr lang="en-US" sz="1100" dirty="0" smtClean="0"/>
          </a:p>
          <a:p>
            <a:pPr marL="0" indent="0"/>
            <a:r>
              <a:rPr lang="en-US" sz="1100" dirty="0" smtClean="0"/>
              <a:t>IMAGE CREDIT:</a:t>
            </a:r>
            <a:br>
              <a:rPr lang="en-US" sz="1100" dirty="0" smtClean="0"/>
            </a:br>
            <a:r>
              <a:rPr lang="en-US" sz="1100" dirty="0" err="1" smtClean="0"/>
              <a:t>Shutterstock</a:t>
            </a:r>
            <a:r>
              <a:rPr lang="en-US" sz="1100" baseline="0" dirty="0" smtClean="0"/>
              <a:t> (purchased image).</a:t>
            </a:r>
            <a:endParaRPr lang="en-US" sz="1100" dirty="0"/>
          </a:p>
        </p:txBody>
      </p:sp>
      <p:sp>
        <p:nvSpPr>
          <p:cNvPr id="4" name="Slide Number Placeholder 3"/>
          <p:cNvSpPr>
            <a:spLocks noGrp="1"/>
          </p:cNvSpPr>
          <p:nvPr>
            <p:ph type="sldNum" sz="quarter" idx="10"/>
          </p:nvPr>
        </p:nvSpPr>
        <p:spPr/>
        <p:txBody>
          <a:bodyPr/>
          <a:lstStyle/>
          <a:p>
            <a:fld id="{8F836AB2-5BA4-42A9-864C-CAEB99C1789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19534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99171"/>
          </a:xfrm>
        </p:spPr>
        <p:txBody>
          <a:bodyPr/>
          <a:lstStyle/>
          <a:p>
            <a:r>
              <a:rPr lang="en-US" dirty="0" smtClean="0">
                <a:solidFill>
                  <a:srgbClr val="404040"/>
                </a:solidFill>
              </a:rPr>
              <a:t>The Kelly </a:t>
            </a:r>
            <a:r>
              <a:rPr lang="en-US" dirty="0">
                <a:solidFill>
                  <a:srgbClr val="404040"/>
                </a:solidFill>
              </a:rPr>
              <a:t>and colleagues (2018) study found that individuals in recovery from OUD or stimulant use disorders may start off with a lower amount of resources as their disorder caused them to ‘burn through resources’ leaving few available when entering recovery. For example, in some cases individuals with OUDs were provided housing and monetary support from friends and family members while still in the active phase of their condition. As such, friends and family members may no longer be able or willing to help out even though the individual is in recovery, which then requires new support to come from other sources but may or may not be available within the individuals’ local community. This can put the individual at a distinct hardship, meaning that their recovery capital starts off lower than other individuals with SUDs.</a:t>
            </a:r>
          </a:p>
          <a:p>
            <a:endParaRPr lang="en-US" dirty="0">
              <a:solidFill>
                <a:srgbClr val="404040"/>
              </a:solidFill>
            </a:endParaRPr>
          </a:p>
          <a:p>
            <a:r>
              <a:rPr lang="en-US" dirty="0">
                <a:solidFill>
                  <a:srgbClr val="404040"/>
                </a:solidFill>
              </a:rPr>
              <a:t>REFERENCES:</a:t>
            </a:r>
          </a:p>
          <a:p>
            <a:pPr marL="0" indent="0"/>
            <a:r>
              <a:rPr lang="en-US" dirty="0"/>
              <a:t>Kelly, J. F., Greene, M. C., &amp; Bergman, B. G. (2018). Beyond abstinence: Changes in indices of quality of life with time in recovery in a nationally representative sample of U.S. adults. </a:t>
            </a:r>
            <a:r>
              <a:rPr lang="en-US" i="1" dirty="0"/>
              <a:t>Alcoholism: Clinical &amp; Experimental Research, 42</a:t>
            </a:r>
            <a:r>
              <a:rPr lang="en-US" dirty="0"/>
              <a:t>(4), 770-780.</a:t>
            </a:r>
            <a:endParaRPr lang="en-US" dirty="0">
              <a:solidFill>
                <a:srgbClr val="404040"/>
              </a:solidFill>
            </a:endParaRPr>
          </a:p>
          <a:p>
            <a:pPr marL="0" indent="0"/>
            <a:endParaRPr lang="en-US" dirty="0" smtClean="0"/>
          </a:p>
          <a:p>
            <a:pPr marL="0" indent="0"/>
            <a:r>
              <a:rPr lang="en-US" dirty="0" smtClean="0"/>
              <a:t>White</a:t>
            </a:r>
            <a:r>
              <a:rPr lang="en-US" dirty="0"/>
              <a:t>, W.L. (2018, June 18). Quality of Life in Early Recovery and Beyond. (Blog Post). Retrieved from </a:t>
            </a:r>
            <a:r>
              <a:rPr lang="en-US" u="sng" dirty="0"/>
              <a:t>http://www.williamwhitepapers.com/blog/2018/06/quality-of-life-in-early-recovery-and-beyond.html </a:t>
            </a:r>
            <a:r>
              <a:rPr lang="en-US" u="sng" dirty="0" smtClean="0"/>
              <a:t>1/3</a:t>
            </a:r>
            <a:r>
              <a:rPr lang="en-US" dirty="0" smtClean="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B9F397E-6F7F-4916-A16A-69235CF40DB1}" type="slidenum">
              <a:rPr lang="en-US" smtClean="0"/>
              <a:t>7</a:t>
            </a:fld>
            <a:endParaRPr lang="en-US"/>
          </a:p>
        </p:txBody>
      </p:sp>
    </p:spTree>
    <p:extLst>
      <p:ext uri="{BB962C8B-B14F-4D97-AF65-F5344CB8AC3E}">
        <p14:creationId xmlns:p14="http://schemas.microsoft.com/office/powerpoint/2010/main" val="58745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3599"/>
          </a:xfrm>
        </p:spPr>
        <p:txBody>
          <a:bodyPr/>
          <a:lstStyle/>
          <a:p>
            <a:r>
              <a:rPr lang="en-US" dirty="0"/>
              <a:t>This </a:t>
            </a:r>
            <a:r>
              <a:rPr lang="en-US" dirty="0" smtClean="0"/>
              <a:t>slide focuses </a:t>
            </a:r>
            <a:r>
              <a:rPr lang="en-US" dirty="0"/>
              <a:t>on implications of the research reviewed. The first bullet comes from the </a:t>
            </a:r>
            <a:r>
              <a:rPr lang="en-US" dirty="0" err="1"/>
              <a:t>Laudet</a:t>
            </a:r>
            <a:r>
              <a:rPr lang="en-US" dirty="0"/>
              <a:t> &amp; White (2010) research; and the next three bullets come from the Kelly et al. (2018) research, with the last bullet being a quote from the White (2018) blog. Overall, the point is… while being in recovery is positive, it does not mean that all problems have been resolved; that early recovery is a risky time for individuals; and that many individuals due to higher levels of problem severity need extended support and resources before the benefits of recovery are experienced. Both peers and practitioners can help ‘normalize’ the ups and downs experienced in recovery. </a:t>
            </a:r>
          </a:p>
          <a:p>
            <a:endParaRPr lang="en-US" dirty="0"/>
          </a:p>
          <a:p>
            <a:r>
              <a:rPr lang="en-US" dirty="0"/>
              <a:t>REFERENCES:</a:t>
            </a:r>
          </a:p>
          <a:p>
            <a:pPr marL="0" indent="0"/>
            <a:r>
              <a:rPr lang="en-US" dirty="0"/>
              <a:t>Kelly, J. F., Greene, M. C., &amp; Bergman, B. G. (2018). Beyond abstinence: Changes in indices of quality of life with time in recovery in a nationally representative sample of U.S. adults. Alcoholism: Clinical &amp; Experimental Research, 42(4), 770-780.</a:t>
            </a:r>
          </a:p>
          <a:p>
            <a:pPr marL="0" indent="0"/>
            <a:endParaRPr lang="en-US" dirty="0" smtClean="0"/>
          </a:p>
          <a:p>
            <a:pPr marL="0" indent="0"/>
            <a:r>
              <a:rPr lang="en-US" dirty="0" err="1" smtClean="0"/>
              <a:t>Laudet</a:t>
            </a:r>
            <a:r>
              <a:rPr lang="en-US" dirty="0"/>
              <a:t>, A. B., &amp; White, W. (2010). What are your priorities right now? Identifying service needs across recovery stages to inform service development. </a:t>
            </a:r>
            <a:r>
              <a:rPr lang="en-US" i="1" dirty="0"/>
              <a:t>Journal of Substance Abuse Treatment</a:t>
            </a:r>
            <a:r>
              <a:rPr lang="en-US" dirty="0"/>
              <a:t>, </a:t>
            </a:r>
            <a:r>
              <a:rPr lang="en-US" i="1" dirty="0"/>
              <a:t>38</a:t>
            </a:r>
            <a:r>
              <a:rPr lang="en-US" dirty="0"/>
              <a:t>(1), 51–59. </a:t>
            </a:r>
            <a:r>
              <a:rPr lang="en-US" dirty="0" smtClean="0">
                <a:hlinkClick r:id="rId3"/>
              </a:rPr>
              <a:t>doi.org/10.1016/j.jsat.2009.06.003</a:t>
            </a:r>
            <a:endParaRPr lang="en-US" dirty="0"/>
          </a:p>
          <a:p>
            <a:pPr marL="0" indent="0"/>
            <a:endParaRPr lang="en-US" dirty="0" smtClean="0"/>
          </a:p>
          <a:p>
            <a:pPr marL="0" indent="0"/>
            <a:r>
              <a:rPr lang="en-US" dirty="0" smtClean="0"/>
              <a:t>White</a:t>
            </a:r>
            <a:r>
              <a:rPr lang="en-US" dirty="0"/>
              <a:t>, W.L. (2018, June 18). Quality of Life in Early Recovery and Beyond. (Blog Post). Retrieved from </a:t>
            </a:r>
            <a:r>
              <a:rPr lang="en-US" u="sng" dirty="0"/>
              <a:t>http://www.williamwhitepapers.com/blog/2018/06/quality-of-life-in-early-recovery-and-beyond.html </a:t>
            </a:r>
            <a:r>
              <a:rPr lang="en-US" u="sng" dirty="0" smtClean="0"/>
              <a:t>1/3</a:t>
            </a:r>
            <a:r>
              <a:rPr lang="en-US" dirty="0" smtClean="0"/>
              <a:t>.</a:t>
            </a:r>
            <a:endParaRPr lang="en-US" sz="1100" dirty="0"/>
          </a:p>
          <a:p>
            <a:pPr marL="0" indent="0"/>
            <a:endParaRPr lang="en-US" sz="1100" dirty="0"/>
          </a:p>
        </p:txBody>
      </p:sp>
      <p:sp>
        <p:nvSpPr>
          <p:cNvPr id="4" name="Slide Number Placeholder 3"/>
          <p:cNvSpPr>
            <a:spLocks noGrp="1"/>
          </p:cNvSpPr>
          <p:nvPr>
            <p:ph type="sldNum" sz="quarter" idx="10"/>
          </p:nvPr>
        </p:nvSpPr>
        <p:spPr/>
        <p:txBody>
          <a:bodyPr/>
          <a:lstStyle/>
          <a:p>
            <a:fld id="{5B9F397E-6F7F-4916-A16A-69235CF40DB1}" type="slidenum">
              <a:rPr lang="en-US" smtClean="0"/>
              <a:t>8</a:t>
            </a:fld>
            <a:endParaRPr lang="en-US"/>
          </a:p>
        </p:txBody>
      </p:sp>
    </p:spTree>
    <p:extLst>
      <p:ext uri="{BB962C8B-B14F-4D97-AF65-F5344CB8AC3E}">
        <p14:creationId xmlns:p14="http://schemas.microsoft.com/office/powerpoint/2010/main" val="313411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smtClean="0"/>
              <a:t>PDF </a:t>
            </a:r>
            <a:r>
              <a:rPr lang="en-US" dirty="0"/>
              <a:t>slide show by SAMHSA does an effective job of summarizing the value of both SUDs and mental health peers. The link to this slide deck is </a:t>
            </a:r>
            <a:r>
              <a:rPr lang="en-US" dirty="0">
                <a:hlinkClick r:id="rId3"/>
              </a:rPr>
              <a:t>https://www.samhsa.gov/sites/default/files/programs_campaigns/brss_tacs/value-of-peers-2017.pdf</a:t>
            </a:r>
            <a:r>
              <a:rPr lang="en-US" dirty="0"/>
              <a:t>.</a:t>
            </a:r>
          </a:p>
          <a:p>
            <a:endParaRPr lang="en-US" dirty="0"/>
          </a:p>
          <a:p>
            <a:r>
              <a:rPr lang="en-US" dirty="0"/>
              <a:t>Some of the narrative on this slide has been taken from this pdf slide show (the first section on peer support). In addition, this slide deck includes four different sections on topics related to SUD and Mental Health peers.</a:t>
            </a:r>
          </a:p>
          <a:p>
            <a:endParaRPr lang="en-US" dirty="0"/>
          </a:p>
          <a:p>
            <a:r>
              <a:rPr lang="en-US" dirty="0"/>
              <a:t>REFERENCES:</a:t>
            </a:r>
          </a:p>
          <a:p>
            <a:pPr marL="0" indent="0"/>
            <a:r>
              <a:rPr lang="en-US" dirty="0"/>
              <a:t>Mead, S., &amp; McNeil, C. (2006). Peer support: What  makes it  unique. </a:t>
            </a:r>
            <a:r>
              <a:rPr lang="en-US" i="1" dirty="0"/>
              <a:t>International Journal of Psychosocial Rehabilitation, 10</a:t>
            </a:r>
            <a:r>
              <a:rPr lang="en-US" dirty="0"/>
              <a:t>(2), </a:t>
            </a:r>
            <a:r>
              <a:rPr lang="en-US" dirty="0" smtClean="0"/>
              <a:t>29-37</a:t>
            </a:r>
            <a:r>
              <a:rPr lang="en-US" dirty="0"/>
              <a:t>.</a:t>
            </a:r>
          </a:p>
          <a:p>
            <a:pPr marL="0" indent="0"/>
            <a:endParaRPr lang="en-US" dirty="0" smtClean="0"/>
          </a:p>
          <a:p>
            <a:pPr marL="0" indent="0"/>
            <a:r>
              <a:rPr lang="en-US" dirty="0" smtClean="0"/>
              <a:t>Davidson</a:t>
            </a:r>
            <a:r>
              <a:rPr lang="en-US" dirty="0"/>
              <a:t>, L., Bellamy, C., Guy, K., &amp; Miller, R. (2012). Peer support  among persons with severe mental illnesses: a  review of evidence and experience. </a:t>
            </a:r>
            <a:r>
              <a:rPr lang="en-US" i="1" dirty="0"/>
              <a:t>World Psychiatry, 11</a:t>
            </a:r>
            <a:r>
              <a:rPr lang="en-US" dirty="0"/>
              <a:t>(2), 123-</a:t>
            </a:r>
            <a:r>
              <a:rPr lang="en-US" dirty="0" smtClean="0"/>
              <a:t>­128</a:t>
            </a:r>
            <a:r>
              <a:rPr lang="en-US" dirty="0"/>
              <a:t>.</a:t>
            </a:r>
          </a:p>
          <a:p>
            <a:pPr marL="0" indent="0"/>
            <a:endParaRPr lang="en-US" dirty="0" smtClean="0"/>
          </a:p>
          <a:p>
            <a:pPr marL="0" indent="0"/>
            <a:r>
              <a:rPr lang="en-US" dirty="0" smtClean="0"/>
              <a:t>IMAGE CREDIT:</a:t>
            </a:r>
          </a:p>
          <a:p>
            <a:pPr marL="0" indent="0"/>
            <a:r>
              <a:rPr lang="en-US" dirty="0" smtClean="0"/>
              <a:t>Getty Images (purchased image).</a:t>
            </a:r>
            <a:endParaRPr lang="en-US" dirty="0"/>
          </a:p>
        </p:txBody>
      </p:sp>
      <p:sp>
        <p:nvSpPr>
          <p:cNvPr id="4" name="Slide Number Placeholder 3"/>
          <p:cNvSpPr>
            <a:spLocks noGrp="1"/>
          </p:cNvSpPr>
          <p:nvPr>
            <p:ph type="sldNum" sz="quarter" idx="10"/>
          </p:nvPr>
        </p:nvSpPr>
        <p:spPr/>
        <p:txBody>
          <a:bodyPr/>
          <a:lstStyle/>
          <a:p>
            <a:fld id="{E8B49405-835F-45EE-A7A3-7FE6226122E3}" type="slidenum">
              <a:rPr lang="en-US" smtClean="0"/>
              <a:t>9</a:t>
            </a:fld>
            <a:endParaRPr lang="en-US"/>
          </a:p>
        </p:txBody>
      </p:sp>
    </p:spTree>
    <p:extLst>
      <p:ext uri="{BB962C8B-B14F-4D97-AF65-F5344CB8AC3E}">
        <p14:creationId xmlns:p14="http://schemas.microsoft.com/office/powerpoint/2010/main" val="2574255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79000F-3C95-4355-B65A-A42E598629E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203244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79000F-3C95-4355-B65A-A42E598629E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963726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79000F-3C95-4355-B65A-A42E598629E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274660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E4D119-948C-46DD-836A-4AA891F7434E}" type="datetimeFigureOut">
              <a:rPr lang="en-US" smtClean="0">
                <a:solidFill>
                  <a:prstClr val="black">
                    <a:tint val="75000"/>
                  </a:prstClr>
                </a:solidFill>
              </a:rPr>
              <a:pPr/>
              <a:t>5/13/2019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267D2-6E18-4DA3-B22B-44A6C239D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137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79000F-3C95-4355-B65A-A42E598629E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2623244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79000F-3C95-4355-B65A-A42E598629E9}"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58041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79000F-3C95-4355-B65A-A42E598629E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193071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79000F-3C95-4355-B65A-A42E598629E9}"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1100258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79000F-3C95-4355-B65A-A42E598629E9}"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321631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9000F-3C95-4355-B65A-A42E598629E9}"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341481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79000F-3C95-4355-B65A-A42E598629E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2612560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79000F-3C95-4355-B65A-A42E598629E9}"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F1396-515E-4A18-B5B6-E5EB24D616AE}" type="slidenum">
              <a:rPr lang="en-US" smtClean="0"/>
              <a:t>‹#›</a:t>
            </a:fld>
            <a:endParaRPr lang="en-US"/>
          </a:p>
        </p:txBody>
      </p:sp>
    </p:spTree>
    <p:extLst>
      <p:ext uri="{BB962C8B-B14F-4D97-AF65-F5344CB8AC3E}">
        <p14:creationId xmlns:p14="http://schemas.microsoft.com/office/powerpoint/2010/main" val="85214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9000F-3C95-4355-B65A-A42E598629E9}" type="datetimeFigureOut">
              <a:rPr lang="en-US" smtClean="0"/>
              <a:t>5/13/2019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F1396-515E-4A18-B5B6-E5EB24D616AE}" type="slidenum">
              <a:rPr lang="en-US" smtClean="0"/>
              <a:t>‹#›</a:t>
            </a:fld>
            <a:endParaRPr lang="en-US"/>
          </a:p>
        </p:txBody>
      </p:sp>
    </p:spTree>
    <p:extLst>
      <p:ext uri="{BB962C8B-B14F-4D97-AF65-F5344CB8AC3E}">
        <p14:creationId xmlns:p14="http://schemas.microsoft.com/office/powerpoint/2010/main" val="3658953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4D119-948C-46DD-836A-4AA891F7434E}" type="datetimeFigureOut">
              <a:rPr lang="en-US" smtClean="0">
                <a:solidFill>
                  <a:prstClr val="black">
                    <a:tint val="75000"/>
                  </a:prstClr>
                </a:solidFill>
              </a:rPr>
              <a:pPr/>
              <a:t>5/13/2019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267D2-6E18-4DA3-B22B-44A6C239DB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67705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hyperlink" Target="https://store.samhsa.gov/system/files/pep12-recdef.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ttcnetwork.org/" TargetMode="External"/><Relationship Id="rId7"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samhsa.gov/brss-tacs/recovery-support-tools/shared-decision-making" TargetMode="External"/><Relationship Id="rId5" Type="http://schemas.openxmlformats.org/officeDocument/2006/relationships/hyperlink" Target="https://store.samhsa.gov/system/files/sma18-5063fulldoc.pdf" TargetMode="External"/><Relationship Id="rId4" Type="http://schemas.openxmlformats.org/officeDocument/2006/relationships/hyperlink" Target="http://www.samhs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chor="ctr">
            <a:noAutofit/>
          </a:bodyPr>
          <a:lstStyle/>
          <a:p>
            <a:pPr>
              <a:lnSpc>
                <a:spcPct val="100000"/>
              </a:lnSpc>
              <a:defRPr/>
            </a:pPr>
            <a:endParaRPr lang="en-US" sz="4000" i="1" dirty="0">
              <a:solidFill>
                <a:schemeClr val="bg1"/>
              </a:solidFill>
              <a:latin typeface="+mn-lt"/>
            </a:endParaRPr>
          </a:p>
        </p:txBody>
      </p:sp>
      <p:pic>
        <p:nvPicPr>
          <p:cNvPr id="2" name="Picture 1" descr="Recovery"/>
          <p:cNvPicPr>
            <a:picLocks noChangeAspect="1"/>
          </p:cNvPicPr>
          <p:nvPr/>
        </p:nvPicPr>
        <p:blipFill rotWithShape="1">
          <a:blip r:embed="rId3" cstate="print">
            <a:extLst>
              <a:ext uri="{28A0092B-C50C-407E-A947-70E740481C1C}">
                <a14:useLocalDpi xmlns:a14="http://schemas.microsoft.com/office/drawing/2010/main" val="0"/>
              </a:ext>
            </a:extLst>
          </a:blip>
          <a:srcRect l="10156" t="28548"/>
          <a:stretch/>
        </p:blipFill>
        <p:spPr>
          <a:xfrm>
            <a:off x="0" y="0"/>
            <a:ext cx="12192001" cy="6858000"/>
          </a:xfrm>
          <a:prstGeom prst="rect">
            <a:avLst/>
          </a:prstGeom>
        </p:spPr>
      </p:pic>
      <p:sp>
        <p:nvSpPr>
          <p:cNvPr id="6" name="Content Placeholder 5">
            <a:extLst>
              <a:ext uri="{FF2B5EF4-FFF2-40B4-BE49-F238E27FC236}">
                <a16:creationId xmlns:a16="http://schemas.microsoft.com/office/drawing/2014/main" id="{3E031D11-8F51-4743-8FDC-EB11B9D35D0C}"/>
              </a:ext>
            </a:extLst>
          </p:cNvPr>
          <p:cNvSpPr>
            <a:spLocks noGrp="1"/>
          </p:cNvSpPr>
          <p:nvPr>
            <p:ph idx="1"/>
          </p:nvPr>
        </p:nvSpPr>
        <p:spPr>
          <a:xfrm>
            <a:off x="721896" y="3368841"/>
            <a:ext cx="11309684" cy="3352799"/>
          </a:xfrm>
        </p:spPr>
        <p:txBody>
          <a:bodyPr anchor="b">
            <a:normAutofit/>
          </a:bodyPr>
          <a:lstStyle/>
          <a:p>
            <a:pPr marL="0" indent="0" algn="ctr">
              <a:lnSpc>
                <a:spcPct val="100000"/>
              </a:lnSpc>
              <a:spcBef>
                <a:spcPts val="0"/>
              </a:spcBef>
              <a:spcAft>
                <a:spcPts val="1800"/>
              </a:spcAft>
              <a:buNone/>
            </a:pPr>
            <a:r>
              <a:rPr lang="en-US" sz="3200" dirty="0">
                <a:solidFill>
                  <a:schemeClr val="bg1"/>
                </a:solidFill>
              </a:rPr>
              <a:t>SAMHSA’s working definition of</a:t>
            </a:r>
            <a:br>
              <a:rPr lang="en-US" sz="3200" dirty="0">
                <a:solidFill>
                  <a:schemeClr val="bg1"/>
                </a:solidFill>
              </a:rPr>
            </a:br>
            <a:r>
              <a:rPr lang="en-US" sz="3200" i="1" dirty="0" smtClean="0">
                <a:solidFill>
                  <a:schemeClr val="bg1"/>
                </a:solidFill>
              </a:rPr>
              <a:t>Recovery </a:t>
            </a:r>
            <a:r>
              <a:rPr lang="en-US" sz="3200" i="1" dirty="0">
                <a:solidFill>
                  <a:schemeClr val="bg1"/>
                </a:solidFill>
              </a:rPr>
              <a:t>from Mental Disorders and/or Substance Use </a:t>
            </a:r>
            <a:r>
              <a:rPr lang="en-US" sz="3200" i="1" dirty="0" smtClean="0">
                <a:solidFill>
                  <a:schemeClr val="bg1"/>
                </a:solidFill>
              </a:rPr>
              <a:t>Disorders</a:t>
            </a:r>
            <a:endParaRPr lang="en-US" sz="2400" i="1" dirty="0">
              <a:solidFill>
                <a:schemeClr val="bg1"/>
              </a:solidFill>
            </a:endParaRPr>
          </a:p>
          <a:p>
            <a:pPr marL="0" indent="0" algn="ctr">
              <a:lnSpc>
                <a:spcPct val="100000"/>
              </a:lnSpc>
              <a:spcBef>
                <a:spcPts val="0"/>
              </a:spcBef>
              <a:spcAft>
                <a:spcPts val="2400"/>
              </a:spcAft>
              <a:buNone/>
              <a:defRPr/>
            </a:pPr>
            <a:r>
              <a:rPr lang="en-US" sz="3200" i="1" dirty="0">
                <a:solidFill>
                  <a:schemeClr val="bg1"/>
                </a:solidFill>
              </a:rPr>
              <a:t>‘A process of change through which individuals improve their health and wellness, live a self-directed life, and strive to reach their full potential</a:t>
            </a:r>
            <a:r>
              <a:rPr lang="en-US" sz="3200" i="1" dirty="0" smtClean="0">
                <a:solidFill>
                  <a:schemeClr val="bg1"/>
                </a:solidFill>
              </a:rPr>
              <a:t>.’</a:t>
            </a:r>
            <a:endParaRPr lang="en-US" sz="2400" dirty="0"/>
          </a:p>
          <a:p>
            <a:pPr marL="0" indent="0" algn="r">
              <a:lnSpc>
                <a:spcPct val="100000"/>
              </a:lnSpc>
              <a:spcBef>
                <a:spcPts val="0"/>
              </a:spcBef>
              <a:spcAft>
                <a:spcPts val="1200"/>
              </a:spcAft>
              <a:buNone/>
            </a:pPr>
            <a:r>
              <a:rPr lang="en-US" altLang="en-US" sz="1600" dirty="0">
                <a:solidFill>
                  <a:schemeClr val="bg1"/>
                </a:solidFill>
                <a:latin typeface="Calibri" pitchFamily="34" charset="0"/>
              </a:rPr>
              <a:t>http://</a:t>
            </a:r>
            <a:r>
              <a:rPr lang="en-US" altLang="en-US" sz="1600" dirty="0" err="1">
                <a:solidFill>
                  <a:schemeClr val="bg1"/>
                </a:solidFill>
                <a:latin typeface="Calibri" pitchFamily="34" charset="0"/>
              </a:rPr>
              <a:t>www.samhsa.gov</a:t>
            </a:r>
            <a:r>
              <a:rPr lang="en-US" altLang="en-US" sz="1600" dirty="0">
                <a:solidFill>
                  <a:schemeClr val="bg1"/>
                </a:solidFill>
                <a:latin typeface="Calibri" pitchFamily="34" charset="0"/>
              </a:rPr>
              <a:t>/recovery</a:t>
            </a:r>
          </a:p>
        </p:txBody>
      </p:sp>
      <p:pic>
        <p:nvPicPr>
          <p:cNvPr id="5" name="Picture 4" descr="Pacific Southwest Addiction Technology Transfer Center (PSATTC)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803" y="6081560"/>
            <a:ext cx="3595739" cy="6400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6096000" y="228765"/>
            <a:ext cx="5854390" cy="769441"/>
          </a:xfrm>
          <a:prstGeom prst="rect">
            <a:avLst/>
          </a:prstGeom>
          <a:noFill/>
        </p:spPr>
        <p:txBody>
          <a:bodyPr wrap="square" rtlCol="0">
            <a:spAutoFit/>
          </a:bodyPr>
          <a:lstStyle/>
          <a:p>
            <a:pPr algn="r"/>
            <a:r>
              <a:rPr lang="en-US" sz="4400" dirty="0" smtClean="0">
                <a:solidFill>
                  <a:schemeClr val="bg1"/>
                </a:solidFill>
              </a:rPr>
              <a:t>Part 5</a:t>
            </a:r>
            <a:endParaRPr lang="en-US" sz="4400" dirty="0">
              <a:solidFill>
                <a:schemeClr val="bg1"/>
              </a:solidFill>
            </a:endParaRPr>
          </a:p>
        </p:txBody>
      </p:sp>
    </p:spTree>
    <p:extLst>
      <p:ext uri="{BB962C8B-B14F-4D97-AF65-F5344CB8AC3E}">
        <p14:creationId xmlns:p14="http://schemas.microsoft.com/office/powerpoint/2010/main" val="2383815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015" y="1122362"/>
            <a:ext cx="11163991" cy="2377295"/>
          </a:xfrm>
        </p:spPr>
        <p:txBody>
          <a:bodyPr>
            <a:normAutofit/>
          </a:bodyPr>
          <a:lstStyle/>
          <a:p>
            <a:r>
              <a:rPr lang="en-US" b="1" dirty="0"/>
              <a:t>Opioid Use Disorder </a:t>
            </a:r>
            <a:br>
              <a:rPr lang="en-US" b="1" dirty="0"/>
            </a:br>
            <a:r>
              <a:rPr lang="en-US" b="1" dirty="0"/>
              <a:t>Treatment Recommendations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6575" y="6280484"/>
            <a:ext cx="2568385" cy="457200"/>
          </a:xfrm>
          <a:prstGeom prst="rect">
            <a:avLst/>
          </a:prstGeom>
        </p:spPr>
      </p:pic>
    </p:spTree>
    <p:extLst>
      <p:ext uri="{BB962C8B-B14F-4D97-AF65-F5344CB8AC3E}">
        <p14:creationId xmlns:p14="http://schemas.microsoft.com/office/powerpoint/2010/main" val="36563108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Treatment Works!</a:t>
            </a:r>
          </a:p>
        </p:txBody>
      </p:sp>
      <p:pic>
        <p:nvPicPr>
          <p:cNvPr id="4" name="Treating Addiction in Primary Care_ Marin City Health and Wellness-298519839_x26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32100" y="1825625"/>
            <a:ext cx="6527800" cy="4351338"/>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3518" y="6389341"/>
            <a:ext cx="2054708" cy="365760"/>
          </a:xfrm>
          <a:prstGeom prst="rect">
            <a:avLst/>
          </a:prstGeom>
        </p:spPr>
      </p:pic>
    </p:spTree>
    <p:extLst>
      <p:ext uri="{BB962C8B-B14F-4D97-AF65-F5344CB8AC3E}">
        <p14:creationId xmlns:p14="http://schemas.microsoft.com/office/powerpoint/2010/main" val="328114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60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64" y="213296"/>
            <a:ext cx="11716871" cy="1325563"/>
          </a:xfrm>
        </p:spPr>
        <p:txBody>
          <a:bodyPr/>
          <a:lstStyle/>
          <a:p>
            <a:pPr algn="ctr"/>
            <a:r>
              <a:rPr lang="en-US" b="1" dirty="0"/>
              <a:t>Message 1: Addiction is a Chronic, Treatable Illness</a:t>
            </a:r>
          </a:p>
        </p:txBody>
      </p:sp>
      <p:sp>
        <p:nvSpPr>
          <p:cNvPr id="3" name="Content Placeholder 2"/>
          <p:cNvSpPr>
            <a:spLocks noGrp="1"/>
          </p:cNvSpPr>
          <p:nvPr>
            <p:ph idx="1"/>
          </p:nvPr>
        </p:nvSpPr>
        <p:spPr>
          <a:xfrm>
            <a:off x="838200" y="1825625"/>
            <a:ext cx="10815918" cy="4351338"/>
          </a:xfrm>
        </p:spPr>
        <p:txBody>
          <a:bodyPr>
            <a:normAutofit/>
          </a:bodyPr>
          <a:lstStyle/>
          <a:p>
            <a:pPr marL="341313" indent="-341313">
              <a:lnSpc>
                <a:spcPct val="100000"/>
              </a:lnSpc>
              <a:spcBef>
                <a:spcPts val="0"/>
              </a:spcBef>
              <a:buClr>
                <a:schemeClr val="tx1"/>
              </a:buClr>
              <a:buSzPct val="80000"/>
            </a:pPr>
            <a:r>
              <a:rPr lang="en-US" sz="3600" dirty="0">
                <a:solidFill>
                  <a:srgbClr val="05639D"/>
                </a:solidFill>
              </a:rPr>
              <a:t>Opioid addiction, or moderate-to-severe OUD, often requires continuing care for effective treatment rather than an episodic, acute care treatment </a:t>
            </a:r>
            <a:r>
              <a:rPr lang="en-US" sz="3600" dirty="0" smtClean="0">
                <a:solidFill>
                  <a:srgbClr val="05639D"/>
                </a:solidFill>
              </a:rPr>
              <a:t>approach</a:t>
            </a:r>
            <a:endParaRPr lang="en-US" sz="3600" dirty="0">
              <a:solidFill>
                <a:srgbClr val="05639D"/>
              </a:solidFill>
            </a:endParaRPr>
          </a:p>
        </p:txBody>
      </p:sp>
      <p:sp>
        <p:nvSpPr>
          <p:cNvPr id="4" name="TextBox 3"/>
          <p:cNvSpPr txBox="1"/>
          <p:nvPr/>
        </p:nvSpPr>
        <p:spPr>
          <a:xfrm>
            <a:off x="16623" y="6463729"/>
            <a:ext cx="2934393" cy="369332"/>
          </a:xfrm>
          <a:prstGeom prst="rect">
            <a:avLst/>
          </a:prstGeom>
          <a:noFill/>
        </p:spPr>
        <p:txBody>
          <a:bodyPr wrap="square" rtlCol="0">
            <a:spAutoFit/>
          </a:bodyPr>
          <a:lstStyle/>
          <a:p>
            <a:r>
              <a:rPr lang="en-US" dirty="0"/>
              <a:t>SOURCE: SAMHSA. (2018)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435" y="6280484"/>
            <a:ext cx="2568385" cy="457200"/>
          </a:xfrm>
          <a:prstGeom prst="rect">
            <a:avLst/>
          </a:prstGeom>
        </p:spPr>
      </p:pic>
    </p:spTree>
    <p:extLst>
      <p:ext uri="{BB962C8B-B14F-4D97-AF65-F5344CB8AC3E}">
        <p14:creationId xmlns:p14="http://schemas.microsoft.com/office/powerpoint/2010/main" val="888688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5"/>
            <a:ext cx="11860306" cy="1325563"/>
          </a:xfrm>
        </p:spPr>
        <p:txBody>
          <a:bodyPr>
            <a:normAutofit fontScale="90000"/>
          </a:bodyPr>
          <a:lstStyle/>
          <a:p>
            <a:pPr algn="ctr"/>
            <a:r>
              <a:rPr lang="en-US" b="1" dirty="0"/>
              <a:t>Message 2: General Principles of Good Patient-Centered Care for Chronic Diseases can Guide OUD Treatment</a:t>
            </a:r>
          </a:p>
        </p:txBody>
      </p:sp>
      <p:sp>
        <p:nvSpPr>
          <p:cNvPr id="3" name="Content Placeholder 2"/>
          <p:cNvSpPr>
            <a:spLocks noGrp="1"/>
          </p:cNvSpPr>
          <p:nvPr>
            <p:ph idx="1"/>
          </p:nvPr>
        </p:nvSpPr>
        <p:spPr>
          <a:xfrm>
            <a:off x="405653" y="2040673"/>
            <a:ext cx="11353800" cy="4351338"/>
          </a:xfrm>
        </p:spPr>
        <p:txBody>
          <a:bodyPr>
            <a:normAutofit/>
          </a:bodyPr>
          <a:lstStyle/>
          <a:p>
            <a:pPr marL="287338" indent="-287338">
              <a:lnSpc>
                <a:spcPct val="100000"/>
              </a:lnSpc>
              <a:spcBef>
                <a:spcPts val="0"/>
              </a:spcBef>
              <a:spcAft>
                <a:spcPts val="1200"/>
              </a:spcAft>
              <a:buClr>
                <a:schemeClr val="tx1"/>
              </a:buClr>
              <a:buSzPct val="80000"/>
            </a:pPr>
            <a:r>
              <a:rPr lang="en-US" sz="3600" dirty="0">
                <a:solidFill>
                  <a:srgbClr val="05639D"/>
                </a:solidFill>
              </a:rPr>
              <a:t>Approaching OUD as a chronic illness can help providers deliver care that helps patients stabilize, achieve remission of symptoms, and establish and maintain recovery</a:t>
            </a:r>
          </a:p>
          <a:p>
            <a:pPr marL="287338" indent="-287338">
              <a:lnSpc>
                <a:spcPct val="100000"/>
              </a:lnSpc>
              <a:spcBef>
                <a:spcPts val="0"/>
              </a:spcBef>
              <a:spcAft>
                <a:spcPts val="1200"/>
              </a:spcAft>
              <a:buClr>
                <a:schemeClr val="tx1"/>
              </a:buClr>
              <a:buSzPct val="80000"/>
            </a:pPr>
            <a:r>
              <a:rPr lang="en-US" sz="3600" dirty="0">
                <a:solidFill>
                  <a:srgbClr val="05639D"/>
                </a:solidFill>
              </a:rPr>
              <a:t>Patient-centered care empowers patients with information that helps them make better treatment decisions with the healthcare professionals involved in their care</a:t>
            </a:r>
          </a:p>
        </p:txBody>
      </p:sp>
      <p:sp>
        <p:nvSpPr>
          <p:cNvPr id="4" name="TextBox 3"/>
          <p:cNvSpPr txBox="1"/>
          <p:nvPr/>
        </p:nvSpPr>
        <p:spPr>
          <a:xfrm>
            <a:off x="16623" y="6463729"/>
            <a:ext cx="2934393" cy="369332"/>
          </a:xfrm>
          <a:prstGeom prst="rect">
            <a:avLst/>
          </a:prstGeom>
          <a:noFill/>
        </p:spPr>
        <p:txBody>
          <a:bodyPr wrap="square" rtlCol="0">
            <a:spAutoFit/>
          </a:bodyPr>
          <a:lstStyle/>
          <a:p>
            <a:r>
              <a:rPr lang="en-US" dirty="0"/>
              <a:t>SOURCE: SAMHSA. (2018)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279008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656" y="311338"/>
            <a:ext cx="11040687" cy="1297420"/>
          </a:xfrm>
        </p:spPr>
        <p:txBody>
          <a:bodyPr>
            <a:normAutofit/>
          </a:bodyPr>
          <a:lstStyle/>
          <a:p>
            <a:r>
              <a:rPr lang="en-US" b="1" dirty="0"/>
              <a:t>Message 3: You Need to Treat the Whole Person</a:t>
            </a:r>
          </a:p>
        </p:txBody>
      </p:sp>
      <p:sp>
        <p:nvSpPr>
          <p:cNvPr id="3" name="Content Placeholder 2"/>
          <p:cNvSpPr>
            <a:spLocks noGrp="1"/>
          </p:cNvSpPr>
          <p:nvPr>
            <p:ph idx="1"/>
          </p:nvPr>
        </p:nvSpPr>
        <p:spPr>
          <a:xfrm>
            <a:off x="665628" y="1860574"/>
            <a:ext cx="10860741" cy="4351338"/>
          </a:xfrm>
        </p:spPr>
        <p:txBody>
          <a:bodyPr>
            <a:normAutofit/>
          </a:bodyPr>
          <a:lstStyle/>
          <a:p>
            <a:pPr marL="341313" indent="-341313">
              <a:buClr>
                <a:schemeClr val="tx1"/>
              </a:buClr>
              <a:buSzPct val="80000"/>
            </a:pPr>
            <a:r>
              <a:rPr lang="en-US" sz="3600" dirty="0">
                <a:solidFill>
                  <a:srgbClr val="05639D"/>
                </a:solidFill>
              </a:rPr>
              <a:t>Patients with OUD should have access to mental health services, medical care, and psychosocial counseling, as well as recovery support services, to supplement treatment with an FDA-approved medication</a:t>
            </a:r>
          </a:p>
        </p:txBody>
      </p:sp>
      <p:sp>
        <p:nvSpPr>
          <p:cNvPr id="4" name="TextBox 3"/>
          <p:cNvSpPr txBox="1"/>
          <p:nvPr/>
        </p:nvSpPr>
        <p:spPr>
          <a:xfrm>
            <a:off x="16623" y="6463729"/>
            <a:ext cx="2934393" cy="369332"/>
          </a:xfrm>
          <a:prstGeom prst="rect">
            <a:avLst/>
          </a:prstGeom>
          <a:noFill/>
        </p:spPr>
        <p:txBody>
          <a:bodyPr wrap="square" rtlCol="0">
            <a:spAutoFit/>
          </a:bodyPr>
          <a:lstStyle/>
          <a:p>
            <a:r>
              <a:rPr lang="en-US" dirty="0"/>
              <a:t>SOURCE: SAMHSA. (2018)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2721909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1439"/>
            <a:ext cx="10820400" cy="1297420"/>
          </a:xfrm>
        </p:spPr>
        <p:txBody>
          <a:bodyPr>
            <a:normAutofit fontScale="90000"/>
          </a:bodyPr>
          <a:lstStyle/>
          <a:p>
            <a:pPr algn="ctr"/>
            <a:r>
              <a:rPr lang="en-US" b="1" dirty="0"/>
              <a:t>Message 4: The Words We Use to Describe OUD and an Individual with OUD are Powerful</a:t>
            </a:r>
          </a:p>
        </p:txBody>
      </p:sp>
      <p:sp>
        <p:nvSpPr>
          <p:cNvPr id="3" name="Content Placeholder 2"/>
          <p:cNvSpPr>
            <a:spLocks noGrp="1"/>
          </p:cNvSpPr>
          <p:nvPr>
            <p:ph idx="1"/>
          </p:nvPr>
        </p:nvSpPr>
        <p:spPr>
          <a:xfrm>
            <a:off x="1190064" y="1825625"/>
            <a:ext cx="9811871" cy="4351338"/>
          </a:xfrm>
        </p:spPr>
        <p:txBody>
          <a:bodyPr>
            <a:normAutofit/>
          </a:bodyPr>
          <a:lstStyle/>
          <a:p>
            <a:pPr marL="287338" indent="-287338">
              <a:buClr>
                <a:schemeClr val="tx1"/>
              </a:buClr>
              <a:buSzPct val="80000"/>
            </a:pPr>
            <a:r>
              <a:rPr lang="en-US" sz="3600" dirty="0">
                <a:solidFill>
                  <a:srgbClr val="05639D"/>
                </a:solidFill>
              </a:rPr>
              <a:t>Providers are encouraged to use terminology that will not reinforce prejudice, negative attitudes, stigma, or discrimination</a:t>
            </a:r>
          </a:p>
        </p:txBody>
      </p:sp>
      <p:sp>
        <p:nvSpPr>
          <p:cNvPr id="4" name="TextBox 3"/>
          <p:cNvSpPr txBox="1"/>
          <p:nvPr/>
        </p:nvSpPr>
        <p:spPr>
          <a:xfrm>
            <a:off x="16623" y="6463729"/>
            <a:ext cx="2934393" cy="369332"/>
          </a:xfrm>
          <a:prstGeom prst="rect">
            <a:avLst/>
          </a:prstGeom>
          <a:noFill/>
        </p:spPr>
        <p:txBody>
          <a:bodyPr wrap="square" rtlCol="0">
            <a:spAutoFit/>
          </a:bodyPr>
          <a:lstStyle/>
          <a:p>
            <a:r>
              <a:rPr lang="en-US" dirty="0"/>
              <a:t>SOURCE: SAMHSA. (2018)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4123683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365126"/>
            <a:ext cx="11770657" cy="1297420"/>
          </a:xfrm>
        </p:spPr>
        <p:txBody>
          <a:bodyPr>
            <a:normAutofit fontScale="90000"/>
          </a:bodyPr>
          <a:lstStyle/>
          <a:p>
            <a:pPr algn="ctr"/>
            <a:r>
              <a:rPr lang="en-US" b="1" dirty="0"/>
              <a:t>Message 5: There is No Such Thing as a “One Size Fits All” Approach to OUD Treatment</a:t>
            </a:r>
          </a:p>
        </p:txBody>
      </p:sp>
      <p:sp>
        <p:nvSpPr>
          <p:cNvPr id="3" name="Content Placeholder 2"/>
          <p:cNvSpPr>
            <a:spLocks noGrp="1"/>
          </p:cNvSpPr>
          <p:nvPr>
            <p:ph idx="1"/>
          </p:nvPr>
        </p:nvSpPr>
        <p:spPr>
          <a:xfrm>
            <a:off x="697005" y="1798731"/>
            <a:ext cx="10824882" cy="4351338"/>
          </a:xfrm>
        </p:spPr>
        <p:txBody>
          <a:bodyPr>
            <a:normAutofit/>
          </a:bodyPr>
          <a:lstStyle/>
          <a:p>
            <a:pPr>
              <a:lnSpc>
                <a:spcPct val="100000"/>
              </a:lnSpc>
              <a:spcBef>
                <a:spcPts val="0"/>
              </a:spcBef>
              <a:spcAft>
                <a:spcPts val="1200"/>
              </a:spcAft>
              <a:buClr>
                <a:schemeClr val="tx1"/>
              </a:buClr>
              <a:buSzPct val="80000"/>
            </a:pPr>
            <a:r>
              <a:rPr lang="en-US" sz="3600" dirty="0">
                <a:solidFill>
                  <a:srgbClr val="05639D"/>
                </a:solidFill>
              </a:rPr>
              <a:t>Many people living with an OUD benefit from treatment with medication for varying lengths of time, including (for some) lifelong treatment</a:t>
            </a:r>
          </a:p>
          <a:p>
            <a:pPr>
              <a:lnSpc>
                <a:spcPct val="100000"/>
              </a:lnSpc>
              <a:spcBef>
                <a:spcPts val="0"/>
              </a:spcBef>
              <a:spcAft>
                <a:spcPts val="1200"/>
              </a:spcAft>
              <a:buClr>
                <a:schemeClr val="tx1"/>
              </a:buClr>
              <a:buSzPct val="80000"/>
            </a:pPr>
            <a:r>
              <a:rPr lang="en-US" sz="3600" dirty="0">
                <a:solidFill>
                  <a:srgbClr val="05639D"/>
                </a:solidFill>
              </a:rPr>
              <a:t>Ongoing outpatient treatment with medication is linked to better retention and outcomes</a:t>
            </a:r>
          </a:p>
          <a:p>
            <a:pPr>
              <a:lnSpc>
                <a:spcPct val="100000"/>
              </a:lnSpc>
              <a:spcBef>
                <a:spcPts val="0"/>
              </a:spcBef>
              <a:spcAft>
                <a:spcPts val="1200"/>
              </a:spcAft>
              <a:buClr>
                <a:schemeClr val="tx1"/>
              </a:buClr>
              <a:buSzPct val="80000"/>
            </a:pPr>
            <a:r>
              <a:rPr lang="en-US" sz="3600" dirty="0">
                <a:solidFill>
                  <a:srgbClr val="05639D"/>
                </a:solidFill>
              </a:rPr>
              <a:t>Some patients are able to recover from an OUD without the use of a medication</a:t>
            </a:r>
          </a:p>
        </p:txBody>
      </p:sp>
      <p:sp>
        <p:nvSpPr>
          <p:cNvPr id="4" name="TextBox 3"/>
          <p:cNvSpPr txBox="1"/>
          <p:nvPr/>
        </p:nvSpPr>
        <p:spPr>
          <a:xfrm>
            <a:off x="16623" y="6463729"/>
            <a:ext cx="2934393" cy="369332"/>
          </a:xfrm>
          <a:prstGeom prst="rect">
            <a:avLst/>
          </a:prstGeom>
          <a:noFill/>
        </p:spPr>
        <p:txBody>
          <a:bodyPr wrap="square" rtlCol="0">
            <a:spAutoFit/>
          </a:bodyPr>
          <a:lstStyle/>
          <a:p>
            <a:r>
              <a:rPr lang="en-US" dirty="0"/>
              <a:t>SOURCE: SAMHSA. (2018)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2538310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45" y="320303"/>
            <a:ext cx="11314110" cy="1297420"/>
          </a:xfrm>
        </p:spPr>
        <p:txBody>
          <a:bodyPr>
            <a:normAutofit fontScale="90000"/>
          </a:bodyPr>
          <a:lstStyle/>
          <a:p>
            <a:pPr algn="ctr"/>
            <a:r>
              <a:rPr lang="en-US" b="1" dirty="0"/>
              <a:t>Message 6: The Science Demonstrating the Effectiveness of Medication for OUD is Strong</a:t>
            </a:r>
          </a:p>
        </p:txBody>
      </p:sp>
      <p:sp>
        <p:nvSpPr>
          <p:cNvPr id="3" name="Content Placeholder 2"/>
          <p:cNvSpPr>
            <a:spLocks noGrp="1"/>
          </p:cNvSpPr>
          <p:nvPr>
            <p:ph idx="1"/>
          </p:nvPr>
        </p:nvSpPr>
        <p:spPr>
          <a:xfrm>
            <a:off x="510825" y="1865057"/>
            <a:ext cx="11170349" cy="4351338"/>
          </a:xfrm>
        </p:spPr>
        <p:txBody>
          <a:bodyPr>
            <a:normAutofit/>
          </a:bodyPr>
          <a:lstStyle/>
          <a:p>
            <a:pPr>
              <a:lnSpc>
                <a:spcPct val="100000"/>
              </a:lnSpc>
              <a:spcBef>
                <a:spcPts val="0"/>
              </a:spcBef>
              <a:spcAft>
                <a:spcPts val="1200"/>
              </a:spcAft>
              <a:buClr>
                <a:schemeClr val="tx1"/>
              </a:buClr>
              <a:buSzPct val="80000"/>
            </a:pPr>
            <a:r>
              <a:rPr lang="en-US" sz="3600" dirty="0">
                <a:solidFill>
                  <a:srgbClr val="05639D"/>
                </a:solidFill>
              </a:rPr>
              <a:t>Methadone, extended-release injectable naltrexone, and buprenorphine are all more effective than placebo at reducing the illicit use of opioids</a:t>
            </a:r>
          </a:p>
          <a:p>
            <a:pPr>
              <a:lnSpc>
                <a:spcPct val="100000"/>
              </a:lnSpc>
              <a:spcBef>
                <a:spcPts val="0"/>
              </a:spcBef>
              <a:spcAft>
                <a:spcPts val="1200"/>
              </a:spcAft>
              <a:buClr>
                <a:schemeClr val="tx1"/>
              </a:buClr>
              <a:buSzPct val="80000"/>
            </a:pPr>
            <a:r>
              <a:rPr lang="en-US" sz="3600" dirty="0">
                <a:solidFill>
                  <a:srgbClr val="05639D"/>
                </a:solidFill>
              </a:rPr>
              <a:t>Methadone and buprenorphine treatment have also been associated with reduced risk of opioid overdose deaths</a:t>
            </a:r>
          </a:p>
        </p:txBody>
      </p:sp>
      <p:sp>
        <p:nvSpPr>
          <p:cNvPr id="4" name="TextBox 3"/>
          <p:cNvSpPr txBox="1"/>
          <p:nvPr/>
        </p:nvSpPr>
        <p:spPr>
          <a:xfrm>
            <a:off x="16623" y="6463729"/>
            <a:ext cx="2934393" cy="369332"/>
          </a:xfrm>
          <a:prstGeom prst="rect">
            <a:avLst/>
          </a:prstGeom>
          <a:noFill/>
        </p:spPr>
        <p:txBody>
          <a:bodyPr wrap="square" rtlCol="0">
            <a:spAutoFit/>
          </a:bodyPr>
          <a:lstStyle/>
          <a:p>
            <a:r>
              <a:rPr lang="en-US" dirty="0"/>
              <a:t>SOURCE: SAMHSA. (2018)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1710108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356162"/>
            <a:ext cx="11305145" cy="1297420"/>
          </a:xfrm>
        </p:spPr>
        <p:txBody>
          <a:bodyPr>
            <a:normAutofit fontScale="90000"/>
          </a:bodyPr>
          <a:lstStyle/>
          <a:p>
            <a:pPr algn="ctr"/>
            <a:r>
              <a:rPr lang="en-US" b="1" dirty="0"/>
              <a:t>Message 7: Medications for OUD Should be Integrated with Outpatient and Residential Treatment Programs</a:t>
            </a:r>
          </a:p>
        </p:txBody>
      </p:sp>
      <p:sp>
        <p:nvSpPr>
          <p:cNvPr id="3" name="Content Placeholder 2"/>
          <p:cNvSpPr>
            <a:spLocks noGrp="1"/>
          </p:cNvSpPr>
          <p:nvPr>
            <p:ph idx="1"/>
          </p:nvPr>
        </p:nvSpPr>
        <p:spPr>
          <a:xfrm>
            <a:off x="894227" y="1979922"/>
            <a:ext cx="10403542" cy="4351338"/>
          </a:xfrm>
        </p:spPr>
        <p:txBody>
          <a:bodyPr>
            <a:normAutofit/>
          </a:bodyPr>
          <a:lstStyle/>
          <a:p>
            <a:pPr marL="287338" indent="-287338">
              <a:lnSpc>
                <a:spcPct val="100000"/>
              </a:lnSpc>
              <a:spcBef>
                <a:spcPts val="0"/>
              </a:spcBef>
              <a:spcAft>
                <a:spcPts val="1200"/>
              </a:spcAft>
              <a:buClr>
                <a:schemeClr val="tx1"/>
              </a:buClr>
              <a:buSzPct val="80000"/>
            </a:pPr>
            <a:r>
              <a:rPr lang="en-US" sz="3600" dirty="0">
                <a:solidFill>
                  <a:srgbClr val="05639D"/>
                </a:solidFill>
              </a:rPr>
              <a:t>Individuals may benefit from different levels of care at different points in their lives, such as outpatient counseling, intensive outpatient treatment, inpatient treatment, or long-term residential treatment</a:t>
            </a:r>
          </a:p>
          <a:p>
            <a:pPr marL="287338" indent="-287338">
              <a:lnSpc>
                <a:spcPct val="100000"/>
              </a:lnSpc>
              <a:spcBef>
                <a:spcPts val="0"/>
              </a:spcBef>
              <a:spcAft>
                <a:spcPts val="1200"/>
              </a:spcAft>
              <a:buClr>
                <a:schemeClr val="tx1"/>
              </a:buClr>
              <a:buSzPct val="80000"/>
            </a:pPr>
            <a:r>
              <a:rPr lang="en-US" sz="3600" dirty="0">
                <a:solidFill>
                  <a:srgbClr val="05639D"/>
                </a:solidFill>
              </a:rPr>
              <a:t>Patients in ALL of these settings should have access to OUD medications</a:t>
            </a:r>
          </a:p>
        </p:txBody>
      </p:sp>
      <p:sp>
        <p:nvSpPr>
          <p:cNvPr id="4" name="TextBox 3"/>
          <p:cNvSpPr txBox="1"/>
          <p:nvPr/>
        </p:nvSpPr>
        <p:spPr>
          <a:xfrm>
            <a:off x="16623" y="6463729"/>
            <a:ext cx="2934393" cy="369332"/>
          </a:xfrm>
          <a:prstGeom prst="rect">
            <a:avLst/>
          </a:prstGeom>
          <a:noFill/>
        </p:spPr>
        <p:txBody>
          <a:bodyPr wrap="square" rtlCol="0">
            <a:spAutoFit/>
          </a:bodyPr>
          <a:lstStyle/>
          <a:p>
            <a:r>
              <a:rPr lang="en-US" dirty="0"/>
              <a:t>SOURCE: SAMHSA. (2018)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3246852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45" y="384822"/>
            <a:ext cx="11314110" cy="1297420"/>
          </a:xfrm>
        </p:spPr>
        <p:txBody>
          <a:bodyPr>
            <a:normAutofit fontScale="90000"/>
          </a:bodyPr>
          <a:lstStyle/>
          <a:p>
            <a:pPr algn="ctr"/>
            <a:r>
              <a:rPr lang="en-US" b="1" dirty="0"/>
              <a:t>Message 8: Patients Treated with Medications can Benefit from Individualized Psychosocial Supports</a:t>
            </a:r>
          </a:p>
        </p:txBody>
      </p:sp>
      <p:sp>
        <p:nvSpPr>
          <p:cNvPr id="3" name="Content Placeholder 2"/>
          <p:cNvSpPr>
            <a:spLocks noGrp="1"/>
          </p:cNvSpPr>
          <p:nvPr>
            <p:ph idx="1"/>
          </p:nvPr>
        </p:nvSpPr>
        <p:spPr>
          <a:xfrm>
            <a:off x="257735" y="1897316"/>
            <a:ext cx="11676529" cy="4351338"/>
          </a:xfrm>
        </p:spPr>
        <p:txBody>
          <a:bodyPr>
            <a:normAutofit/>
          </a:bodyPr>
          <a:lstStyle/>
          <a:p>
            <a:pPr marL="287338" indent="-287338">
              <a:buClr>
                <a:schemeClr val="tx1"/>
              </a:buClr>
              <a:buSzPct val="80000"/>
            </a:pPr>
            <a:r>
              <a:rPr lang="en-US" sz="3600" dirty="0">
                <a:solidFill>
                  <a:srgbClr val="05639D"/>
                </a:solidFill>
              </a:rPr>
              <a:t>Psychosocial supports can be offered by the patient’s routine healthcare providers and/or by other providers offering adjunctive addiction counseling, recovery coaching, mental health treatment, and other ancillary services (housing, employment, education, case management, etc.)</a:t>
            </a:r>
          </a:p>
        </p:txBody>
      </p:sp>
      <p:sp>
        <p:nvSpPr>
          <p:cNvPr id="4" name="TextBox 3"/>
          <p:cNvSpPr txBox="1"/>
          <p:nvPr/>
        </p:nvSpPr>
        <p:spPr>
          <a:xfrm>
            <a:off x="16623" y="6463729"/>
            <a:ext cx="2934393" cy="369332"/>
          </a:xfrm>
          <a:prstGeom prst="rect">
            <a:avLst/>
          </a:prstGeom>
          <a:noFill/>
        </p:spPr>
        <p:txBody>
          <a:bodyPr wrap="square" rtlCol="0">
            <a:spAutoFit/>
          </a:bodyPr>
          <a:lstStyle/>
          <a:p>
            <a:r>
              <a:rPr lang="en-US" dirty="0"/>
              <a:t>SOURCE: SAMHSA. (2018)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235325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1084"/>
            <a:ext cx="10515600" cy="972221"/>
          </a:xfrm>
        </p:spPr>
        <p:txBody>
          <a:bodyPr>
            <a:normAutofit/>
          </a:bodyPr>
          <a:lstStyle/>
          <a:p>
            <a:pPr marL="225425" algn="l"/>
            <a:r>
              <a:rPr lang="en-US" altLang="en-US" b="1" dirty="0">
                <a:solidFill>
                  <a:srgbClr val="05639D"/>
                </a:solidFill>
                <a:latin typeface="Calibri Light" panose="020F0302020204030204" pitchFamily="34" charset="0"/>
                <a:cs typeface="Calibri Light" panose="020F0302020204030204" pitchFamily="34" charset="0"/>
              </a:rPr>
              <a:t>10 Guiding Principles of </a:t>
            </a:r>
            <a:r>
              <a:rPr lang="en-US" altLang="en-US" b="1" dirty="0" smtClean="0">
                <a:solidFill>
                  <a:srgbClr val="05639D"/>
                </a:solidFill>
                <a:latin typeface="Calibri Light" panose="020F0302020204030204" pitchFamily="34" charset="0"/>
                <a:cs typeface="Calibri Light" panose="020F0302020204030204" pitchFamily="34" charset="0"/>
              </a:rPr>
              <a:t>Recovery are: </a:t>
            </a:r>
            <a:endParaRPr lang="en-US" altLang="en-US" b="1" dirty="0">
              <a:solidFill>
                <a:srgbClr val="05639D"/>
              </a:solidFill>
              <a:latin typeface="Calibri Light" panose="020F0302020204030204" pitchFamily="34" charset="0"/>
              <a:cs typeface="Calibri Light" panose="020F0302020204030204" pitchFamily="34" charset="0"/>
            </a:endParaRPr>
          </a:p>
        </p:txBody>
      </p:sp>
      <p:sp>
        <p:nvSpPr>
          <p:cNvPr id="23555" name="Content Placeholder 6"/>
          <p:cNvSpPr>
            <a:spLocks noGrp="1"/>
          </p:cNvSpPr>
          <p:nvPr>
            <p:ph sz="half" idx="1"/>
          </p:nvPr>
        </p:nvSpPr>
        <p:spPr>
          <a:xfrm>
            <a:off x="531695" y="838770"/>
            <a:ext cx="7685791" cy="5500770"/>
          </a:xfrm>
        </p:spPr>
        <p:txBody>
          <a:bodyPr>
            <a:noAutofit/>
          </a:bodyPr>
          <a:lstStyle/>
          <a:p>
            <a:pPr marL="352425" indent="-339725">
              <a:lnSpc>
                <a:spcPct val="100000"/>
              </a:lnSpc>
              <a:spcBef>
                <a:spcPts val="0"/>
              </a:spcBef>
              <a:spcAft>
                <a:spcPts val="600"/>
              </a:spcAft>
              <a:buClr>
                <a:srgbClr val="05639D"/>
              </a:buClr>
              <a:buSzPct val="80000"/>
            </a:pPr>
            <a:r>
              <a:rPr lang="en-US" altLang="en-US" sz="3200" b="1" dirty="0"/>
              <a:t>built on a foundation of hope</a:t>
            </a:r>
          </a:p>
          <a:p>
            <a:pPr marL="352425" indent="-339725">
              <a:lnSpc>
                <a:spcPct val="100000"/>
              </a:lnSpc>
              <a:spcBef>
                <a:spcPts val="0"/>
              </a:spcBef>
              <a:spcAft>
                <a:spcPts val="600"/>
              </a:spcAft>
              <a:buClr>
                <a:srgbClr val="05639D"/>
              </a:buClr>
              <a:buSzPct val="80000"/>
            </a:pPr>
            <a:r>
              <a:rPr lang="en-US" altLang="en-US" sz="3200" b="1" dirty="0"/>
              <a:t>person-driven</a:t>
            </a:r>
          </a:p>
          <a:p>
            <a:pPr marL="352425" indent="-339725">
              <a:lnSpc>
                <a:spcPct val="100000"/>
              </a:lnSpc>
              <a:spcBef>
                <a:spcPts val="0"/>
              </a:spcBef>
              <a:spcAft>
                <a:spcPts val="600"/>
              </a:spcAft>
              <a:buClr>
                <a:srgbClr val="05639D"/>
              </a:buClr>
              <a:buSzPct val="80000"/>
            </a:pPr>
            <a:r>
              <a:rPr lang="en-US" altLang="en-US" sz="3200" b="1" dirty="0"/>
              <a:t>holistic</a:t>
            </a:r>
          </a:p>
          <a:p>
            <a:pPr marL="352425" indent="-339725">
              <a:lnSpc>
                <a:spcPct val="100000"/>
              </a:lnSpc>
              <a:spcBef>
                <a:spcPts val="0"/>
              </a:spcBef>
              <a:spcAft>
                <a:spcPts val="600"/>
              </a:spcAft>
              <a:buClr>
                <a:srgbClr val="05639D"/>
              </a:buClr>
              <a:buSzPct val="80000"/>
            </a:pPr>
            <a:r>
              <a:rPr lang="en-US" altLang="en-US" sz="3200" b="1" dirty="0"/>
              <a:t>supported by allies, peers, relationships and social networks</a:t>
            </a:r>
          </a:p>
          <a:p>
            <a:pPr marL="352425" indent="-339725">
              <a:lnSpc>
                <a:spcPct val="100000"/>
              </a:lnSpc>
              <a:spcBef>
                <a:spcPts val="0"/>
              </a:spcBef>
              <a:spcAft>
                <a:spcPts val="600"/>
              </a:spcAft>
              <a:buClr>
                <a:srgbClr val="05639D"/>
              </a:buClr>
              <a:buSzPct val="80000"/>
            </a:pPr>
            <a:r>
              <a:rPr lang="en-US" altLang="en-US" sz="3200" b="1" dirty="0"/>
              <a:t>culturally-based and influenced</a:t>
            </a:r>
          </a:p>
          <a:p>
            <a:pPr marL="352425" indent="-339725">
              <a:lnSpc>
                <a:spcPct val="100000"/>
              </a:lnSpc>
              <a:spcBef>
                <a:spcPts val="0"/>
              </a:spcBef>
              <a:spcAft>
                <a:spcPts val="600"/>
              </a:spcAft>
              <a:buClr>
                <a:srgbClr val="05639D"/>
              </a:buClr>
              <a:buSzPct val="80000"/>
            </a:pPr>
            <a:r>
              <a:rPr lang="en-US" altLang="en-US" sz="3200" b="1" dirty="0"/>
              <a:t>supported by addressing trauma</a:t>
            </a:r>
          </a:p>
          <a:p>
            <a:pPr marL="352425" indent="-339725">
              <a:lnSpc>
                <a:spcPct val="100000"/>
              </a:lnSpc>
              <a:spcBef>
                <a:spcPts val="0"/>
              </a:spcBef>
              <a:spcAft>
                <a:spcPts val="600"/>
              </a:spcAft>
              <a:buClr>
                <a:srgbClr val="05639D"/>
              </a:buClr>
              <a:buSzPct val="80000"/>
            </a:pPr>
            <a:r>
              <a:rPr lang="en-US" altLang="en-US" sz="3200" b="1" dirty="0"/>
              <a:t>based on respect</a:t>
            </a:r>
          </a:p>
          <a:p>
            <a:pPr marL="352425" indent="-339725">
              <a:spcBef>
                <a:spcPts val="0"/>
              </a:spcBef>
              <a:spcAft>
                <a:spcPts val="600"/>
              </a:spcAft>
              <a:buClr>
                <a:srgbClr val="05639D"/>
              </a:buClr>
              <a:buSzPct val="80000"/>
            </a:pPr>
            <a:r>
              <a:rPr lang="en-US" altLang="en-US" sz="3200" b="1" dirty="0"/>
              <a:t>involves individual, family, and community strengths and responsibility</a:t>
            </a:r>
            <a:endParaRPr lang="en-US" altLang="en-US" sz="3200" dirty="0"/>
          </a:p>
        </p:txBody>
      </p:sp>
      <p:pic>
        <p:nvPicPr>
          <p:cNvPr id="6" name="Content Placeholder 5" descr="Road sign with the words Hope Ahead">
            <a:extLst>
              <a:ext uri="{FF2B5EF4-FFF2-40B4-BE49-F238E27FC236}">
                <a16:creationId xmlns:a16="http://schemas.microsoft.com/office/drawing/2014/main" id="{AB5BF7F2-77AD-8444-8E2C-79D8F7C839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65892" y="1237274"/>
            <a:ext cx="3891294" cy="5089607"/>
          </a:xfrm>
        </p:spPr>
      </p:pic>
      <p:sp>
        <p:nvSpPr>
          <p:cNvPr id="5" name="TextBox 6"/>
          <p:cNvSpPr txBox="1">
            <a:spLocks noChangeArrowheads="1"/>
          </p:cNvSpPr>
          <p:nvPr/>
        </p:nvSpPr>
        <p:spPr bwMode="auto">
          <a:xfrm>
            <a:off x="7501734" y="6489632"/>
            <a:ext cx="44396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dirty="0" smtClean="0">
                <a:solidFill>
                  <a:prstClr val="black"/>
                </a:solidFill>
                <a:latin typeface="Calibri" pitchFamily="34" charset="0"/>
                <a:hlinkClick r:id="rId4"/>
              </a:rPr>
              <a:t>https</a:t>
            </a:r>
            <a:r>
              <a:rPr lang="en-US" altLang="en-US" sz="1400" b="1" dirty="0">
                <a:solidFill>
                  <a:prstClr val="black"/>
                </a:solidFill>
                <a:latin typeface="Calibri" pitchFamily="34" charset="0"/>
                <a:hlinkClick r:id="rId4"/>
              </a:rPr>
              <a:t>://</a:t>
            </a:r>
            <a:r>
              <a:rPr lang="en-US" altLang="en-US" sz="1400" b="1" dirty="0" smtClean="0">
                <a:solidFill>
                  <a:prstClr val="black"/>
                </a:solidFill>
                <a:latin typeface="Calibri" pitchFamily="34" charset="0"/>
                <a:hlinkClick r:id="rId4"/>
              </a:rPr>
              <a:t>store.samhsa.gov/system/files/pep12-recdef.pdf</a:t>
            </a:r>
            <a:r>
              <a:rPr lang="en-US" altLang="en-US" sz="1400" b="1" dirty="0" smtClean="0">
                <a:solidFill>
                  <a:prstClr val="black"/>
                </a:solidFill>
                <a:latin typeface="Calibri" pitchFamily="34" charset="0"/>
              </a:rPr>
              <a:t> </a:t>
            </a:r>
            <a:endParaRPr lang="en-US" altLang="en-US" sz="1400" b="1" dirty="0">
              <a:solidFill>
                <a:prstClr val="black"/>
              </a:solidFill>
              <a:latin typeface="Calibri"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33" y="6326881"/>
            <a:ext cx="2568385" cy="457200"/>
          </a:xfrm>
          <a:prstGeom prst="rect">
            <a:avLst/>
          </a:prstGeom>
        </p:spPr>
      </p:pic>
    </p:spTree>
    <p:extLst>
      <p:ext uri="{BB962C8B-B14F-4D97-AF65-F5344CB8AC3E}">
        <p14:creationId xmlns:p14="http://schemas.microsoft.com/office/powerpoint/2010/main" val="3704140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931" y="427877"/>
            <a:ext cx="10614212" cy="1325563"/>
          </a:xfrm>
        </p:spPr>
        <p:txBody>
          <a:bodyPr>
            <a:normAutofit fontScale="90000"/>
          </a:bodyPr>
          <a:lstStyle/>
          <a:p>
            <a:pPr algn="ctr"/>
            <a:r>
              <a:rPr lang="en-US" b="1" dirty="0"/>
              <a:t>Message 9: Expanding Access to OUD Medications is an Important Public Health Strategy</a:t>
            </a:r>
          </a:p>
        </p:txBody>
      </p:sp>
      <p:sp>
        <p:nvSpPr>
          <p:cNvPr id="3" name="Content Placeholder 2"/>
          <p:cNvSpPr>
            <a:spLocks noGrp="1"/>
          </p:cNvSpPr>
          <p:nvPr>
            <p:ph idx="1"/>
          </p:nvPr>
        </p:nvSpPr>
        <p:spPr>
          <a:xfrm>
            <a:off x="576532" y="2155249"/>
            <a:ext cx="11021009" cy="4677812"/>
          </a:xfrm>
        </p:spPr>
        <p:txBody>
          <a:bodyPr>
            <a:normAutofit/>
          </a:bodyPr>
          <a:lstStyle/>
          <a:p>
            <a:pPr>
              <a:lnSpc>
                <a:spcPct val="100000"/>
              </a:lnSpc>
              <a:spcBef>
                <a:spcPts val="0"/>
              </a:spcBef>
              <a:spcAft>
                <a:spcPts val="1200"/>
              </a:spcAft>
              <a:buClr>
                <a:schemeClr val="tx1"/>
              </a:buClr>
              <a:buSzPct val="80000"/>
            </a:pPr>
            <a:r>
              <a:rPr lang="en-US" sz="3600" dirty="0">
                <a:solidFill>
                  <a:srgbClr val="05639D"/>
                </a:solidFill>
              </a:rPr>
              <a:t>A substantial gap exists between the number of people needing OUD treatment and treatment capacity</a:t>
            </a:r>
          </a:p>
          <a:p>
            <a:pPr>
              <a:lnSpc>
                <a:spcPct val="100000"/>
              </a:lnSpc>
              <a:spcBef>
                <a:spcPts val="0"/>
              </a:spcBef>
              <a:spcAft>
                <a:spcPts val="1200"/>
              </a:spcAft>
              <a:buClr>
                <a:schemeClr val="tx1"/>
              </a:buClr>
              <a:buSzPct val="80000"/>
            </a:pPr>
            <a:r>
              <a:rPr lang="en-US" sz="3600" dirty="0">
                <a:solidFill>
                  <a:srgbClr val="05639D"/>
                </a:solidFill>
              </a:rPr>
              <a:t>OUD treatment with medication can help reduce transmission of infectious diseases (e.g., HIV, Hepatitis C)</a:t>
            </a:r>
          </a:p>
        </p:txBody>
      </p:sp>
      <p:sp>
        <p:nvSpPr>
          <p:cNvPr id="4" name="TextBox 3"/>
          <p:cNvSpPr txBox="1"/>
          <p:nvPr/>
        </p:nvSpPr>
        <p:spPr>
          <a:xfrm>
            <a:off x="16623" y="6463729"/>
            <a:ext cx="2934393" cy="369332"/>
          </a:xfrm>
          <a:prstGeom prst="rect">
            <a:avLst/>
          </a:prstGeom>
          <a:noFill/>
        </p:spPr>
        <p:txBody>
          <a:bodyPr wrap="square" rtlCol="0">
            <a:spAutoFit/>
          </a:bodyPr>
          <a:lstStyle/>
          <a:p>
            <a:r>
              <a:rPr lang="en-US" dirty="0"/>
              <a:t>SOURCE: SAMHSA. (2018)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3043469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Resources for Continued Learning</a:t>
            </a:r>
          </a:p>
        </p:txBody>
      </p:sp>
      <p:sp>
        <p:nvSpPr>
          <p:cNvPr id="3" name="Content Placeholder 2"/>
          <p:cNvSpPr>
            <a:spLocks noGrp="1"/>
          </p:cNvSpPr>
          <p:nvPr>
            <p:ph idx="1"/>
          </p:nvPr>
        </p:nvSpPr>
        <p:spPr>
          <a:xfrm>
            <a:off x="419100" y="1690688"/>
            <a:ext cx="11353800" cy="4835151"/>
          </a:xfrm>
        </p:spPr>
        <p:txBody>
          <a:bodyPr>
            <a:normAutofit/>
          </a:bodyPr>
          <a:lstStyle/>
          <a:p>
            <a:pPr marL="287338" indent="-287338">
              <a:lnSpc>
                <a:spcPct val="100000"/>
              </a:lnSpc>
              <a:spcBef>
                <a:spcPts val="0"/>
              </a:spcBef>
              <a:spcAft>
                <a:spcPts val="1800"/>
              </a:spcAft>
              <a:buClr>
                <a:srgbClr val="05639D"/>
              </a:buClr>
              <a:buSzPct val="80000"/>
            </a:pPr>
            <a:r>
              <a:rPr lang="en-US" dirty="0"/>
              <a:t>ATTC Website – Taking Action to Address Opioid Misuse (includes ATTC Educational Packages for Opioid Use Disorders) (</a:t>
            </a:r>
            <a:r>
              <a:rPr lang="en-US" dirty="0">
                <a:hlinkClick r:id="rId3"/>
              </a:rPr>
              <a:t>http://www.attcnetwork.org</a:t>
            </a:r>
            <a:r>
              <a:rPr lang="en-US" dirty="0"/>
              <a:t>) </a:t>
            </a:r>
          </a:p>
          <a:p>
            <a:pPr marL="287338" indent="-287338">
              <a:lnSpc>
                <a:spcPct val="100000"/>
              </a:lnSpc>
              <a:spcBef>
                <a:spcPts val="0"/>
              </a:spcBef>
              <a:spcAft>
                <a:spcPts val="1800"/>
              </a:spcAft>
              <a:buClr>
                <a:srgbClr val="05639D"/>
              </a:buClr>
              <a:buSzPct val="80000"/>
            </a:pPr>
            <a:r>
              <a:rPr lang="en-US" dirty="0"/>
              <a:t>SAMHSA Website (</a:t>
            </a:r>
            <a:r>
              <a:rPr lang="en-US" dirty="0">
                <a:hlinkClick r:id="rId4"/>
              </a:rPr>
              <a:t>http://www.samhsa.gov</a:t>
            </a:r>
            <a:r>
              <a:rPr lang="en-US" dirty="0"/>
              <a:t>) </a:t>
            </a:r>
          </a:p>
          <a:p>
            <a:pPr marL="287338" indent="-287338">
              <a:lnSpc>
                <a:spcPct val="100000"/>
              </a:lnSpc>
              <a:spcBef>
                <a:spcPts val="0"/>
              </a:spcBef>
              <a:spcAft>
                <a:spcPts val="1800"/>
              </a:spcAft>
              <a:buClr>
                <a:srgbClr val="05639D"/>
              </a:buClr>
              <a:buSzPct val="80000"/>
            </a:pPr>
            <a:r>
              <a:rPr lang="en-US" dirty="0"/>
              <a:t>TIP 63 (</a:t>
            </a:r>
            <a:r>
              <a:rPr lang="en-US" dirty="0">
                <a:hlinkClick r:id="rId5"/>
              </a:rPr>
              <a:t>https://store.samhsa.gov/system/files/sma18-5063fulldoc.pdf</a:t>
            </a:r>
            <a:r>
              <a:rPr lang="en-US" dirty="0"/>
              <a:t>) </a:t>
            </a:r>
          </a:p>
          <a:p>
            <a:pPr marL="287338" indent="-287338">
              <a:lnSpc>
                <a:spcPct val="100000"/>
              </a:lnSpc>
              <a:spcBef>
                <a:spcPts val="0"/>
              </a:spcBef>
              <a:spcAft>
                <a:spcPts val="1800"/>
              </a:spcAft>
              <a:buClr>
                <a:srgbClr val="05639D"/>
              </a:buClr>
              <a:buSzPct val="80000"/>
            </a:pPr>
            <a:r>
              <a:rPr lang="en-US" dirty="0"/>
              <a:t>Shared Decision-Making Tools (SAMHSA) (</a:t>
            </a:r>
            <a:r>
              <a:rPr lang="en-US" dirty="0">
                <a:hlinkClick r:id="rId6"/>
              </a:rPr>
              <a:t>https://www.samhsa.gov/brss-tacs/recovery-support-tools/shared-decision-making</a:t>
            </a:r>
            <a:r>
              <a:rPr lang="en-US" dirty="0"/>
              <a:t>) </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3438078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31" y="0"/>
            <a:ext cx="11387138" cy="2539885"/>
          </a:xfrm>
        </p:spPr>
        <p:txBody>
          <a:bodyPr>
            <a:normAutofit/>
          </a:bodyPr>
          <a:lstStyle/>
          <a:p>
            <a:pPr algn="ctr">
              <a:lnSpc>
                <a:spcPct val="100000"/>
              </a:lnSpc>
            </a:pPr>
            <a:r>
              <a:rPr lang="en-US" sz="3600" b="1" dirty="0">
                <a:solidFill>
                  <a:srgbClr val="001642"/>
                </a:solidFill>
                <a:latin typeface="+mn-lt"/>
              </a:rPr>
              <a:t>The general conclusion from the body of evidence is that participation of peers in recovery support interventions appears to have a salutary effect on participants and makes a positive contribution to substance use outcomes. </a:t>
            </a:r>
          </a:p>
        </p:txBody>
      </p:sp>
      <p:sp>
        <p:nvSpPr>
          <p:cNvPr id="3" name="TextBox 2"/>
          <p:cNvSpPr txBox="1"/>
          <p:nvPr/>
        </p:nvSpPr>
        <p:spPr>
          <a:xfrm>
            <a:off x="188117" y="2524983"/>
            <a:ext cx="6412707" cy="3847207"/>
          </a:xfrm>
          <a:prstGeom prst="rect">
            <a:avLst/>
          </a:prstGeom>
          <a:noFill/>
        </p:spPr>
        <p:txBody>
          <a:bodyPr wrap="square" rtlCol="0">
            <a:spAutoFit/>
          </a:bodyPr>
          <a:lstStyle/>
          <a:p>
            <a:pPr marL="285750" indent="-285750">
              <a:spcAft>
                <a:spcPts val="600"/>
              </a:spcAft>
              <a:buClr>
                <a:schemeClr val="tx1"/>
              </a:buClr>
              <a:buSzPct val="80000"/>
              <a:buFont typeface="Arial" panose="020B0604020202020204" pitchFamily="34" charset="0"/>
              <a:buChar char="•"/>
            </a:pPr>
            <a:r>
              <a:rPr lang="en-US" sz="3200" b="1" dirty="0">
                <a:solidFill>
                  <a:srgbClr val="05639D"/>
                </a:solidFill>
              </a:rPr>
              <a:t>Improved relationship with treatment providers</a:t>
            </a:r>
          </a:p>
          <a:p>
            <a:pPr marL="285750" indent="-285750">
              <a:spcAft>
                <a:spcPts val="600"/>
              </a:spcAft>
              <a:buClr>
                <a:schemeClr val="tx1"/>
              </a:buClr>
              <a:buSzPct val="80000"/>
              <a:buFont typeface="Arial" panose="020B0604020202020204" pitchFamily="34" charset="0"/>
              <a:buChar char="•"/>
            </a:pPr>
            <a:r>
              <a:rPr lang="en-US" sz="3200" b="1" dirty="0">
                <a:solidFill>
                  <a:srgbClr val="05639D"/>
                </a:solidFill>
              </a:rPr>
              <a:t>Increased treatment retention</a:t>
            </a:r>
          </a:p>
          <a:p>
            <a:pPr marL="285750" indent="-285750">
              <a:spcAft>
                <a:spcPts val="600"/>
              </a:spcAft>
              <a:buClr>
                <a:schemeClr val="tx1"/>
              </a:buClr>
              <a:buSzPct val="80000"/>
              <a:buFont typeface="Arial" panose="020B0604020202020204" pitchFamily="34" charset="0"/>
              <a:buChar char="•"/>
            </a:pPr>
            <a:r>
              <a:rPr lang="en-US" sz="3200" b="1" dirty="0">
                <a:solidFill>
                  <a:srgbClr val="05639D"/>
                </a:solidFill>
              </a:rPr>
              <a:t>Increased satisfaction with treatment experience</a:t>
            </a:r>
          </a:p>
          <a:p>
            <a:pPr marL="285750" indent="-285750">
              <a:spcAft>
                <a:spcPts val="600"/>
              </a:spcAft>
              <a:buClr>
                <a:schemeClr val="tx1"/>
              </a:buClr>
              <a:buSzPct val="80000"/>
              <a:buFont typeface="Arial" panose="020B0604020202020204" pitchFamily="34" charset="0"/>
              <a:buChar char="•"/>
            </a:pPr>
            <a:r>
              <a:rPr lang="en-US" sz="3200" b="1" dirty="0">
                <a:solidFill>
                  <a:srgbClr val="05639D"/>
                </a:solidFill>
              </a:rPr>
              <a:t>Improved access to social supports</a:t>
            </a:r>
          </a:p>
          <a:p>
            <a:pPr marL="285750" indent="-285750">
              <a:spcAft>
                <a:spcPts val="600"/>
              </a:spcAft>
              <a:buClr>
                <a:schemeClr val="tx1"/>
              </a:buClr>
              <a:buSzPct val="80000"/>
              <a:buFont typeface="Arial" panose="020B0604020202020204" pitchFamily="34" charset="0"/>
              <a:buChar char="•"/>
            </a:pPr>
            <a:r>
              <a:rPr lang="en-US" sz="3200" b="1" dirty="0">
                <a:solidFill>
                  <a:srgbClr val="05639D"/>
                </a:solidFill>
              </a:rPr>
              <a:t>Greater housing stability</a:t>
            </a:r>
          </a:p>
        </p:txBody>
      </p:sp>
      <p:pic>
        <p:nvPicPr>
          <p:cNvPr id="5" name="Picture 4" descr="3 men and 2 women of different races standing in front of a poster with the words Contribute, Together, and Join U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9922" y="2656363"/>
            <a:ext cx="5363961" cy="3584448"/>
          </a:xfrm>
          <a:prstGeom prst="rect">
            <a:avLst/>
          </a:prstGeom>
        </p:spPr>
      </p:pic>
      <p:sp>
        <p:nvSpPr>
          <p:cNvPr id="4" name="TextBox 3"/>
          <p:cNvSpPr txBox="1"/>
          <p:nvPr/>
        </p:nvSpPr>
        <p:spPr>
          <a:xfrm>
            <a:off x="-1" y="6488668"/>
            <a:ext cx="3349257" cy="369332"/>
          </a:xfrm>
          <a:prstGeom prst="rect">
            <a:avLst/>
          </a:prstGeom>
          <a:noFill/>
        </p:spPr>
        <p:txBody>
          <a:bodyPr wrap="square" rtlCol="0">
            <a:spAutoFit/>
          </a:bodyPr>
          <a:lstStyle/>
          <a:p>
            <a:r>
              <a:rPr lang="en-US" dirty="0">
                <a:solidFill>
                  <a:prstClr val="black"/>
                </a:solidFill>
              </a:rPr>
              <a:t>SOURCE: </a:t>
            </a:r>
            <a:r>
              <a:rPr lang="en-US" dirty="0" err="1">
                <a:solidFill>
                  <a:prstClr val="black"/>
                </a:solidFill>
              </a:rPr>
              <a:t>Bassuk</a:t>
            </a:r>
            <a:r>
              <a:rPr lang="en-US" dirty="0">
                <a:solidFill>
                  <a:prstClr val="black"/>
                </a:solidFill>
              </a:rPr>
              <a:t> et al. (2017)</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5498" y="6357289"/>
            <a:ext cx="2568385" cy="457200"/>
          </a:xfrm>
          <a:prstGeom prst="rect">
            <a:avLst/>
          </a:prstGeom>
        </p:spPr>
      </p:pic>
    </p:spTree>
    <p:extLst>
      <p:ext uri="{BB962C8B-B14F-4D97-AF65-F5344CB8AC3E}">
        <p14:creationId xmlns:p14="http://schemas.microsoft.com/office/powerpoint/2010/main" val="3538102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2" y="365125"/>
            <a:ext cx="11032958" cy="1960980"/>
          </a:xfrm>
        </p:spPr>
        <p:txBody>
          <a:bodyPr>
            <a:noAutofit/>
          </a:bodyPr>
          <a:lstStyle/>
          <a:p>
            <a:r>
              <a:rPr lang="en-US" sz="4800" b="1" dirty="0">
                <a:solidFill>
                  <a:srgbClr val="05639D"/>
                </a:solidFill>
              </a:rPr>
              <a:t>‘recovery capital’ </a:t>
            </a:r>
            <a:r>
              <a:rPr lang="en-US" sz="4000" b="1" dirty="0">
                <a:solidFill>
                  <a:srgbClr val="002060"/>
                </a:solidFill>
              </a:rPr>
              <a:t>refers to the sum of resources necessary to initiate and sustain recovery from substance misuse</a:t>
            </a:r>
          </a:p>
        </p:txBody>
      </p:sp>
      <p:pic>
        <p:nvPicPr>
          <p:cNvPr id="7" name="Content Placeholder 6" descr="Silhouette of a person’s head surrounded by illustrations of a heart, house, dollar sign, clock, and speech bubble">
            <a:extLst>
              <a:ext uri="{FF2B5EF4-FFF2-40B4-BE49-F238E27FC236}">
                <a16:creationId xmlns:a16="http://schemas.microsoft.com/office/drawing/2014/main" id="{D7D7C875-1B61-134E-A470-EF6E379030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4695" y="1841241"/>
            <a:ext cx="6308571" cy="4965336"/>
          </a:xfrm>
        </p:spPr>
      </p:pic>
      <p:sp>
        <p:nvSpPr>
          <p:cNvPr id="3" name="TextBox 2"/>
          <p:cNvSpPr txBox="1"/>
          <p:nvPr/>
        </p:nvSpPr>
        <p:spPr>
          <a:xfrm>
            <a:off x="0" y="6437245"/>
            <a:ext cx="3139577" cy="369332"/>
          </a:xfrm>
          <a:prstGeom prst="rect">
            <a:avLst/>
          </a:prstGeom>
          <a:noFill/>
        </p:spPr>
        <p:txBody>
          <a:bodyPr wrap="none" rtlCol="0">
            <a:spAutoFit/>
          </a:bodyPr>
          <a:lstStyle/>
          <a:p>
            <a:r>
              <a:rPr lang="en-US" dirty="0">
                <a:solidFill>
                  <a:prstClr val="black"/>
                </a:solidFill>
              </a:rPr>
              <a:t>SOURCE: Best &amp; </a:t>
            </a:r>
            <a:r>
              <a:rPr lang="en-US" dirty="0" err="1">
                <a:solidFill>
                  <a:prstClr val="black"/>
                </a:solidFill>
              </a:rPr>
              <a:t>Laudet</a:t>
            </a:r>
            <a:r>
              <a:rPr lang="en-US" dirty="0">
                <a:solidFill>
                  <a:prstClr val="black"/>
                </a:solidFill>
              </a:rPr>
              <a:t>. (2010</a:t>
            </a:r>
            <a:r>
              <a:rPr lang="en-US" dirty="0" smtClean="0">
                <a:solidFill>
                  <a:prstClr val="black"/>
                </a:solidFill>
              </a:rPr>
              <a:t>)</a:t>
            </a:r>
            <a:endParaRPr lang="en-US" dirty="0">
              <a:solidFill>
                <a:prstClr val="black"/>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433" y="6316719"/>
            <a:ext cx="2568385" cy="457200"/>
          </a:xfrm>
          <a:prstGeom prst="rect">
            <a:avLst/>
          </a:prstGeom>
        </p:spPr>
      </p:pic>
    </p:spTree>
    <p:extLst>
      <p:ext uri="{BB962C8B-B14F-4D97-AF65-F5344CB8AC3E}">
        <p14:creationId xmlns:p14="http://schemas.microsoft.com/office/powerpoint/2010/main" val="1824218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10" y="118226"/>
            <a:ext cx="10515600" cy="1325563"/>
          </a:xfrm>
        </p:spPr>
        <p:txBody>
          <a:bodyPr>
            <a:noAutofit/>
          </a:bodyPr>
          <a:lstStyle/>
          <a:p>
            <a:r>
              <a:rPr lang="en-US" b="1" dirty="0">
                <a:solidFill>
                  <a:srgbClr val="05639D"/>
                </a:solidFill>
                <a:latin typeface="Calibri Light" panose="020F0302020204030204" pitchFamily="34" charset="0"/>
                <a:cs typeface="Calibri Light" panose="020F0302020204030204" pitchFamily="34" charset="0"/>
              </a:rPr>
              <a:t>Key Components of Recovery Capital</a:t>
            </a:r>
          </a:p>
        </p:txBody>
      </p:sp>
      <p:sp>
        <p:nvSpPr>
          <p:cNvPr id="3" name="Content Placeholder 2"/>
          <p:cNvSpPr>
            <a:spLocks noGrp="1"/>
          </p:cNvSpPr>
          <p:nvPr>
            <p:ph idx="1"/>
          </p:nvPr>
        </p:nvSpPr>
        <p:spPr>
          <a:xfrm>
            <a:off x="368968" y="1443789"/>
            <a:ext cx="11726779" cy="4733174"/>
          </a:xfrm>
        </p:spPr>
        <p:txBody>
          <a:bodyPr>
            <a:noAutofit/>
          </a:bodyPr>
          <a:lstStyle/>
          <a:p>
            <a:pPr marL="0" indent="0">
              <a:lnSpc>
                <a:spcPct val="100000"/>
              </a:lnSpc>
              <a:spcBef>
                <a:spcPts val="0"/>
              </a:spcBef>
              <a:spcAft>
                <a:spcPts val="1800"/>
              </a:spcAft>
              <a:buNone/>
            </a:pPr>
            <a:r>
              <a:rPr lang="en-US" sz="3600" b="1" dirty="0">
                <a:solidFill>
                  <a:srgbClr val="002060"/>
                </a:solidFill>
              </a:rPr>
              <a:t>Social capital </a:t>
            </a:r>
            <a:r>
              <a:rPr lang="en-US" sz="3200" b="1" dirty="0"/>
              <a:t>–</a:t>
            </a:r>
            <a:r>
              <a:rPr lang="en-US" sz="3200" dirty="0"/>
              <a:t> </a:t>
            </a:r>
            <a:r>
              <a:rPr lang="en-US" sz="3200" b="1" dirty="0"/>
              <a:t>the sum of resources each person has as a result of their relationships, and includes both support from and obligations </a:t>
            </a:r>
          </a:p>
          <a:p>
            <a:pPr marL="0" indent="0">
              <a:lnSpc>
                <a:spcPct val="100000"/>
              </a:lnSpc>
              <a:spcBef>
                <a:spcPts val="0"/>
              </a:spcBef>
              <a:spcAft>
                <a:spcPts val="1800"/>
              </a:spcAft>
              <a:buNone/>
            </a:pPr>
            <a:r>
              <a:rPr lang="en-US" sz="3600" b="1" dirty="0">
                <a:solidFill>
                  <a:srgbClr val="002060"/>
                </a:solidFill>
              </a:rPr>
              <a:t>Physical capital </a:t>
            </a:r>
            <a:r>
              <a:rPr lang="en-US" sz="3200" b="1" dirty="0"/>
              <a:t>– tangible assets, such as property and money </a:t>
            </a:r>
          </a:p>
          <a:p>
            <a:pPr marL="0" indent="0">
              <a:lnSpc>
                <a:spcPct val="100000"/>
              </a:lnSpc>
              <a:spcBef>
                <a:spcPts val="0"/>
              </a:spcBef>
              <a:spcAft>
                <a:spcPts val="1800"/>
              </a:spcAft>
              <a:buNone/>
            </a:pPr>
            <a:r>
              <a:rPr lang="en-US" sz="3600" b="1" dirty="0">
                <a:solidFill>
                  <a:srgbClr val="002060"/>
                </a:solidFill>
              </a:rPr>
              <a:t>Human capital </a:t>
            </a:r>
            <a:r>
              <a:rPr lang="en-US" sz="3200" b="1" dirty="0"/>
              <a:t>– the skills, positive health, aspirations and hopes, and personal resources that will enable the individual to prosper</a:t>
            </a:r>
          </a:p>
          <a:p>
            <a:pPr marL="0" indent="0">
              <a:lnSpc>
                <a:spcPct val="100000"/>
              </a:lnSpc>
              <a:spcBef>
                <a:spcPts val="0"/>
              </a:spcBef>
              <a:spcAft>
                <a:spcPts val="1800"/>
              </a:spcAft>
              <a:buNone/>
            </a:pPr>
            <a:r>
              <a:rPr lang="en-US" sz="3600" b="1" dirty="0">
                <a:solidFill>
                  <a:srgbClr val="002060"/>
                </a:solidFill>
              </a:rPr>
              <a:t>Cultural capital </a:t>
            </a:r>
            <a:r>
              <a:rPr lang="en-US" sz="3200" b="1" dirty="0"/>
              <a:t>– the values, beliefs and attitudes that link to social conformity</a:t>
            </a:r>
          </a:p>
        </p:txBody>
      </p:sp>
      <p:sp>
        <p:nvSpPr>
          <p:cNvPr id="4" name="TextBox 3"/>
          <p:cNvSpPr txBox="1"/>
          <p:nvPr/>
        </p:nvSpPr>
        <p:spPr>
          <a:xfrm>
            <a:off x="0" y="6488668"/>
            <a:ext cx="3506153" cy="369332"/>
          </a:xfrm>
          <a:prstGeom prst="rect">
            <a:avLst/>
          </a:prstGeom>
          <a:noFill/>
        </p:spPr>
        <p:txBody>
          <a:bodyPr wrap="none" rtlCol="0">
            <a:spAutoFit/>
          </a:bodyPr>
          <a:lstStyle/>
          <a:p>
            <a:r>
              <a:rPr lang="en-US" dirty="0">
                <a:solidFill>
                  <a:prstClr val="black"/>
                </a:solidFill>
              </a:rPr>
              <a:t>SOURCE: Cloud &amp; </a:t>
            </a:r>
            <a:r>
              <a:rPr lang="en-US" dirty="0" err="1">
                <a:solidFill>
                  <a:prstClr val="black"/>
                </a:solidFill>
              </a:rPr>
              <a:t>Granfield</a:t>
            </a:r>
            <a:r>
              <a:rPr lang="en-US" dirty="0">
                <a:solidFill>
                  <a:prstClr val="black"/>
                </a:solidFill>
              </a:rPr>
              <a:t>. (2008)</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1891" y="6280484"/>
            <a:ext cx="2568385" cy="457200"/>
          </a:xfrm>
          <a:prstGeom prst="rect">
            <a:avLst/>
          </a:prstGeom>
        </p:spPr>
      </p:pic>
    </p:spTree>
    <p:extLst>
      <p:ext uri="{BB962C8B-B14F-4D97-AF65-F5344CB8AC3E}">
        <p14:creationId xmlns:p14="http://schemas.microsoft.com/office/powerpoint/2010/main" val="2084669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2" name="Picture 1" descr="A lit match poised to light a row of unlit matches"/>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23811" y="0"/>
            <a:ext cx="10364775" cy="6858000"/>
          </a:xfrm>
          <a:prstGeom prst="rect">
            <a:avLst/>
          </a:prstGeom>
        </p:spPr>
      </p:pic>
      <p:sp>
        <p:nvSpPr>
          <p:cNvPr id="4" name="Title 3"/>
          <p:cNvSpPr>
            <a:spLocks noGrp="1"/>
          </p:cNvSpPr>
          <p:nvPr>
            <p:ph type="title"/>
          </p:nvPr>
        </p:nvSpPr>
        <p:spPr>
          <a:xfrm>
            <a:off x="1933902" y="295242"/>
            <a:ext cx="9977438" cy="2605122"/>
          </a:xfrm>
        </p:spPr>
        <p:txBody>
          <a:bodyPr anchor="t">
            <a:normAutofit/>
          </a:bodyPr>
          <a:lstStyle/>
          <a:p>
            <a:pPr algn="ctr"/>
            <a:r>
              <a:rPr lang="en-US" sz="4000" dirty="0">
                <a:solidFill>
                  <a:schemeClr val="bg1"/>
                </a:solidFill>
              </a:rPr>
              <a:t>Increases in recovery capital can spark turning points that end addiction careers, trigger recovery initiation, elevate coping abilities, and enhance quality of life in long-term recovery…</a:t>
            </a:r>
            <a:endParaRPr lang="en-US" sz="1800" dirty="0">
              <a:solidFill>
                <a:schemeClr val="bg1"/>
              </a:solidFill>
            </a:endParaRPr>
          </a:p>
        </p:txBody>
      </p:sp>
      <p:sp>
        <p:nvSpPr>
          <p:cNvPr id="3" name="Rectangle 2"/>
          <p:cNvSpPr/>
          <p:nvPr/>
        </p:nvSpPr>
        <p:spPr>
          <a:xfrm>
            <a:off x="5366316" y="4509850"/>
            <a:ext cx="6545024" cy="646331"/>
          </a:xfrm>
          <a:prstGeom prst="rect">
            <a:avLst/>
          </a:prstGeom>
        </p:spPr>
        <p:txBody>
          <a:bodyPr wrap="square">
            <a:spAutoFit/>
          </a:bodyPr>
          <a:lstStyle/>
          <a:p>
            <a:pPr algn="r"/>
            <a:r>
              <a:rPr lang="en-US" dirty="0">
                <a:solidFill>
                  <a:prstClr val="white"/>
                </a:solidFill>
              </a:rPr>
              <a:t>SOURCES: Cloud &amp; </a:t>
            </a:r>
            <a:r>
              <a:rPr lang="en-US" dirty="0" err="1" smtClean="0">
                <a:solidFill>
                  <a:prstClr val="white"/>
                </a:solidFill>
              </a:rPr>
              <a:t>Granfield</a:t>
            </a:r>
            <a:r>
              <a:rPr lang="en-US" dirty="0" smtClean="0">
                <a:solidFill>
                  <a:prstClr val="white"/>
                </a:solidFill>
              </a:rPr>
              <a:t>. (2008); </a:t>
            </a:r>
            <a:r>
              <a:rPr lang="en-US" dirty="0" err="1">
                <a:solidFill>
                  <a:prstClr val="white"/>
                </a:solidFill>
              </a:rPr>
              <a:t>Laudet</a:t>
            </a:r>
            <a:r>
              <a:rPr lang="en-US" dirty="0">
                <a:solidFill>
                  <a:prstClr val="white"/>
                </a:solidFill>
              </a:rPr>
              <a:t>, Morgan, &amp; </a:t>
            </a:r>
            <a:r>
              <a:rPr lang="en-US" dirty="0" smtClean="0">
                <a:solidFill>
                  <a:prstClr val="white"/>
                </a:solidFill>
              </a:rPr>
              <a:t>White. (2006)</a:t>
            </a:r>
            <a:endParaRPr lang="en-US" dirty="0">
              <a:solidFill>
                <a:prstClr val="black"/>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4606" y="6305788"/>
            <a:ext cx="2054708" cy="365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7874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3" y="1"/>
            <a:ext cx="12062997" cy="1050934"/>
          </a:xfrm>
        </p:spPr>
        <p:txBody>
          <a:bodyPr>
            <a:normAutofit/>
          </a:bodyPr>
          <a:lstStyle/>
          <a:p>
            <a:r>
              <a:rPr lang="en-US" sz="3600" b="1" dirty="0">
                <a:solidFill>
                  <a:srgbClr val="05639D"/>
                </a:solidFill>
                <a:ea typeface="Arial Unicode MS" panose="020B0604020202020204" pitchFamily="34" charset="-128"/>
                <a:cs typeface="Arial Unicode MS" panose="020B0604020202020204" pitchFamily="34" charset="-128"/>
              </a:rPr>
              <a:t>Individuals with OUDs or Stimulant Use Disorders …</a:t>
            </a:r>
          </a:p>
        </p:txBody>
      </p:sp>
      <p:sp>
        <p:nvSpPr>
          <p:cNvPr id="3" name="Content Placeholder 2"/>
          <p:cNvSpPr>
            <a:spLocks noGrp="1"/>
          </p:cNvSpPr>
          <p:nvPr>
            <p:ph idx="1"/>
          </p:nvPr>
        </p:nvSpPr>
        <p:spPr>
          <a:xfrm>
            <a:off x="129004" y="870928"/>
            <a:ext cx="12062996" cy="5493326"/>
          </a:xfrm>
        </p:spPr>
        <p:txBody>
          <a:bodyPr>
            <a:noAutofit/>
          </a:bodyPr>
          <a:lstStyle/>
          <a:p>
            <a:pPr marL="349250" indent="-349250">
              <a:lnSpc>
                <a:spcPct val="100000"/>
              </a:lnSpc>
              <a:spcBef>
                <a:spcPts val="0"/>
              </a:spcBef>
              <a:spcAft>
                <a:spcPts val="1200"/>
              </a:spcAft>
              <a:buClr>
                <a:srgbClr val="05639D"/>
              </a:buClr>
              <a:buSzPct val="80000"/>
            </a:pPr>
            <a:r>
              <a:rPr lang="en-US" b="1" dirty="0">
                <a:solidFill>
                  <a:srgbClr val="404040"/>
                </a:solidFill>
              </a:rPr>
              <a:t>appear to begin their recovery journey at a substantial disadvantage – recovery capital compared to those resolving alcohol or cannabis problems </a:t>
            </a:r>
          </a:p>
          <a:p>
            <a:pPr marL="349250" indent="-349250">
              <a:lnSpc>
                <a:spcPct val="100000"/>
              </a:lnSpc>
              <a:spcBef>
                <a:spcPts val="0"/>
              </a:spcBef>
              <a:spcAft>
                <a:spcPts val="1200"/>
              </a:spcAft>
              <a:buClr>
                <a:srgbClr val="05639D"/>
              </a:buClr>
              <a:buSzPct val="80000"/>
            </a:pPr>
            <a:r>
              <a:rPr lang="en-US" b="1" dirty="0">
                <a:solidFill>
                  <a:srgbClr val="404040"/>
                </a:solidFill>
              </a:rPr>
              <a:t>may take several years to achieve similar sobriety rates compared to other individuals with different drugs of choice </a:t>
            </a:r>
          </a:p>
          <a:p>
            <a:pPr marL="349250" indent="-349250">
              <a:lnSpc>
                <a:spcPct val="100000"/>
              </a:lnSpc>
              <a:spcBef>
                <a:spcPts val="0"/>
              </a:spcBef>
              <a:spcAft>
                <a:spcPts val="1200"/>
              </a:spcAft>
              <a:buClr>
                <a:srgbClr val="05639D"/>
              </a:buClr>
              <a:buSzPct val="80000"/>
            </a:pPr>
            <a:r>
              <a:rPr lang="en-US" b="1" dirty="0">
                <a:solidFill>
                  <a:srgbClr val="404040"/>
                </a:solidFill>
              </a:rPr>
              <a:t>may be among the most marginalized and stigmatized (i.e., those with heroin, methamphetamine, or crack cocaine as their primary substance) </a:t>
            </a:r>
          </a:p>
          <a:p>
            <a:pPr marL="349250" indent="-349250">
              <a:lnSpc>
                <a:spcPct val="100000"/>
              </a:lnSpc>
              <a:spcBef>
                <a:spcPts val="0"/>
              </a:spcBef>
              <a:spcAft>
                <a:spcPts val="1200"/>
              </a:spcAft>
              <a:buClr>
                <a:srgbClr val="05639D"/>
              </a:buClr>
              <a:buSzPct val="80000"/>
            </a:pPr>
            <a:r>
              <a:rPr lang="en-US" b="1" dirty="0">
                <a:solidFill>
                  <a:srgbClr val="404040"/>
                </a:solidFill>
              </a:rPr>
              <a:t>appear to be at a distinct disadvantage early in the recovery process in terms of access to recovery resources</a:t>
            </a:r>
          </a:p>
          <a:p>
            <a:pPr marL="349250" indent="-349250">
              <a:lnSpc>
                <a:spcPct val="100000"/>
              </a:lnSpc>
              <a:spcBef>
                <a:spcPts val="0"/>
              </a:spcBef>
              <a:buClr>
                <a:srgbClr val="05639D"/>
              </a:buClr>
              <a:buSzPct val="80000"/>
            </a:pPr>
            <a:r>
              <a:rPr lang="en-US" b="1" dirty="0">
                <a:solidFill>
                  <a:srgbClr val="404040"/>
                </a:solidFill>
              </a:rPr>
              <a:t>more likely to have drug-related criminal records that can prevent access to jobs, loans, education and training opportunities, and housing and may need more resource support</a:t>
            </a:r>
          </a:p>
        </p:txBody>
      </p:sp>
      <p:sp>
        <p:nvSpPr>
          <p:cNvPr id="4" name="Rectangle 3"/>
          <p:cNvSpPr/>
          <p:nvPr/>
        </p:nvSpPr>
        <p:spPr>
          <a:xfrm>
            <a:off x="0" y="6418561"/>
            <a:ext cx="4240905" cy="369332"/>
          </a:xfrm>
          <a:prstGeom prst="rect">
            <a:avLst/>
          </a:prstGeom>
        </p:spPr>
        <p:txBody>
          <a:bodyPr wrap="none">
            <a:spAutoFit/>
          </a:bodyPr>
          <a:lstStyle/>
          <a:p>
            <a:r>
              <a:rPr lang="en-US" dirty="0">
                <a:solidFill>
                  <a:prstClr val="black"/>
                </a:solidFill>
              </a:rPr>
              <a:t>SOURCES: Kelly et al</a:t>
            </a:r>
            <a:r>
              <a:rPr lang="en-US" dirty="0" smtClean="0">
                <a:solidFill>
                  <a:prstClr val="black"/>
                </a:solidFill>
              </a:rPr>
              <a:t>. (2018); White. (2018)</a:t>
            </a:r>
            <a:endParaRPr lang="en-US" dirty="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161" y="6311483"/>
            <a:ext cx="2568385" cy="457200"/>
          </a:xfrm>
          <a:prstGeom prst="rect">
            <a:avLst/>
          </a:prstGeom>
        </p:spPr>
      </p:pic>
    </p:spTree>
    <p:extLst>
      <p:ext uri="{BB962C8B-B14F-4D97-AF65-F5344CB8AC3E}">
        <p14:creationId xmlns:p14="http://schemas.microsoft.com/office/powerpoint/2010/main" val="3504846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48" y="33182"/>
            <a:ext cx="12155903" cy="736381"/>
          </a:xfrm>
        </p:spPr>
        <p:txBody>
          <a:bodyPr anchor="t">
            <a:normAutofit/>
          </a:bodyPr>
          <a:lstStyle/>
          <a:p>
            <a:pPr marL="114300">
              <a:lnSpc>
                <a:spcPct val="114000"/>
              </a:lnSpc>
            </a:pPr>
            <a:r>
              <a:rPr lang="en-US" sz="3600" b="1" dirty="0">
                <a:solidFill>
                  <a:srgbClr val="05639D"/>
                </a:solidFill>
                <a:ea typeface="Arial Unicode MS" panose="020B0604020202020204" pitchFamily="34" charset="-128"/>
                <a:cs typeface="Arial Unicode MS" panose="020B0604020202020204" pitchFamily="34" charset="-128"/>
              </a:rPr>
              <a:t>Recovery Benchmarks Implications</a:t>
            </a:r>
          </a:p>
        </p:txBody>
      </p:sp>
      <p:sp>
        <p:nvSpPr>
          <p:cNvPr id="2" name="Content Placeholder 1"/>
          <p:cNvSpPr>
            <a:spLocks noGrp="1"/>
          </p:cNvSpPr>
          <p:nvPr>
            <p:ph idx="1"/>
          </p:nvPr>
        </p:nvSpPr>
        <p:spPr>
          <a:xfrm>
            <a:off x="50800" y="573615"/>
            <a:ext cx="12047619" cy="6034007"/>
          </a:xfrm>
        </p:spPr>
        <p:txBody>
          <a:bodyPr>
            <a:normAutofit/>
          </a:bodyPr>
          <a:lstStyle/>
          <a:p>
            <a:pPr marL="342900" indent="-288925">
              <a:lnSpc>
                <a:spcPct val="100000"/>
              </a:lnSpc>
              <a:spcBef>
                <a:spcPts val="0"/>
              </a:spcBef>
              <a:spcAft>
                <a:spcPts val="600"/>
              </a:spcAft>
              <a:buClr>
                <a:srgbClr val="05639D"/>
              </a:buClr>
              <a:buSzPct val="80000"/>
            </a:pPr>
            <a:r>
              <a:rPr lang="en-US" b="1" dirty="0">
                <a:solidFill>
                  <a:srgbClr val="001236"/>
                </a:solidFill>
              </a:rPr>
              <a:t>First year of recovery is a risky period (happiness/self-esteem; difficulties with sleep); things get worse and then get better</a:t>
            </a:r>
            <a:r>
              <a:rPr lang="en-US" dirty="0"/>
              <a:t>… </a:t>
            </a:r>
            <a:r>
              <a:rPr lang="en-US" b="1" dirty="0">
                <a:solidFill>
                  <a:srgbClr val="05639D"/>
                </a:solidFill>
              </a:rPr>
              <a:t>More support services in 1</a:t>
            </a:r>
            <a:r>
              <a:rPr lang="en-US" b="1" baseline="30000" dirty="0">
                <a:solidFill>
                  <a:srgbClr val="05639D"/>
                </a:solidFill>
              </a:rPr>
              <a:t>st</a:t>
            </a:r>
            <a:r>
              <a:rPr lang="en-US" b="1" dirty="0">
                <a:solidFill>
                  <a:srgbClr val="05639D"/>
                </a:solidFill>
              </a:rPr>
              <a:t> year may be necessary around relaxation, stress, sleep, other health issues</a:t>
            </a:r>
          </a:p>
          <a:p>
            <a:pPr marL="342900" indent="-288925">
              <a:lnSpc>
                <a:spcPct val="100000"/>
              </a:lnSpc>
              <a:spcBef>
                <a:spcPts val="0"/>
              </a:spcBef>
              <a:spcAft>
                <a:spcPts val="600"/>
              </a:spcAft>
              <a:buClr>
                <a:srgbClr val="05639D"/>
              </a:buClr>
              <a:buSzPct val="80000"/>
            </a:pPr>
            <a:r>
              <a:rPr lang="en-US" b="1" dirty="0">
                <a:solidFill>
                  <a:srgbClr val="001236"/>
                </a:solidFill>
              </a:rPr>
              <a:t>Individuals in recovery are still concerned about abstinence, family/friend relationships, and employment even after 3 years</a:t>
            </a:r>
            <a:r>
              <a:rPr lang="en-US" dirty="0"/>
              <a:t>… </a:t>
            </a:r>
          </a:p>
          <a:p>
            <a:pPr marL="342900" indent="-288925">
              <a:lnSpc>
                <a:spcPct val="100000"/>
              </a:lnSpc>
              <a:spcBef>
                <a:spcPts val="0"/>
              </a:spcBef>
              <a:spcAft>
                <a:spcPts val="600"/>
              </a:spcAft>
              <a:buClr>
                <a:srgbClr val="05639D"/>
              </a:buClr>
              <a:buSzPct val="80000"/>
            </a:pPr>
            <a:r>
              <a:rPr lang="en-US" b="1" dirty="0">
                <a:solidFill>
                  <a:srgbClr val="001236"/>
                </a:solidFill>
              </a:rPr>
              <a:t>Women, Native Americans, and Individuals of Mixed Races face more challenges in recovery… </a:t>
            </a:r>
            <a:r>
              <a:rPr lang="en-US" b="1" dirty="0">
                <a:solidFill>
                  <a:srgbClr val="05639D"/>
                </a:solidFill>
              </a:rPr>
              <a:t>due to trauma/ discrimination/stigma</a:t>
            </a:r>
          </a:p>
          <a:p>
            <a:pPr marL="342900" indent="-288925">
              <a:lnSpc>
                <a:spcPct val="100000"/>
              </a:lnSpc>
              <a:spcBef>
                <a:spcPts val="0"/>
              </a:spcBef>
              <a:spcAft>
                <a:spcPts val="600"/>
              </a:spcAft>
              <a:buClr>
                <a:srgbClr val="05639D"/>
              </a:buClr>
              <a:buSzPct val="80000"/>
            </a:pPr>
            <a:r>
              <a:rPr lang="en-US" b="1" dirty="0">
                <a:solidFill>
                  <a:srgbClr val="001236"/>
                </a:solidFill>
              </a:rPr>
              <a:t>Individuals with OUDs or stimulant abuse started out with lower recovery capital and may require more resources</a:t>
            </a:r>
            <a:r>
              <a:rPr lang="en-US" dirty="0"/>
              <a:t>… </a:t>
            </a:r>
            <a:r>
              <a:rPr lang="en-US" b="1" dirty="0">
                <a:solidFill>
                  <a:srgbClr val="05639D"/>
                </a:solidFill>
              </a:rPr>
              <a:t>Increase resources over an extended period of time</a:t>
            </a:r>
          </a:p>
          <a:p>
            <a:pPr marL="342900" indent="-288925">
              <a:lnSpc>
                <a:spcPct val="100000"/>
              </a:lnSpc>
              <a:spcBef>
                <a:spcPts val="0"/>
              </a:spcBef>
              <a:spcAft>
                <a:spcPts val="600"/>
              </a:spcAft>
              <a:buClr>
                <a:srgbClr val="05639D"/>
              </a:buClr>
              <a:buSzPct val="80000"/>
            </a:pPr>
            <a:r>
              <a:rPr lang="en-US" b="1" dirty="0">
                <a:solidFill>
                  <a:srgbClr val="000D26"/>
                </a:solidFill>
              </a:rPr>
              <a:t>Bottom Line… </a:t>
            </a:r>
            <a:r>
              <a:rPr lang="en-US" b="1" dirty="0">
                <a:solidFill>
                  <a:srgbClr val="05639D"/>
                </a:solidFill>
              </a:rPr>
              <a:t>‘Greater problem severity may entail a longer period of disentangling the baggage of addiction before a process of emotional thawing and healing ensues’</a:t>
            </a:r>
            <a:endParaRPr lang="en-US" sz="1800" b="1" dirty="0">
              <a:solidFill>
                <a:srgbClr val="05639D"/>
              </a:solidFill>
            </a:endParaRPr>
          </a:p>
        </p:txBody>
      </p:sp>
      <p:sp>
        <p:nvSpPr>
          <p:cNvPr id="5" name="TextBox 4"/>
          <p:cNvSpPr txBox="1"/>
          <p:nvPr/>
        </p:nvSpPr>
        <p:spPr>
          <a:xfrm>
            <a:off x="61592" y="6455614"/>
            <a:ext cx="4266233" cy="369332"/>
          </a:xfrm>
          <a:prstGeom prst="rect">
            <a:avLst/>
          </a:prstGeom>
          <a:noFill/>
        </p:spPr>
        <p:txBody>
          <a:bodyPr wrap="none" rtlCol="0">
            <a:spAutoFit/>
          </a:bodyPr>
          <a:lstStyle/>
          <a:p>
            <a:r>
              <a:rPr lang="en-US" dirty="0" smtClean="0">
                <a:solidFill>
                  <a:prstClr val="black"/>
                </a:solidFill>
              </a:rPr>
              <a:t>SOURCES: Kelly </a:t>
            </a:r>
            <a:r>
              <a:rPr lang="en-US" dirty="0">
                <a:solidFill>
                  <a:prstClr val="black"/>
                </a:solidFill>
              </a:rPr>
              <a:t>et al</a:t>
            </a:r>
            <a:r>
              <a:rPr lang="en-US" dirty="0" smtClean="0">
                <a:solidFill>
                  <a:prstClr val="black"/>
                </a:solidFill>
              </a:rPr>
              <a:t>. (2018); White. (2018)</a:t>
            </a:r>
            <a:endParaRPr lang="en-US" dirty="0">
              <a:solidFill>
                <a:prstClr val="black"/>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549" y="6280484"/>
            <a:ext cx="2568385" cy="457200"/>
          </a:xfrm>
          <a:prstGeom prst="rect">
            <a:avLst/>
          </a:prstGeom>
        </p:spPr>
      </p:pic>
    </p:spTree>
    <p:extLst>
      <p:ext uri="{BB962C8B-B14F-4D97-AF65-F5344CB8AC3E}">
        <p14:creationId xmlns:p14="http://schemas.microsoft.com/office/powerpoint/2010/main" val="3781791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8546" y="4636745"/>
            <a:ext cx="7170822" cy="1640875"/>
          </a:xfrm>
          <a:solidFill>
            <a:srgbClr val="A0887D"/>
          </a:solidFill>
          <a:ln>
            <a:solidFill>
              <a:srgbClr val="967A6E"/>
            </a:solidFill>
          </a:ln>
        </p:spPr>
        <p:txBody>
          <a:bodyPr>
            <a:normAutofit/>
          </a:bodyPr>
          <a:lstStyle/>
          <a:p>
            <a:pPr>
              <a:tabLst>
                <a:tab pos="6804025" algn="r"/>
              </a:tabLst>
            </a:pPr>
            <a:r>
              <a:rPr lang="en-US" b="1" dirty="0"/>
              <a:t> </a:t>
            </a:r>
            <a:r>
              <a:rPr lang="en-US" b="1" dirty="0" smtClean="0"/>
              <a:t>	</a:t>
            </a:r>
            <a:r>
              <a:rPr lang="en-US" b="1" dirty="0" smtClean="0">
                <a:ea typeface="Arial Unicode MS" panose="020B0604020202020204" pitchFamily="34" charset="-128"/>
                <a:cs typeface="Arial Unicode MS" panose="020B0604020202020204" pitchFamily="34" charset="-128"/>
              </a:rPr>
              <a:t>What </a:t>
            </a:r>
            <a:r>
              <a:rPr lang="en-US" b="1" dirty="0">
                <a:ea typeface="Arial Unicode MS" panose="020B0604020202020204" pitchFamily="34" charset="-128"/>
                <a:cs typeface="Arial Unicode MS" panose="020B0604020202020204" pitchFamily="34" charset="-128"/>
              </a:rPr>
              <a:t>Does a Peer Support </a:t>
            </a:r>
            <a:r>
              <a:rPr lang="en-US" b="1" dirty="0" smtClean="0">
                <a:ea typeface="Arial Unicode MS" panose="020B0604020202020204" pitchFamily="34" charset="-128"/>
                <a:cs typeface="Arial Unicode MS" panose="020B0604020202020204" pitchFamily="34" charset="-128"/>
              </a:rPr>
              <a:t>	Worker </a:t>
            </a:r>
            <a:r>
              <a:rPr lang="en-US" b="1" dirty="0">
                <a:ea typeface="Arial Unicode MS" panose="020B0604020202020204" pitchFamily="34" charset="-128"/>
                <a:cs typeface="Arial Unicode MS" panose="020B0604020202020204" pitchFamily="34" charset="-128"/>
              </a:rPr>
              <a:t>Do?</a:t>
            </a:r>
          </a:p>
        </p:txBody>
      </p:sp>
      <p:sp>
        <p:nvSpPr>
          <p:cNvPr id="3" name="Content Placeholder 2"/>
          <p:cNvSpPr>
            <a:spLocks noGrp="1"/>
          </p:cNvSpPr>
          <p:nvPr>
            <p:ph sz="half" idx="1"/>
          </p:nvPr>
        </p:nvSpPr>
        <p:spPr>
          <a:xfrm>
            <a:off x="7491662" y="145863"/>
            <a:ext cx="4700338" cy="6501231"/>
          </a:xfrm>
        </p:spPr>
        <p:txBody>
          <a:bodyPr vert="horz" lIns="91440" tIns="45720" rIns="91440" bIns="45720" rtlCol="0">
            <a:noAutofit/>
          </a:bodyPr>
          <a:lstStyle/>
          <a:p>
            <a:pPr marL="176213" indent="-176213">
              <a:spcBef>
                <a:spcPts val="0"/>
              </a:spcBef>
              <a:spcAft>
                <a:spcPts val="600"/>
              </a:spcAft>
              <a:buClr>
                <a:srgbClr val="05639D"/>
              </a:buClr>
              <a:buSzPct val="80000"/>
            </a:pPr>
            <a:r>
              <a:rPr lang="en-US" sz="2400" b="1" dirty="0" smtClean="0"/>
              <a:t>offer </a:t>
            </a:r>
            <a:r>
              <a:rPr lang="en-US" sz="2400" b="1" dirty="0"/>
              <a:t>a level of acceptance, understanding, and validation</a:t>
            </a:r>
            <a:endParaRPr lang="en-US" sz="2400" dirty="0"/>
          </a:p>
          <a:p>
            <a:pPr marL="176213" indent="-176213">
              <a:spcBef>
                <a:spcPts val="0"/>
              </a:spcBef>
              <a:spcAft>
                <a:spcPts val="600"/>
              </a:spcAft>
              <a:buClr>
                <a:srgbClr val="05639D"/>
              </a:buClr>
              <a:buSzPct val="80000"/>
            </a:pPr>
            <a:r>
              <a:rPr lang="en-US" sz="2400" b="1" dirty="0" smtClean="0"/>
              <a:t>provide </a:t>
            </a:r>
            <a:r>
              <a:rPr lang="en-US" sz="2400" b="1" dirty="0"/>
              <a:t>non-clinical </a:t>
            </a:r>
            <a:r>
              <a:rPr lang="en-US" sz="2400" b="1" dirty="0" smtClean="0"/>
              <a:t>and </a:t>
            </a:r>
            <a:r>
              <a:rPr lang="en-US" sz="2400" b="1" dirty="0"/>
              <a:t>strengths-based support through their own ‘lived experience’ </a:t>
            </a:r>
            <a:endParaRPr lang="en-US" sz="2400" b="1" dirty="0">
              <a:cs typeface="Calibri"/>
            </a:endParaRPr>
          </a:p>
          <a:p>
            <a:pPr marL="176213" indent="-176213">
              <a:spcBef>
                <a:spcPts val="0"/>
              </a:spcBef>
              <a:spcAft>
                <a:spcPts val="600"/>
              </a:spcAft>
              <a:buClr>
                <a:srgbClr val="05639D"/>
              </a:buClr>
              <a:buSzPct val="80000"/>
            </a:pPr>
            <a:r>
              <a:rPr lang="en-US" sz="2400" b="1" dirty="0" smtClean="0"/>
              <a:t>help </a:t>
            </a:r>
            <a:r>
              <a:rPr lang="en-US" sz="2400" b="1" dirty="0"/>
              <a:t>individuals </a:t>
            </a:r>
            <a:r>
              <a:rPr lang="en-US" sz="2400" b="1" dirty="0" smtClean="0"/>
              <a:t>find </a:t>
            </a:r>
            <a:r>
              <a:rPr lang="en-US" sz="2400" b="1" dirty="0"/>
              <a:t>their own recovery paths and conduct </a:t>
            </a:r>
            <a:r>
              <a:rPr lang="en-US" sz="2400" b="1" dirty="0" smtClean="0"/>
              <a:t>outreach/engagement </a:t>
            </a:r>
            <a:r>
              <a:rPr lang="en-US" sz="2400" b="1" dirty="0"/>
              <a:t>activities</a:t>
            </a:r>
            <a:endParaRPr lang="en-US" sz="2400" b="1" dirty="0">
              <a:cs typeface="Calibri"/>
            </a:endParaRPr>
          </a:p>
          <a:p>
            <a:pPr marL="176213" indent="-176213">
              <a:spcBef>
                <a:spcPts val="0"/>
              </a:spcBef>
              <a:spcAft>
                <a:spcPts val="600"/>
              </a:spcAft>
              <a:buClr>
                <a:srgbClr val="05639D"/>
              </a:buClr>
              <a:buSzPct val="80000"/>
            </a:pPr>
            <a:r>
              <a:rPr lang="en-US" sz="2400" b="1" dirty="0" smtClean="0"/>
              <a:t>work </a:t>
            </a:r>
            <a:r>
              <a:rPr lang="en-US" sz="2400" b="1" dirty="0"/>
              <a:t>in </a:t>
            </a:r>
            <a:r>
              <a:rPr lang="en-US" sz="2400" b="1" dirty="0" smtClean="0"/>
              <a:t>various settings and in </a:t>
            </a:r>
            <a:r>
              <a:rPr lang="en-US" sz="2400" b="1" dirty="0"/>
              <a:t>some states their services are reimbursable</a:t>
            </a:r>
            <a:endParaRPr lang="en-US" sz="2400" b="1" dirty="0">
              <a:cs typeface="Calibri"/>
            </a:endParaRPr>
          </a:p>
          <a:p>
            <a:pPr marL="176213" indent="-176213">
              <a:spcBef>
                <a:spcPts val="0"/>
              </a:spcBef>
              <a:spcAft>
                <a:spcPts val="600"/>
              </a:spcAft>
              <a:buClr>
                <a:srgbClr val="05639D"/>
              </a:buClr>
              <a:buSzPct val="80000"/>
            </a:pPr>
            <a:r>
              <a:rPr lang="en-US" sz="2400" b="1" dirty="0"/>
              <a:t>are certified by credentialing boards in some states </a:t>
            </a:r>
            <a:endParaRPr lang="en-US" sz="2400" b="1" dirty="0">
              <a:cs typeface="Calibri"/>
            </a:endParaRPr>
          </a:p>
          <a:p>
            <a:pPr marL="0" indent="0">
              <a:spcBef>
                <a:spcPts val="0"/>
              </a:spcBef>
              <a:buClr>
                <a:srgbClr val="05639D"/>
              </a:buClr>
              <a:buSzPct val="80000"/>
              <a:buNone/>
            </a:pPr>
            <a:r>
              <a:rPr lang="en-US" sz="2400" b="1" dirty="0" smtClean="0">
                <a:cs typeface="Calibri"/>
              </a:rPr>
              <a:t>Names </a:t>
            </a:r>
            <a:r>
              <a:rPr lang="en-US" sz="2400" b="1" dirty="0">
                <a:cs typeface="Calibri"/>
              </a:rPr>
              <a:t>for peer support workers</a:t>
            </a:r>
            <a:endParaRPr lang="en-US" sz="2400" dirty="0">
              <a:cs typeface="Calibri"/>
            </a:endParaRPr>
          </a:p>
          <a:p>
            <a:pPr marL="512763" lvl="1" indent="-234950">
              <a:spcBef>
                <a:spcPts val="0"/>
              </a:spcBef>
              <a:buClr>
                <a:srgbClr val="05639D"/>
              </a:buClr>
              <a:buSzPct val="80000"/>
            </a:pPr>
            <a:r>
              <a:rPr lang="en-US" sz="2000" b="1" dirty="0">
                <a:cs typeface="Calibri"/>
              </a:rPr>
              <a:t>Peer Specialists </a:t>
            </a:r>
            <a:endParaRPr lang="en-US" sz="2000" dirty="0">
              <a:cs typeface="Calibri"/>
            </a:endParaRPr>
          </a:p>
          <a:p>
            <a:pPr marL="512763" lvl="1" indent="-234950">
              <a:spcBef>
                <a:spcPts val="0"/>
              </a:spcBef>
              <a:buClr>
                <a:srgbClr val="05639D"/>
              </a:buClr>
              <a:buSzPct val="80000"/>
            </a:pPr>
            <a:r>
              <a:rPr lang="en-US" sz="2000" b="1" dirty="0">
                <a:cs typeface="Calibri"/>
              </a:rPr>
              <a:t>Peer Support Specialists</a:t>
            </a:r>
            <a:endParaRPr lang="en-US" sz="2000" dirty="0">
              <a:cs typeface="Calibri"/>
            </a:endParaRPr>
          </a:p>
          <a:p>
            <a:pPr marL="512763" lvl="1" indent="-234950">
              <a:spcBef>
                <a:spcPts val="0"/>
              </a:spcBef>
              <a:buClr>
                <a:srgbClr val="05639D"/>
              </a:buClr>
              <a:buSzPct val="80000"/>
            </a:pPr>
            <a:r>
              <a:rPr lang="en-US" sz="2000" b="1" dirty="0">
                <a:cs typeface="Calibri"/>
              </a:rPr>
              <a:t>Peer Recovery Coaches</a:t>
            </a:r>
            <a:endParaRPr lang="en-US" sz="2000" dirty="0">
              <a:cs typeface="Calibri"/>
            </a:endParaRPr>
          </a:p>
          <a:p>
            <a:pPr marL="512763" lvl="1" indent="-234950">
              <a:spcBef>
                <a:spcPts val="0"/>
              </a:spcBef>
              <a:buClr>
                <a:srgbClr val="05639D"/>
              </a:buClr>
              <a:buSzPct val="80000"/>
            </a:pPr>
            <a:r>
              <a:rPr lang="en-US" sz="2000" b="1" dirty="0">
                <a:cs typeface="Calibri"/>
              </a:rPr>
              <a:t>Peer Advocates</a:t>
            </a:r>
            <a:endParaRPr lang="en-US" sz="2000" dirty="0">
              <a:cs typeface="Calibri"/>
            </a:endParaRPr>
          </a:p>
          <a:p>
            <a:pPr marL="512763" lvl="1" indent="-234950">
              <a:spcBef>
                <a:spcPts val="0"/>
              </a:spcBef>
              <a:buClr>
                <a:srgbClr val="05639D"/>
              </a:buClr>
              <a:buSzPct val="80000"/>
            </a:pPr>
            <a:r>
              <a:rPr lang="en-US" sz="2000" b="1" dirty="0">
                <a:cs typeface="Calibri"/>
              </a:rPr>
              <a:t>Peer Recovery Support Specialists</a:t>
            </a:r>
            <a:endParaRPr lang="en-US" sz="2000" dirty="0">
              <a:cs typeface="Calibri"/>
            </a:endParaRPr>
          </a:p>
        </p:txBody>
      </p:sp>
      <p:pic>
        <p:nvPicPr>
          <p:cNvPr id="6" name="Content Placeholder 5" descr="young girl walking with little girl, holding hands"/>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6111" r="13022"/>
          <a:stretch/>
        </p:blipFill>
        <p:spPr>
          <a:xfrm>
            <a:off x="208547" y="244475"/>
            <a:ext cx="7170821" cy="422598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511" y="6363227"/>
            <a:ext cx="2054708" cy="365760"/>
          </a:xfrm>
          <a:prstGeom prst="rect">
            <a:avLst/>
          </a:prstGeom>
        </p:spPr>
      </p:pic>
    </p:spTree>
    <p:extLst>
      <p:ext uri="{BB962C8B-B14F-4D97-AF65-F5344CB8AC3E}">
        <p14:creationId xmlns:p14="http://schemas.microsoft.com/office/powerpoint/2010/main" val="4243381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2363</TotalTime>
  <Words>4164</Words>
  <Application>Microsoft Office PowerPoint</Application>
  <PresentationFormat>Widescreen</PresentationFormat>
  <Paragraphs>265</Paragraphs>
  <Slides>21</Slides>
  <Notes>21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Arial Unicode MS</vt:lpstr>
      <vt:lpstr>Calibri</vt:lpstr>
      <vt:lpstr>Calibri Light</vt:lpstr>
      <vt:lpstr>Office Theme</vt:lpstr>
      <vt:lpstr>1_Office Theme</vt:lpstr>
      <vt:lpstr>PowerPoint Presentation</vt:lpstr>
      <vt:lpstr>10 Guiding Principles of Recovery are: </vt:lpstr>
      <vt:lpstr>The general conclusion from the body of evidence is that participation of peers in recovery support interventions appears to have a salutary effect on participants and makes a positive contribution to substance use outcomes. </vt:lpstr>
      <vt:lpstr>‘recovery capital’ refers to the sum of resources necessary to initiate and sustain recovery from substance misuse</vt:lpstr>
      <vt:lpstr>Key Components of Recovery Capital</vt:lpstr>
      <vt:lpstr>Increases in recovery capital can spark turning points that end addiction careers, trigger recovery initiation, elevate coping abilities, and enhance quality of life in long-term recovery…</vt:lpstr>
      <vt:lpstr>Individuals with OUDs or Stimulant Use Disorders …</vt:lpstr>
      <vt:lpstr>Recovery Benchmarks Implications</vt:lpstr>
      <vt:lpstr>  What Does a Peer Support  Worker Do?</vt:lpstr>
      <vt:lpstr>Opioid Use Disorder  Treatment Recommendations </vt:lpstr>
      <vt:lpstr>Treatment Works!</vt:lpstr>
      <vt:lpstr>Message 1: Addiction is a Chronic, Treatable Illness</vt:lpstr>
      <vt:lpstr>Message 2: General Principles of Good Patient-Centered Care for Chronic Diseases can Guide OUD Treatment</vt:lpstr>
      <vt:lpstr>Message 3: You Need to Treat the Whole Person</vt:lpstr>
      <vt:lpstr>Message 4: The Words We Use to Describe OUD and an Individual with OUD are Powerful</vt:lpstr>
      <vt:lpstr>Message 5: There is No Such Thing as a “One Size Fits All” Approach to OUD Treatment</vt:lpstr>
      <vt:lpstr>Message 6: The Science Demonstrating the Effectiveness of Medication for OUD is Strong</vt:lpstr>
      <vt:lpstr>Message 7: Medications for OUD Should be Integrated with Outpatient and Residential Treatment Programs</vt:lpstr>
      <vt:lpstr>Message 8: Patients Treated with Medications can Benefit from Individualized Psychosocial Supports</vt:lpstr>
      <vt:lpstr>Message 9: Expanding Access to OUD Medications is an Important Public Health Strategy</vt:lpstr>
      <vt:lpstr>Resources for Continued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A Roget</dc:creator>
  <cp:lastModifiedBy>Beth A Rutkowski</cp:lastModifiedBy>
  <cp:revision>171</cp:revision>
  <dcterms:created xsi:type="dcterms:W3CDTF">2018-12-16T15:58:31Z</dcterms:created>
  <dcterms:modified xsi:type="dcterms:W3CDTF">2019-05-13T13:50:16Z</dcterms:modified>
</cp:coreProperties>
</file>